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4544" autoAdjust="0"/>
  </p:normalViewPr>
  <p:slideViewPr>
    <p:cSldViewPr snapToGrid="0">
      <p:cViewPr varScale="1">
        <p:scale>
          <a:sx n="69" d="100"/>
          <a:sy n="69" d="100"/>
        </p:scale>
        <p:origin x="123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Durchschnittlicher Kreditrahmen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Tabelle1!$A$2:$A$9</c:f>
              <c:numCache>
                <c:formatCode>General</c:formatCod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</c:numCache>
            </c:num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566</c:v>
                </c:pt>
                <c:pt idx="1">
                  <c:v>762</c:v>
                </c:pt>
                <c:pt idx="2">
                  <c:v>2035</c:v>
                </c:pt>
                <c:pt idx="3">
                  <c:v>2376</c:v>
                </c:pt>
                <c:pt idx="4">
                  <c:v>1892</c:v>
                </c:pt>
                <c:pt idx="5">
                  <c:v>1905</c:v>
                </c:pt>
                <c:pt idx="6">
                  <c:v>2804</c:v>
                </c:pt>
                <c:pt idx="7">
                  <c:v>2336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Durchschnittliche Einlage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Tabelle1!$A$2:$A$9</c:f>
              <c:numCache>
                <c:formatCode>General</c:formatCod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</c:numCache>
            </c:numRef>
          </c:cat>
          <c:val>
            <c:numRef>
              <c:f>Tabelle1!$C$2:$C$9</c:f>
              <c:numCache>
                <c:formatCode>General</c:formatCode>
                <c:ptCount val="8"/>
                <c:pt idx="0">
                  <c:v>346</c:v>
                </c:pt>
                <c:pt idx="1">
                  <c:v>415</c:v>
                </c:pt>
                <c:pt idx="2">
                  <c:v>504</c:v>
                </c:pt>
                <c:pt idx="3">
                  <c:v>552</c:v>
                </c:pt>
                <c:pt idx="4">
                  <c:v>641</c:v>
                </c:pt>
                <c:pt idx="5">
                  <c:v>1060</c:v>
                </c:pt>
                <c:pt idx="6">
                  <c:v>1096</c:v>
                </c:pt>
                <c:pt idx="7">
                  <c:v>1178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0446200"/>
        <c:axId val="230446592"/>
      </c:lineChart>
      <c:catAx>
        <c:axId val="230446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0446592"/>
        <c:crosses val="autoZero"/>
        <c:auto val="1"/>
        <c:lblAlgn val="ctr"/>
        <c:lblOffset val="100"/>
        <c:noMultiLvlLbl val="0"/>
      </c:catAx>
      <c:valAx>
        <c:axId val="230446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0446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B2C9DD-CEDD-4789-9325-06E418EFCC90}" type="datetimeFigureOut">
              <a:rPr lang="de-DE" smtClean="0"/>
              <a:t>15.05.2014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4DA367-A1B6-40BD-97FE-D36C11E5970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97454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DA367-A1B6-40BD-97FE-D36C11E5970C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6642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DA367-A1B6-40BD-97FE-D36C11E5970C}" type="slidenum">
              <a:rPr lang="de-DE" smtClean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66946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DA367-A1B6-40BD-97FE-D36C11E5970C}" type="slidenum">
              <a:rPr lang="de-DE" smtClean="0"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895954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DA367-A1B6-40BD-97FE-D36C11E5970C}" type="slidenum">
              <a:rPr lang="de-DE" smtClean="0"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45254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8686-4F26-4730-9E5D-66058D6B1B89}" type="datetimeFigureOut">
              <a:rPr lang="de-DE" smtClean="0"/>
              <a:t>15.05.2014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E0EF-F57C-477F-BE92-D1B80D5B307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208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8686-4F26-4730-9E5D-66058D6B1B89}" type="datetimeFigureOut">
              <a:rPr lang="de-DE" smtClean="0"/>
              <a:t>15.05.2014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E0EF-F57C-477F-BE92-D1B80D5B307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43890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8686-4F26-4730-9E5D-66058D6B1B89}" type="datetimeFigureOut">
              <a:rPr lang="de-DE" smtClean="0"/>
              <a:t>15.05.2014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E0EF-F57C-477F-BE92-D1B80D5B307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709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8686-4F26-4730-9E5D-66058D6B1B89}" type="datetimeFigureOut">
              <a:rPr lang="de-DE" smtClean="0"/>
              <a:t>15.05.2014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E0EF-F57C-477F-BE92-D1B80D5B307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52843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8686-4F26-4730-9E5D-66058D6B1B89}" type="datetimeFigureOut">
              <a:rPr lang="de-DE" smtClean="0"/>
              <a:t>15.05.2014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E0EF-F57C-477F-BE92-D1B80D5B307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23796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8686-4F26-4730-9E5D-66058D6B1B89}" type="datetimeFigureOut">
              <a:rPr lang="de-DE" smtClean="0"/>
              <a:t>15.05.2014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E0EF-F57C-477F-BE92-D1B80D5B307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89673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8686-4F26-4730-9E5D-66058D6B1B89}" type="datetimeFigureOut">
              <a:rPr lang="de-DE" smtClean="0"/>
              <a:t>15.05.2014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E0EF-F57C-477F-BE92-D1B80D5B307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28858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8686-4F26-4730-9E5D-66058D6B1B89}" type="datetimeFigureOut">
              <a:rPr lang="de-DE" smtClean="0"/>
              <a:t>15.05.2014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E0EF-F57C-477F-BE92-D1B80D5B307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56460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8686-4F26-4730-9E5D-66058D6B1B89}" type="datetimeFigureOut">
              <a:rPr lang="de-DE" smtClean="0"/>
              <a:t>15.05.2014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E0EF-F57C-477F-BE92-D1B80D5B307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08888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8686-4F26-4730-9E5D-66058D6B1B89}" type="datetimeFigureOut">
              <a:rPr lang="de-DE" smtClean="0"/>
              <a:t>15.05.2014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E0EF-F57C-477F-BE92-D1B80D5B307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48781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8686-4F26-4730-9E5D-66058D6B1B89}" type="datetimeFigureOut">
              <a:rPr lang="de-DE" smtClean="0"/>
              <a:t>15.05.2014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E0EF-F57C-477F-BE92-D1B80D5B307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77274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A8686-4F26-4730-9E5D-66058D6B1B89}" type="datetimeFigureOut">
              <a:rPr lang="de-DE" smtClean="0"/>
              <a:t>15.05.2014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0E0EF-F57C-477F-BE92-D1B80D5B307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77713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98"/>
          <a:stretch/>
        </p:blipFill>
        <p:spPr>
          <a:xfrm>
            <a:off x="-18854" y="0"/>
            <a:ext cx="12210854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-1558564" y="1348034"/>
            <a:ext cx="9144000" cy="1269714"/>
          </a:xfrm>
        </p:spPr>
        <p:txBody>
          <a:bodyPr/>
          <a:lstStyle/>
          <a:p>
            <a:r>
              <a:rPr lang="de-DE" b="1" dirty="0" smtClean="0">
                <a:solidFill>
                  <a:srgbClr val="FF0000"/>
                </a:solidFill>
              </a:rPr>
              <a:t>Kamerun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-1219200" y="2508529"/>
            <a:ext cx="9144000" cy="1655762"/>
          </a:xfrm>
        </p:spPr>
        <p:txBody>
          <a:bodyPr>
            <a:normAutofit/>
          </a:bodyPr>
          <a:lstStyle/>
          <a:p>
            <a:r>
              <a:rPr lang="de-DE" sz="3200" b="1" dirty="0" smtClean="0">
                <a:solidFill>
                  <a:schemeClr val="bg1"/>
                </a:solidFill>
              </a:rPr>
              <a:t>Wirtschaft und IT</a:t>
            </a:r>
            <a:endParaRPr lang="de-DE" sz="3200" b="1" dirty="0">
              <a:solidFill>
                <a:schemeClr val="bg1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325407" y="53935"/>
            <a:ext cx="230640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chemeClr val="accent1">
                    <a:lumMod val="50000"/>
                  </a:schemeClr>
                </a:solidFill>
              </a:rPr>
              <a:t>Max Duckwitz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mail@maxduckwitz.de</a:t>
            </a:r>
          </a:p>
          <a:p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Tel.: 06135 716 88 83</a:t>
            </a: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3331146" y="4005538"/>
            <a:ext cx="404373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</a:rPr>
              <a:t>Einführung: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</a:rPr>
              <a:t>Microfinance</a:t>
            </a:r>
            <a:endParaRPr lang="de-DE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</a:rPr>
              <a:t>CamCCUL</a:t>
            </a:r>
            <a:endParaRPr lang="de-DE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DE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</a:rPr>
              <a:t>Einführung: Mobile Payment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</a:rPr>
              <a:t>MTN</a:t>
            </a:r>
          </a:p>
        </p:txBody>
      </p:sp>
    </p:spTree>
    <p:extLst>
      <p:ext uri="{BB962C8B-B14F-4D97-AF65-F5344CB8AC3E}">
        <p14:creationId xmlns:p14="http://schemas.microsoft.com/office/powerpoint/2010/main" val="238162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98"/>
          <a:stretch/>
        </p:blipFill>
        <p:spPr>
          <a:xfrm>
            <a:off x="-18854" y="0"/>
            <a:ext cx="12210854" cy="6858000"/>
          </a:xfrm>
          <a:prstGeom prst="rect">
            <a:avLst/>
          </a:prstGeom>
        </p:spPr>
      </p:pic>
      <p:sp>
        <p:nvSpPr>
          <p:cNvPr id="8" name="Abgerundetes Rechteck 7"/>
          <p:cNvSpPr/>
          <p:nvPr/>
        </p:nvSpPr>
        <p:spPr>
          <a:xfrm>
            <a:off x="-452487" y="273377"/>
            <a:ext cx="7494310" cy="6287679"/>
          </a:xfrm>
          <a:prstGeom prst="roundRect">
            <a:avLst>
              <a:gd name="adj" fmla="val 6172"/>
            </a:avLst>
          </a:prstGeom>
          <a:solidFill>
            <a:schemeClr val="bg1"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490196" y="471337"/>
            <a:ext cx="638194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</a:rPr>
              <a:t>Einführung in </a:t>
            </a:r>
            <a:r>
              <a:rPr lang="de-DE" sz="2400" dirty="0" smtClean="0">
                <a:solidFill>
                  <a:srgbClr val="FF0000"/>
                </a:solidFill>
              </a:rPr>
              <a:t>Microfinance</a:t>
            </a:r>
            <a:endParaRPr lang="de-DE" sz="2400" dirty="0" smtClean="0">
              <a:solidFill>
                <a:srgbClr val="FF0000"/>
              </a:solidFill>
            </a:endParaRPr>
          </a:p>
          <a:p>
            <a:endParaRPr lang="de-DE" dirty="0" smtClean="0"/>
          </a:p>
          <a:p>
            <a:r>
              <a:rPr lang="de-DE" dirty="0" smtClean="0">
                <a:solidFill>
                  <a:schemeClr val="accent1"/>
                </a:solidFill>
              </a:rPr>
              <a:t>Ziele: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Aufbau wirtschaftlicher Existenzen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Befreiung aus Abhängigkeit und Armut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r>
              <a:rPr lang="de-DE" dirty="0" smtClean="0">
                <a:solidFill>
                  <a:schemeClr val="accent1"/>
                </a:solidFill>
              </a:rPr>
              <a:t>Ansätze: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Kleine Kreditvolumen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Viele Kredite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Wenig/Keine Sicherheiten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r>
              <a:rPr lang="de-DE" dirty="0" smtClean="0">
                <a:solidFill>
                  <a:schemeClr val="accent1"/>
                </a:solidFill>
              </a:rPr>
              <a:t>Finanzierung: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Staatl. Entwicklungsbanken (</a:t>
            </a:r>
            <a:r>
              <a:rPr lang="de-DE" dirty="0" smtClean="0"/>
              <a:t>Bsp</a:t>
            </a:r>
            <a:r>
              <a:rPr lang="de-DE" dirty="0" smtClean="0"/>
              <a:t>: KfW)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Private Investment Fonds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r>
              <a:rPr lang="de-DE" dirty="0" smtClean="0">
                <a:solidFill>
                  <a:schemeClr val="accent1"/>
                </a:solidFill>
              </a:rPr>
              <a:t>Vorteile für Anleger: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Hohe Risikostreuung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Kein Einfluss von Finanzkrisen</a:t>
            </a:r>
          </a:p>
          <a:p>
            <a:endParaRPr lang="de-DE" dirty="0"/>
          </a:p>
          <a:p>
            <a:r>
              <a:rPr lang="de-DE" dirty="0" smtClean="0">
                <a:solidFill>
                  <a:schemeClr val="accent1"/>
                </a:solidFill>
              </a:rPr>
              <a:t>Vorteile für Kreditnehmer: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Keine Kreditwürdigkeit benötigt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73013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98"/>
          <a:stretch/>
        </p:blipFill>
        <p:spPr>
          <a:xfrm>
            <a:off x="-18854" y="0"/>
            <a:ext cx="12210854" cy="6858000"/>
          </a:xfrm>
          <a:prstGeom prst="rect">
            <a:avLst/>
          </a:prstGeom>
        </p:spPr>
      </p:pic>
      <p:sp>
        <p:nvSpPr>
          <p:cNvPr id="8" name="Abgerundetes Rechteck 7"/>
          <p:cNvSpPr/>
          <p:nvPr/>
        </p:nvSpPr>
        <p:spPr>
          <a:xfrm>
            <a:off x="-452487" y="273377"/>
            <a:ext cx="7494310" cy="6287679"/>
          </a:xfrm>
          <a:prstGeom prst="roundRect">
            <a:avLst>
              <a:gd name="adj" fmla="val 6172"/>
            </a:avLst>
          </a:prstGeom>
          <a:solidFill>
            <a:schemeClr val="bg1"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490196" y="471337"/>
            <a:ext cx="6381947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</a:rPr>
              <a:t>CamCCUL</a:t>
            </a:r>
            <a:endParaRPr lang="de-DE" sz="2400" dirty="0" smtClean="0">
              <a:solidFill>
                <a:srgbClr val="FF0000"/>
              </a:solidFill>
            </a:endParaRPr>
          </a:p>
          <a:p>
            <a:r>
              <a:rPr lang="de-DE" b="1" i="1" dirty="0" smtClean="0">
                <a:solidFill>
                  <a:srgbClr val="00B050"/>
                </a:solidFill>
              </a:rPr>
              <a:t>Cam</a:t>
            </a:r>
            <a:r>
              <a:rPr lang="de-DE" dirty="0" smtClean="0">
                <a:solidFill>
                  <a:srgbClr val="00B050"/>
                </a:solidFill>
              </a:rPr>
              <a:t>eroon</a:t>
            </a:r>
            <a:r>
              <a:rPr lang="de-DE" dirty="0" smtClean="0">
                <a:solidFill>
                  <a:srgbClr val="00B050"/>
                </a:solidFill>
              </a:rPr>
              <a:t> </a:t>
            </a:r>
            <a:r>
              <a:rPr lang="de-DE" b="1" i="1" dirty="0" smtClean="0">
                <a:solidFill>
                  <a:srgbClr val="00B050"/>
                </a:solidFill>
              </a:rPr>
              <a:t>C</a:t>
            </a:r>
            <a:r>
              <a:rPr lang="de-DE" dirty="0" smtClean="0">
                <a:solidFill>
                  <a:srgbClr val="00B050"/>
                </a:solidFill>
              </a:rPr>
              <a:t>ooperative</a:t>
            </a:r>
            <a:r>
              <a:rPr lang="de-DE" dirty="0" smtClean="0">
                <a:solidFill>
                  <a:srgbClr val="00B050"/>
                </a:solidFill>
              </a:rPr>
              <a:t> </a:t>
            </a:r>
            <a:r>
              <a:rPr lang="de-DE" b="1" i="1" dirty="0" smtClean="0">
                <a:solidFill>
                  <a:srgbClr val="00B050"/>
                </a:solidFill>
              </a:rPr>
              <a:t>C</a:t>
            </a:r>
            <a:r>
              <a:rPr lang="de-DE" dirty="0" smtClean="0">
                <a:solidFill>
                  <a:srgbClr val="00B050"/>
                </a:solidFill>
              </a:rPr>
              <a:t>redit</a:t>
            </a:r>
            <a:r>
              <a:rPr lang="de-DE" dirty="0" smtClean="0">
                <a:solidFill>
                  <a:srgbClr val="00B050"/>
                </a:solidFill>
              </a:rPr>
              <a:t> </a:t>
            </a:r>
            <a:r>
              <a:rPr lang="de-DE" b="1" i="1" dirty="0" smtClean="0">
                <a:solidFill>
                  <a:srgbClr val="00B050"/>
                </a:solidFill>
              </a:rPr>
              <a:t>U</a:t>
            </a:r>
            <a:r>
              <a:rPr lang="de-DE" dirty="0" smtClean="0">
                <a:solidFill>
                  <a:srgbClr val="00B050"/>
                </a:solidFill>
              </a:rPr>
              <a:t>nion </a:t>
            </a:r>
            <a:r>
              <a:rPr lang="de-DE" b="1" i="1" dirty="0" smtClean="0">
                <a:solidFill>
                  <a:srgbClr val="00B050"/>
                </a:solidFill>
              </a:rPr>
              <a:t>L</a:t>
            </a:r>
            <a:r>
              <a:rPr lang="de-DE" dirty="0" smtClean="0">
                <a:solidFill>
                  <a:srgbClr val="00B050"/>
                </a:solidFill>
              </a:rPr>
              <a:t>eague</a:t>
            </a:r>
          </a:p>
          <a:p>
            <a:endParaRPr lang="de-DE" dirty="0" smtClean="0">
              <a:solidFill>
                <a:schemeClr val="accent1"/>
              </a:solidFill>
            </a:endParaRPr>
          </a:p>
          <a:p>
            <a:r>
              <a:rPr lang="de-DE" dirty="0" smtClean="0">
                <a:solidFill>
                  <a:schemeClr val="accent1"/>
                </a:solidFill>
              </a:rPr>
              <a:t>Größter  Verbund von </a:t>
            </a:r>
            <a:r>
              <a:rPr lang="de-DE" dirty="0" smtClean="0">
                <a:solidFill>
                  <a:schemeClr val="accent1"/>
                </a:solidFill>
              </a:rPr>
              <a:t>Microfinance</a:t>
            </a:r>
            <a:r>
              <a:rPr lang="de-DE" dirty="0" smtClean="0">
                <a:solidFill>
                  <a:schemeClr val="accent1"/>
                </a:solidFill>
              </a:rPr>
              <a:t>-Anbietern in Kamerun </a:t>
            </a:r>
            <a:r>
              <a:rPr lang="de-DE" baseline="30000" dirty="0" smtClean="0">
                <a:solidFill>
                  <a:schemeClr val="accent1"/>
                </a:solidFill>
              </a:rPr>
              <a:t>1</a:t>
            </a:r>
            <a:r>
              <a:rPr lang="de-DE" dirty="0" smtClean="0">
                <a:solidFill>
                  <a:schemeClr val="accent1"/>
                </a:solidFill>
              </a:rPr>
              <a:t/>
            </a:r>
            <a:br>
              <a:rPr lang="de-DE" dirty="0" smtClean="0">
                <a:solidFill>
                  <a:schemeClr val="accent1"/>
                </a:solidFill>
              </a:rPr>
            </a:br>
            <a:endParaRPr lang="de-DE" dirty="0" smtClean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55% Marktanteil 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74.521 Kreditnehmer 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189.959 Anleger 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2.355,70 USD Durchschnittliche Kredithöhe 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293 Millionen USD Vermögen ²</a:t>
            </a:r>
          </a:p>
          <a:p>
            <a:endParaRPr lang="de-DE" dirty="0"/>
          </a:p>
          <a:p>
            <a:endParaRPr lang="de-DE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629" y="2953958"/>
            <a:ext cx="650446" cy="1062663"/>
          </a:xfrm>
          <a:prstGeom prst="rect">
            <a:avLst/>
          </a:prstGeom>
        </p:spPr>
      </p:pic>
      <p:graphicFrame>
        <p:nvGraphicFramePr>
          <p:cNvPr id="10" name="Diagramm 9"/>
          <p:cNvGraphicFramePr/>
          <p:nvPr>
            <p:extLst>
              <p:ext uri="{D42A27DB-BD31-4B8C-83A1-F6EECF244321}">
                <p14:modId xmlns:p14="http://schemas.microsoft.com/office/powerpoint/2010/main" val="2668708039"/>
              </p:ext>
            </p:extLst>
          </p:nvPr>
        </p:nvGraphicFramePr>
        <p:xfrm>
          <a:off x="290698" y="3275253"/>
          <a:ext cx="6408275" cy="32858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454960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/>
      <p:bldGraphic spid="10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98"/>
          <a:stretch/>
        </p:blipFill>
        <p:spPr>
          <a:xfrm>
            <a:off x="-18854" y="0"/>
            <a:ext cx="12210854" cy="6858000"/>
          </a:xfrm>
          <a:prstGeom prst="rect">
            <a:avLst/>
          </a:prstGeom>
        </p:spPr>
      </p:pic>
      <p:sp>
        <p:nvSpPr>
          <p:cNvPr id="8" name="Abgerundetes Rechteck 7"/>
          <p:cNvSpPr/>
          <p:nvPr/>
        </p:nvSpPr>
        <p:spPr>
          <a:xfrm>
            <a:off x="-452487" y="273377"/>
            <a:ext cx="7494310" cy="6287679"/>
          </a:xfrm>
          <a:prstGeom prst="roundRect">
            <a:avLst>
              <a:gd name="adj" fmla="val 6172"/>
            </a:avLst>
          </a:prstGeom>
          <a:solidFill>
            <a:schemeClr val="bg1"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490196" y="471337"/>
            <a:ext cx="6381947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</a:rPr>
              <a:t>Einführung in Mobile Payment</a:t>
            </a:r>
          </a:p>
          <a:p>
            <a:endParaRPr lang="de-DE" dirty="0" smtClean="0"/>
          </a:p>
          <a:p>
            <a:r>
              <a:rPr lang="de-DE" dirty="0" smtClean="0">
                <a:solidFill>
                  <a:schemeClr val="accent1"/>
                </a:solidFill>
              </a:rPr>
              <a:t>Fakten: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650 Millionen Mobilfunknutzer in Afrika </a:t>
            </a:r>
            <a:r>
              <a:rPr lang="de-DE" baseline="30000" dirty="0" smtClean="0"/>
              <a:t>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96% davon benutzen Prepaid Telefone 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Wenige Afrikaner haben ein Bankkonto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Wenige Smartphones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Hohe Kleinkriminalitätsrate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r>
              <a:rPr lang="de-DE" dirty="0" smtClean="0">
                <a:solidFill>
                  <a:schemeClr val="accent1"/>
                </a:solidFill>
              </a:rPr>
              <a:t>Anforderungen:</a:t>
            </a:r>
            <a:endParaRPr lang="de-DE" dirty="0" smtClean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Geld-Konto schaffen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Überweisungen ermöglichen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Einzahlungen und Auszahlungen von Bargeld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Sofort-Zahlung ermöglichen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r>
              <a:rPr lang="de-DE" dirty="0" smtClean="0">
                <a:solidFill>
                  <a:schemeClr val="accent1"/>
                </a:solidFill>
              </a:rPr>
              <a:t>Vorteile: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Geld sicher verwahrt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Geld immer verfügbar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Keine neue Technologie nötig</a:t>
            </a:r>
          </a:p>
        </p:txBody>
      </p:sp>
    </p:spTree>
    <p:extLst>
      <p:ext uri="{BB962C8B-B14F-4D97-AF65-F5344CB8AC3E}">
        <p14:creationId xmlns:p14="http://schemas.microsoft.com/office/powerpoint/2010/main" val="1567159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98"/>
          <a:stretch/>
        </p:blipFill>
        <p:spPr>
          <a:xfrm>
            <a:off x="-18854" y="0"/>
            <a:ext cx="12210854" cy="6858000"/>
          </a:xfrm>
          <a:prstGeom prst="rect">
            <a:avLst/>
          </a:prstGeom>
        </p:spPr>
      </p:pic>
      <p:sp>
        <p:nvSpPr>
          <p:cNvPr id="8" name="Abgerundetes Rechteck 7"/>
          <p:cNvSpPr/>
          <p:nvPr/>
        </p:nvSpPr>
        <p:spPr>
          <a:xfrm>
            <a:off x="-452487" y="273377"/>
            <a:ext cx="7494310" cy="6287679"/>
          </a:xfrm>
          <a:prstGeom prst="roundRect">
            <a:avLst>
              <a:gd name="adj" fmla="val 6172"/>
            </a:avLst>
          </a:prstGeom>
          <a:solidFill>
            <a:schemeClr val="bg1"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490196" y="471337"/>
            <a:ext cx="638194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</a:rPr>
              <a:t>MTN </a:t>
            </a:r>
          </a:p>
          <a:p>
            <a:r>
              <a:rPr lang="de-DE" b="1" i="1" dirty="0" smtClean="0">
                <a:solidFill>
                  <a:srgbClr val="00B050"/>
                </a:solidFill>
              </a:rPr>
              <a:t>M</a:t>
            </a:r>
            <a:r>
              <a:rPr lang="de-DE" dirty="0" smtClean="0">
                <a:solidFill>
                  <a:srgbClr val="00B050"/>
                </a:solidFill>
              </a:rPr>
              <a:t>obile </a:t>
            </a:r>
            <a:r>
              <a:rPr lang="de-DE" b="1" i="1" dirty="0" smtClean="0">
                <a:solidFill>
                  <a:srgbClr val="00B050"/>
                </a:solidFill>
              </a:rPr>
              <a:t>T</a:t>
            </a:r>
            <a:r>
              <a:rPr lang="de-DE" dirty="0" smtClean="0">
                <a:solidFill>
                  <a:srgbClr val="00B050"/>
                </a:solidFill>
              </a:rPr>
              <a:t>elephone</a:t>
            </a:r>
            <a:r>
              <a:rPr lang="de-DE" dirty="0" smtClean="0">
                <a:solidFill>
                  <a:srgbClr val="00B050"/>
                </a:solidFill>
              </a:rPr>
              <a:t> </a:t>
            </a:r>
            <a:r>
              <a:rPr lang="de-DE" b="1" i="1" dirty="0" smtClean="0">
                <a:solidFill>
                  <a:srgbClr val="00B050"/>
                </a:solidFill>
              </a:rPr>
              <a:t>N</a:t>
            </a:r>
            <a:r>
              <a:rPr lang="de-DE" dirty="0" smtClean="0">
                <a:solidFill>
                  <a:srgbClr val="00B050"/>
                </a:solidFill>
              </a:rPr>
              <a:t>etwork Group Limited</a:t>
            </a:r>
            <a:endParaRPr lang="de-DE" dirty="0">
              <a:solidFill>
                <a:srgbClr val="00B050"/>
              </a:solidFill>
            </a:endParaRPr>
          </a:p>
          <a:p>
            <a:endParaRPr lang="de-DE" dirty="0" smtClean="0">
              <a:solidFill>
                <a:schemeClr val="accent1"/>
              </a:solidFill>
            </a:endParaRPr>
          </a:p>
          <a:p>
            <a:r>
              <a:rPr lang="de-DE" dirty="0" smtClean="0">
                <a:solidFill>
                  <a:schemeClr val="accent1"/>
                </a:solidFill>
              </a:rPr>
              <a:t>Größter Mobile Payment Anbieter Afrikas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Handynummer = Kontonummer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Einzahlung/Auszahlung bei Geschäftsstelle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Sofortüberweisungen via SMS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2011: In 21 Ländern aktiv </a:t>
            </a:r>
            <a:r>
              <a:rPr lang="de-DE" baseline="30000" dirty="0" smtClean="0"/>
              <a:t>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2009: 120 Millionen Kunden weltweit </a:t>
            </a:r>
            <a:r>
              <a:rPr lang="de-DE" baseline="30000" dirty="0"/>
              <a:t>1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S&amp;P Afrika 40 Index höchste Gewichtung </a:t>
            </a:r>
            <a:r>
              <a:rPr lang="de-DE" baseline="30000" dirty="0"/>
              <a:t>1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endParaRPr lang="de-DE" dirty="0"/>
          </a:p>
          <a:p>
            <a:endParaRPr lang="de-DE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8968" y="3947871"/>
            <a:ext cx="650446" cy="1062663"/>
          </a:xfrm>
          <a:prstGeom prst="rect">
            <a:avLst/>
          </a:prstGeom>
        </p:spPr>
      </p:pic>
      <p:pic>
        <p:nvPicPr>
          <p:cNvPr id="1026" name="Picture 2" descr="http://www.biztechafrica.com/media/images/stories/mtncrazymoney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282" y="4150758"/>
            <a:ext cx="3247393" cy="2138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9273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177</Words>
  <Application>Microsoft Office PowerPoint</Application>
  <PresentationFormat>Breitbild</PresentationFormat>
  <Paragraphs>78</Paragraphs>
  <Slides>5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Kamerun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Kamerun</dc:title>
  <dc:creator>Max Duckwitz</dc:creator>
  <cp:lastModifiedBy>Max Duckwitz</cp:lastModifiedBy>
  <cp:revision>30</cp:revision>
  <dcterms:created xsi:type="dcterms:W3CDTF">2014-04-24T11:59:32Z</dcterms:created>
  <dcterms:modified xsi:type="dcterms:W3CDTF">2014-05-15T08:59:47Z</dcterms:modified>
</cp:coreProperties>
</file>