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4D2"/>
    <a:srgbClr val="7DA8FF"/>
    <a:srgbClr val="6699FF"/>
    <a:srgbClr val="D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1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F0A52-1DD8-4856-9C07-260BC57D6CB9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7952644-4A3D-4150-AACC-2ACA22F20C94}">
      <dgm:prSet phldrT="[Text]" custT="1"/>
      <dgm:spPr/>
      <dgm:t>
        <a:bodyPr/>
        <a:lstStyle/>
        <a:p>
          <a:r>
            <a:rPr lang="de-DE" sz="1400" dirty="0" err="1"/>
            <a:t>Energy</a:t>
          </a:r>
          <a:r>
            <a:rPr lang="de-DE" sz="1400" dirty="0"/>
            <a:t> Drinks</a:t>
          </a:r>
        </a:p>
      </dgm:t>
    </dgm:pt>
    <dgm:pt modelId="{12A42FEB-FD60-4824-900B-FF7ACDEB71EB}" type="parTrans" cxnId="{0304C3D9-7E6E-467F-893F-2D4B0142F2B6}">
      <dgm:prSet/>
      <dgm:spPr/>
      <dgm:t>
        <a:bodyPr/>
        <a:lstStyle/>
        <a:p>
          <a:endParaRPr lang="de-DE"/>
        </a:p>
      </dgm:t>
    </dgm:pt>
    <dgm:pt modelId="{4214EBAC-115C-48D6-8D0C-7EAE408B81A7}" type="sibTrans" cxnId="{0304C3D9-7E6E-467F-893F-2D4B0142F2B6}">
      <dgm:prSet/>
      <dgm:spPr/>
      <dgm:t>
        <a:bodyPr/>
        <a:lstStyle/>
        <a:p>
          <a:endParaRPr lang="de-DE"/>
        </a:p>
      </dgm:t>
    </dgm:pt>
    <dgm:pt modelId="{41BCBB9D-90B4-4F05-AE12-6D752B943CBD}">
      <dgm:prSet phldrT="[Text]" custT="1"/>
      <dgm:spPr>
        <a:solidFill>
          <a:srgbClr val="0C24D2"/>
        </a:solidFill>
      </dgm:spPr>
      <dgm:t>
        <a:bodyPr/>
        <a:lstStyle/>
        <a:p>
          <a:r>
            <a:rPr lang="de-DE" sz="1400" b="1" dirty="0"/>
            <a:t>Laterale Diversifikation</a:t>
          </a:r>
          <a:endParaRPr lang="de-DE" sz="1400" dirty="0"/>
        </a:p>
      </dgm:t>
    </dgm:pt>
    <dgm:pt modelId="{EED0C48A-802C-4D05-94E3-EDBCD5466F7A}" type="parTrans" cxnId="{BE9AD90E-65B6-4BB3-AC0A-77DA7B20578D}">
      <dgm:prSet/>
      <dgm:spPr/>
      <dgm:t>
        <a:bodyPr/>
        <a:lstStyle/>
        <a:p>
          <a:endParaRPr lang="de-DE"/>
        </a:p>
      </dgm:t>
    </dgm:pt>
    <dgm:pt modelId="{F9C231B3-60B7-4799-8D61-5B4D067B3766}" type="sibTrans" cxnId="{BE9AD90E-65B6-4BB3-AC0A-77DA7B20578D}">
      <dgm:prSet/>
      <dgm:spPr/>
      <dgm:t>
        <a:bodyPr/>
        <a:lstStyle/>
        <a:p>
          <a:endParaRPr lang="de-DE"/>
        </a:p>
      </dgm:t>
    </dgm:pt>
    <dgm:pt modelId="{6136AD3B-9F9A-4A68-BE4F-4C72C9414689}">
      <dgm:prSet phldrT="[Text]" custT="1"/>
      <dgm:spPr/>
      <dgm:t>
        <a:bodyPr/>
        <a:lstStyle/>
        <a:p>
          <a:r>
            <a:rPr lang="de-DE" sz="1400" dirty="0"/>
            <a:t>TV- Programme</a:t>
          </a:r>
        </a:p>
      </dgm:t>
    </dgm:pt>
    <dgm:pt modelId="{E44DFD95-D03F-46FD-87F0-ED59FAF85636}" type="parTrans" cxnId="{89C3765B-1101-4A25-9B68-728E8B4C049B}">
      <dgm:prSet/>
      <dgm:spPr/>
      <dgm:t>
        <a:bodyPr/>
        <a:lstStyle/>
        <a:p>
          <a:endParaRPr lang="de-DE"/>
        </a:p>
      </dgm:t>
    </dgm:pt>
    <dgm:pt modelId="{66AE2CC8-8368-4F4D-9E54-AA18EAAC8D5D}" type="sibTrans" cxnId="{89C3765B-1101-4A25-9B68-728E8B4C049B}">
      <dgm:prSet/>
      <dgm:spPr/>
      <dgm:t>
        <a:bodyPr/>
        <a:lstStyle/>
        <a:p>
          <a:endParaRPr lang="de-DE"/>
        </a:p>
      </dgm:t>
    </dgm:pt>
    <dgm:pt modelId="{C18700FC-510C-4323-A748-20A83BA918A9}">
      <dgm:prSet phldrT="[Text]" custT="1"/>
      <dgm:spPr/>
      <dgm:t>
        <a:bodyPr/>
        <a:lstStyle/>
        <a:p>
          <a:r>
            <a:rPr lang="de-DE" sz="1400" dirty="0"/>
            <a:t>Mobil</a:t>
          </a:r>
        </a:p>
      </dgm:t>
    </dgm:pt>
    <dgm:pt modelId="{D3511FA9-703F-4031-B466-9F5E2AF8CD04}" type="parTrans" cxnId="{4E662428-2CCE-4F5C-A46F-7D75E76EF966}">
      <dgm:prSet/>
      <dgm:spPr/>
      <dgm:t>
        <a:bodyPr/>
        <a:lstStyle/>
        <a:p>
          <a:endParaRPr lang="de-DE"/>
        </a:p>
      </dgm:t>
    </dgm:pt>
    <dgm:pt modelId="{C2A5B35B-C194-40EA-84EE-0BFFB5FBC2A2}" type="sibTrans" cxnId="{4E662428-2CCE-4F5C-A46F-7D75E76EF966}">
      <dgm:prSet/>
      <dgm:spPr/>
      <dgm:t>
        <a:bodyPr/>
        <a:lstStyle/>
        <a:p>
          <a:endParaRPr lang="de-DE"/>
        </a:p>
      </dgm:t>
    </dgm:pt>
    <dgm:pt modelId="{568E2A62-8453-4F31-A4B4-36058D1FCC15}">
      <dgm:prSet phldrT="[Text]" custT="1"/>
      <dgm:spPr/>
      <dgm:t>
        <a:bodyPr anchor="ctr" anchorCtr="0"/>
        <a:lstStyle/>
        <a:p>
          <a:r>
            <a:rPr lang="de-DE" sz="1400" dirty="0"/>
            <a:t>Cola- Getränk</a:t>
          </a:r>
        </a:p>
      </dgm:t>
    </dgm:pt>
    <dgm:pt modelId="{A77D0A73-5F1F-423F-9332-6DE0B186575A}" type="parTrans" cxnId="{2F878AD7-EEED-4ECA-8149-A287BF43782D}">
      <dgm:prSet/>
      <dgm:spPr/>
      <dgm:t>
        <a:bodyPr/>
        <a:lstStyle/>
        <a:p>
          <a:endParaRPr lang="de-DE"/>
        </a:p>
      </dgm:t>
    </dgm:pt>
    <dgm:pt modelId="{30A76BC1-4092-40CC-AC30-A33784333109}" type="sibTrans" cxnId="{2F878AD7-EEED-4ECA-8149-A287BF43782D}">
      <dgm:prSet/>
      <dgm:spPr/>
      <dgm:t>
        <a:bodyPr/>
        <a:lstStyle/>
        <a:p>
          <a:endParaRPr lang="de-DE"/>
        </a:p>
      </dgm:t>
    </dgm:pt>
    <dgm:pt modelId="{CF65A65B-715D-4676-AE35-26251C0E28A8}">
      <dgm:prSet phldrT="[Text]" custT="1"/>
      <dgm:spPr/>
      <dgm:t>
        <a:bodyPr/>
        <a:lstStyle/>
        <a:p>
          <a:r>
            <a:rPr lang="de-DE" sz="1400" dirty="0"/>
            <a:t>Zeitschriften</a:t>
          </a:r>
        </a:p>
      </dgm:t>
    </dgm:pt>
    <dgm:pt modelId="{3E55F983-7D86-4435-BAF7-02DADAA46A41}" type="parTrans" cxnId="{9724B32F-A916-4873-A2AD-96BCF41926F6}">
      <dgm:prSet/>
      <dgm:spPr/>
      <dgm:t>
        <a:bodyPr/>
        <a:lstStyle/>
        <a:p>
          <a:endParaRPr lang="de-DE"/>
        </a:p>
      </dgm:t>
    </dgm:pt>
    <dgm:pt modelId="{F0B882FD-641A-474E-8619-1A08729F3A82}" type="sibTrans" cxnId="{9724B32F-A916-4873-A2AD-96BCF41926F6}">
      <dgm:prSet/>
      <dgm:spPr/>
      <dgm:t>
        <a:bodyPr/>
        <a:lstStyle/>
        <a:p>
          <a:endParaRPr lang="de-DE"/>
        </a:p>
      </dgm:t>
    </dgm:pt>
    <dgm:pt modelId="{E6DBBC22-3115-4C0E-99A2-C8A49FC1DCA1}">
      <dgm:prSet phldrT="[Text]" custT="1"/>
      <dgm:spPr>
        <a:solidFill>
          <a:srgbClr val="DE0000"/>
        </a:solidFill>
      </dgm:spPr>
      <dgm:t>
        <a:bodyPr/>
        <a:lstStyle/>
        <a:p>
          <a:r>
            <a:rPr lang="de-DE" sz="1400" b="1" dirty="0"/>
            <a:t>Horizontale Diversifikation</a:t>
          </a:r>
          <a:endParaRPr lang="de-DE" sz="1400" dirty="0"/>
        </a:p>
      </dgm:t>
    </dgm:pt>
    <dgm:pt modelId="{9DB28828-310C-48A7-8DC2-C1E3552B8408}" type="parTrans" cxnId="{91083321-0195-4603-8E0B-EF0257ADE014}">
      <dgm:prSet/>
      <dgm:spPr/>
      <dgm:t>
        <a:bodyPr/>
        <a:lstStyle/>
        <a:p>
          <a:endParaRPr lang="de-DE"/>
        </a:p>
      </dgm:t>
    </dgm:pt>
    <dgm:pt modelId="{7DAD9F75-AFEE-4CBD-8C16-A163FB558764}" type="sibTrans" cxnId="{91083321-0195-4603-8E0B-EF0257ADE014}">
      <dgm:prSet/>
      <dgm:spPr/>
      <dgm:t>
        <a:bodyPr/>
        <a:lstStyle/>
        <a:p>
          <a:endParaRPr lang="de-DE"/>
        </a:p>
      </dgm:t>
    </dgm:pt>
    <dgm:pt modelId="{0EE481AA-BB34-44A8-B270-A05BCF4E8FD4}">
      <dgm:prSet phldrT="[Text]" custT="1"/>
      <dgm:spPr/>
      <dgm:t>
        <a:bodyPr/>
        <a:lstStyle/>
        <a:p>
          <a:r>
            <a:rPr lang="de-DE" sz="1400" dirty="0"/>
            <a:t>Mineralwasser</a:t>
          </a:r>
        </a:p>
      </dgm:t>
    </dgm:pt>
    <dgm:pt modelId="{AE18AB61-2263-4130-9AB7-AC2917B624A2}" type="parTrans" cxnId="{F5DE2143-E5F5-4B3D-8DBF-D87C660C4B59}">
      <dgm:prSet/>
      <dgm:spPr/>
      <dgm:t>
        <a:bodyPr/>
        <a:lstStyle/>
        <a:p>
          <a:endParaRPr lang="de-DE"/>
        </a:p>
      </dgm:t>
    </dgm:pt>
    <dgm:pt modelId="{A07D7844-4429-46AB-B5C0-5452D9809CCE}" type="sibTrans" cxnId="{F5DE2143-E5F5-4B3D-8DBF-D87C660C4B59}">
      <dgm:prSet/>
      <dgm:spPr/>
      <dgm:t>
        <a:bodyPr/>
        <a:lstStyle/>
        <a:p>
          <a:endParaRPr lang="de-DE"/>
        </a:p>
      </dgm:t>
    </dgm:pt>
    <dgm:pt modelId="{B171AC30-1835-41D2-BFB6-66205B4FA7F5}" type="pres">
      <dgm:prSet presAssocID="{6E8F0A52-1DD8-4856-9C07-260BC57D6C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6F6C62E-5397-4969-8FCB-ADFB4E39CB1D}" type="pres">
      <dgm:prSet presAssocID="{E6DBBC22-3115-4C0E-99A2-C8A49FC1DCA1}" presName="parentText" presStyleLbl="node1" presStyleIdx="0" presStyleCnt="2" custScaleX="92664" custScaleY="22171" custLinFactNeighborX="-468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DA0652-130F-4EFC-96C4-C8D47418F189}" type="pres">
      <dgm:prSet presAssocID="{E6DBBC22-3115-4C0E-99A2-C8A49FC1DCA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64629C-BBFD-4824-A831-05D9B07EFC96}" type="pres">
      <dgm:prSet presAssocID="{41BCBB9D-90B4-4F05-AE12-6D752B943CBD}" presName="parentText" presStyleLbl="node1" presStyleIdx="1" presStyleCnt="2" custScaleX="92716" custScaleY="22436" custLinFactNeighborX="-5428" custLinFactNeighborY="-445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991E92-C2B7-4FB1-B4C8-A121CB98D420}" type="pres">
      <dgm:prSet presAssocID="{41BCBB9D-90B4-4F05-AE12-6D752B943CB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E9AD90E-65B6-4BB3-AC0A-77DA7B20578D}" srcId="{6E8F0A52-1DD8-4856-9C07-260BC57D6CB9}" destId="{41BCBB9D-90B4-4F05-AE12-6D752B943CBD}" srcOrd="1" destOrd="0" parTransId="{EED0C48A-802C-4D05-94E3-EDBCD5466F7A}" sibTransId="{F9C231B3-60B7-4799-8D61-5B4D067B3766}"/>
    <dgm:cxn modelId="{4EA9CE3D-72B4-4BEB-921A-504F89AF4B95}" type="presOf" srcId="{E6DBBC22-3115-4C0E-99A2-C8A49FC1DCA1}" destId="{46F6C62E-5397-4969-8FCB-ADFB4E39CB1D}" srcOrd="0" destOrd="0" presId="urn:microsoft.com/office/officeart/2005/8/layout/vList2"/>
    <dgm:cxn modelId="{4768AB87-F10F-4D3D-9F2C-D201F273B563}" type="presOf" srcId="{CF65A65B-715D-4676-AE35-26251C0E28A8}" destId="{8B991E92-C2B7-4FB1-B4C8-A121CB98D420}" srcOrd="0" destOrd="1" presId="urn:microsoft.com/office/officeart/2005/8/layout/vList2"/>
    <dgm:cxn modelId="{3707C0FA-0007-47AC-9E39-6848D0776EBE}" type="presOf" srcId="{568E2A62-8453-4F31-A4B4-36058D1FCC15}" destId="{F1DA0652-130F-4EFC-96C4-C8D47418F189}" srcOrd="0" destOrd="1" presId="urn:microsoft.com/office/officeart/2005/8/layout/vList2"/>
    <dgm:cxn modelId="{2F878AD7-EEED-4ECA-8149-A287BF43782D}" srcId="{E6DBBC22-3115-4C0E-99A2-C8A49FC1DCA1}" destId="{568E2A62-8453-4F31-A4B4-36058D1FCC15}" srcOrd="1" destOrd="0" parTransId="{A77D0A73-5F1F-423F-9332-6DE0B186575A}" sibTransId="{30A76BC1-4092-40CC-AC30-A33784333109}"/>
    <dgm:cxn modelId="{B92D0641-51F0-4C3E-82C8-F64E857502FD}" type="presOf" srcId="{6136AD3B-9F9A-4A68-BE4F-4C72C9414689}" destId="{8B991E92-C2B7-4FB1-B4C8-A121CB98D420}" srcOrd="0" destOrd="0" presId="urn:microsoft.com/office/officeart/2005/8/layout/vList2"/>
    <dgm:cxn modelId="{91083321-0195-4603-8E0B-EF0257ADE014}" srcId="{6E8F0A52-1DD8-4856-9C07-260BC57D6CB9}" destId="{E6DBBC22-3115-4C0E-99A2-C8A49FC1DCA1}" srcOrd="0" destOrd="0" parTransId="{9DB28828-310C-48A7-8DC2-C1E3552B8408}" sibTransId="{7DAD9F75-AFEE-4CBD-8C16-A163FB558764}"/>
    <dgm:cxn modelId="{89C3765B-1101-4A25-9B68-728E8B4C049B}" srcId="{41BCBB9D-90B4-4F05-AE12-6D752B943CBD}" destId="{6136AD3B-9F9A-4A68-BE4F-4C72C9414689}" srcOrd="0" destOrd="0" parTransId="{E44DFD95-D03F-46FD-87F0-ED59FAF85636}" sibTransId="{66AE2CC8-8368-4F4D-9E54-AA18EAAC8D5D}"/>
    <dgm:cxn modelId="{8A286CCA-0D1C-4F25-8587-E40C8BC1817E}" type="presOf" srcId="{6E8F0A52-1DD8-4856-9C07-260BC57D6CB9}" destId="{B171AC30-1835-41D2-BFB6-66205B4FA7F5}" srcOrd="0" destOrd="0" presId="urn:microsoft.com/office/officeart/2005/8/layout/vList2"/>
    <dgm:cxn modelId="{F5DE2143-E5F5-4B3D-8DBF-D87C660C4B59}" srcId="{E6DBBC22-3115-4C0E-99A2-C8A49FC1DCA1}" destId="{0EE481AA-BB34-44A8-B270-A05BCF4E8FD4}" srcOrd="2" destOrd="0" parTransId="{AE18AB61-2263-4130-9AB7-AC2917B624A2}" sibTransId="{A07D7844-4429-46AB-B5C0-5452D9809CCE}"/>
    <dgm:cxn modelId="{9724B32F-A916-4873-A2AD-96BCF41926F6}" srcId="{41BCBB9D-90B4-4F05-AE12-6D752B943CBD}" destId="{CF65A65B-715D-4676-AE35-26251C0E28A8}" srcOrd="1" destOrd="0" parTransId="{3E55F983-7D86-4435-BAF7-02DADAA46A41}" sibTransId="{F0B882FD-641A-474E-8619-1A08729F3A82}"/>
    <dgm:cxn modelId="{BB2F4543-FA61-4A68-88E8-C8D238FA0338}" type="presOf" srcId="{0EE481AA-BB34-44A8-B270-A05BCF4E8FD4}" destId="{F1DA0652-130F-4EFC-96C4-C8D47418F189}" srcOrd="0" destOrd="2" presId="urn:microsoft.com/office/officeart/2005/8/layout/vList2"/>
    <dgm:cxn modelId="{39DBD0E9-26BE-469A-B247-45162FEA6CD3}" type="presOf" srcId="{37952644-4A3D-4150-AACC-2ACA22F20C94}" destId="{F1DA0652-130F-4EFC-96C4-C8D47418F189}" srcOrd="0" destOrd="0" presId="urn:microsoft.com/office/officeart/2005/8/layout/vList2"/>
    <dgm:cxn modelId="{4E662428-2CCE-4F5C-A46F-7D75E76EF966}" srcId="{41BCBB9D-90B4-4F05-AE12-6D752B943CBD}" destId="{C18700FC-510C-4323-A748-20A83BA918A9}" srcOrd="2" destOrd="0" parTransId="{D3511FA9-703F-4031-B466-9F5E2AF8CD04}" sibTransId="{C2A5B35B-C194-40EA-84EE-0BFFB5FBC2A2}"/>
    <dgm:cxn modelId="{31587CCB-DF29-411F-88DE-A10F206377B6}" type="presOf" srcId="{41BCBB9D-90B4-4F05-AE12-6D752B943CBD}" destId="{5264629C-BBFD-4824-A831-05D9B07EFC96}" srcOrd="0" destOrd="0" presId="urn:microsoft.com/office/officeart/2005/8/layout/vList2"/>
    <dgm:cxn modelId="{0304C3D9-7E6E-467F-893F-2D4B0142F2B6}" srcId="{E6DBBC22-3115-4C0E-99A2-C8A49FC1DCA1}" destId="{37952644-4A3D-4150-AACC-2ACA22F20C94}" srcOrd="0" destOrd="0" parTransId="{12A42FEB-FD60-4824-900B-FF7ACDEB71EB}" sibTransId="{4214EBAC-115C-48D6-8D0C-7EAE408B81A7}"/>
    <dgm:cxn modelId="{EE304E25-8443-46B2-A42B-D97FD70E6AA6}" type="presOf" srcId="{C18700FC-510C-4323-A748-20A83BA918A9}" destId="{8B991E92-C2B7-4FB1-B4C8-A121CB98D420}" srcOrd="0" destOrd="2" presId="urn:microsoft.com/office/officeart/2005/8/layout/vList2"/>
    <dgm:cxn modelId="{9A10067B-CD66-470A-A61B-C72D94BFEB0A}" type="presParOf" srcId="{B171AC30-1835-41D2-BFB6-66205B4FA7F5}" destId="{46F6C62E-5397-4969-8FCB-ADFB4E39CB1D}" srcOrd="0" destOrd="0" presId="urn:microsoft.com/office/officeart/2005/8/layout/vList2"/>
    <dgm:cxn modelId="{AE63E89B-699E-405D-A1FA-C1123766CE9C}" type="presParOf" srcId="{B171AC30-1835-41D2-BFB6-66205B4FA7F5}" destId="{F1DA0652-130F-4EFC-96C4-C8D47418F189}" srcOrd="1" destOrd="0" presId="urn:microsoft.com/office/officeart/2005/8/layout/vList2"/>
    <dgm:cxn modelId="{F8009EAE-0FE3-45A7-952E-DE59FB66B999}" type="presParOf" srcId="{B171AC30-1835-41D2-BFB6-66205B4FA7F5}" destId="{5264629C-BBFD-4824-A831-05D9B07EFC96}" srcOrd="2" destOrd="0" presId="urn:microsoft.com/office/officeart/2005/8/layout/vList2"/>
    <dgm:cxn modelId="{018E1BEE-E681-45F5-9668-86CF81D5C24E}" type="presParOf" srcId="{B171AC30-1835-41D2-BFB6-66205B4FA7F5}" destId="{8B991E92-C2B7-4FB1-B4C8-A121CB98D420}" srcOrd="3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40588-38F7-4A87-9AFF-DF0F6904A93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C8A53CD-5818-4514-B6A5-1B79D691A2E1}">
      <dgm:prSet phldrT="[Text]"/>
      <dgm:spPr>
        <a:solidFill>
          <a:srgbClr val="DE0000">
            <a:alpha val="65000"/>
          </a:srgbClr>
        </a:solidFill>
      </dgm:spPr>
      <dgm:t>
        <a:bodyPr/>
        <a:lstStyle/>
        <a:p>
          <a:endParaRPr lang="de-DE">
            <a:latin typeface="Constantia" pitchFamily="18" charset="0"/>
            <a:cs typeface="Arial" pitchFamily="34" charset="0"/>
          </a:endParaRPr>
        </a:p>
      </dgm:t>
    </dgm:pt>
    <dgm:pt modelId="{0ABCF3F6-10A4-40EE-B2D9-939D51624A02}" type="parTrans" cxnId="{801142EE-AC60-4870-A0C1-14A8B505CFFE}">
      <dgm:prSet/>
      <dgm:spPr/>
      <dgm:t>
        <a:bodyPr/>
        <a:lstStyle/>
        <a:p>
          <a:endParaRPr lang="de-DE"/>
        </a:p>
      </dgm:t>
    </dgm:pt>
    <dgm:pt modelId="{56ECDC89-9ED1-464C-91A1-713A46801DDE}" type="sibTrans" cxnId="{801142EE-AC60-4870-A0C1-14A8B505CFFE}">
      <dgm:prSet/>
      <dgm:spPr/>
      <dgm:t>
        <a:bodyPr/>
        <a:lstStyle/>
        <a:p>
          <a:endParaRPr lang="de-DE"/>
        </a:p>
      </dgm:t>
    </dgm:pt>
    <dgm:pt modelId="{C6A25CA7-A1D0-4A7C-A7F7-2E976C03F5EE}">
      <dgm:prSet phldrT="[Text]"/>
      <dgm:spPr>
        <a:solidFill>
          <a:srgbClr val="0C24D2">
            <a:alpha val="65000"/>
          </a:srgbClr>
        </a:solidFill>
      </dgm:spPr>
      <dgm:t>
        <a:bodyPr/>
        <a:lstStyle/>
        <a:p>
          <a:endParaRPr lang="de-DE">
            <a:latin typeface="Constantia" pitchFamily="18" charset="0"/>
            <a:cs typeface="Arial" pitchFamily="34" charset="0"/>
          </a:endParaRPr>
        </a:p>
      </dgm:t>
    </dgm:pt>
    <dgm:pt modelId="{FAC3966F-4ED1-4692-8B6E-2506114E5E36}" type="parTrans" cxnId="{BA0B0C21-F61A-40DF-A2C8-A9AE09101A3E}">
      <dgm:prSet/>
      <dgm:spPr/>
      <dgm:t>
        <a:bodyPr/>
        <a:lstStyle/>
        <a:p>
          <a:endParaRPr lang="de-DE"/>
        </a:p>
      </dgm:t>
    </dgm:pt>
    <dgm:pt modelId="{9F85C031-57DA-494B-8CEE-663C94AF9DAE}" type="sibTrans" cxnId="{BA0B0C21-F61A-40DF-A2C8-A9AE09101A3E}">
      <dgm:prSet/>
      <dgm:spPr/>
      <dgm:t>
        <a:bodyPr/>
        <a:lstStyle/>
        <a:p>
          <a:endParaRPr lang="de-DE"/>
        </a:p>
      </dgm:t>
    </dgm:pt>
    <dgm:pt modelId="{214B66EF-66C8-4C9A-8F19-A5D0A26E3A61}">
      <dgm:prSet phldrT="[Text]"/>
      <dgm:spPr>
        <a:solidFill>
          <a:srgbClr val="01B717">
            <a:alpha val="64706"/>
          </a:srgbClr>
        </a:solidFill>
      </dgm:spPr>
      <dgm:t>
        <a:bodyPr/>
        <a:lstStyle/>
        <a:p>
          <a:endParaRPr lang="de-DE" dirty="0">
            <a:latin typeface="Constantia" pitchFamily="18" charset="0"/>
            <a:cs typeface="Arial" pitchFamily="34" charset="0"/>
          </a:endParaRPr>
        </a:p>
      </dgm:t>
    </dgm:pt>
    <dgm:pt modelId="{2593976F-5239-4A8C-A8C6-1C75CEC027D8}" type="parTrans" cxnId="{2E85D4D8-AD75-4ABF-8FA4-FF677780E749}">
      <dgm:prSet/>
      <dgm:spPr/>
      <dgm:t>
        <a:bodyPr/>
        <a:lstStyle/>
        <a:p>
          <a:endParaRPr lang="de-DE"/>
        </a:p>
      </dgm:t>
    </dgm:pt>
    <dgm:pt modelId="{BE42D3D8-F5DA-4230-991E-07755EF8A3B9}" type="sibTrans" cxnId="{2E85D4D8-AD75-4ABF-8FA4-FF677780E749}">
      <dgm:prSet/>
      <dgm:spPr/>
      <dgm:t>
        <a:bodyPr/>
        <a:lstStyle/>
        <a:p>
          <a:endParaRPr lang="de-DE"/>
        </a:p>
      </dgm:t>
    </dgm:pt>
    <dgm:pt modelId="{2532678D-B79D-4BD8-98C3-AC808183420E}" type="pres">
      <dgm:prSet presAssocID="{F3340588-38F7-4A87-9AFF-DF0F6904A931}" presName="compositeShape" presStyleCnt="0">
        <dgm:presLayoutVars>
          <dgm:chMax val="7"/>
          <dgm:dir/>
          <dgm:resizeHandles val="exact"/>
        </dgm:presLayoutVars>
      </dgm:prSet>
      <dgm:spPr/>
    </dgm:pt>
    <dgm:pt modelId="{C09CA01D-417A-42B2-A5F4-36030A2290B3}" type="pres">
      <dgm:prSet presAssocID="{9C8A53CD-5818-4514-B6A5-1B79D691A2E1}" presName="circ1" presStyleLbl="vennNode1" presStyleIdx="0" presStyleCnt="3"/>
      <dgm:spPr/>
      <dgm:t>
        <a:bodyPr/>
        <a:lstStyle/>
        <a:p>
          <a:endParaRPr lang="de-DE"/>
        </a:p>
      </dgm:t>
    </dgm:pt>
    <dgm:pt modelId="{9B928C88-41F0-4B9E-B727-A91C52DF559C}" type="pres">
      <dgm:prSet presAssocID="{9C8A53CD-5818-4514-B6A5-1B79D691A2E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B991AC-9D7F-475B-AD01-BE888D31A096}" type="pres">
      <dgm:prSet presAssocID="{C6A25CA7-A1D0-4A7C-A7F7-2E976C03F5EE}" presName="circ2" presStyleLbl="vennNode1" presStyleIdx="1" presStyleCnt="3"/>
      <dgm:spPr/>
      <dgm:t>
        <a:bodyPr/>
        <a:lstStyle/>
        <a:p>
          <a:endParaRPr lang="de-DE"/>
        </a:p>
      </dgm:t>
    </dgm:pt>
    <dgm:pt modelId="{7A0E3E64-C9F1-4CFE-9872-14AF10D63C6D}" type="pres">
      <dgm:prSet presAssocID="{C6A25CA7-A1D0-4A7C-A7F7-2E976C03F5E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937F58C-B49A-4E2A-AC13-024965CBBD8F}" type="pres">
      <dgm:prSet presAssocID="{214B66EF-66C8-4C9A-8F19-A5D0A26E3A61}" presName="circ3" presStyleLbl="vennNode1" presStyleIdx="2" presStyleCnt="3"/>
      <dgm:spPr/>
      <dgm:t>
        <a:bodyPr/>
        <a:lstStyle/>
        <a:p>
          <a:endParaRPr lang="de-DE"/>
        </a:p>
      </dgm:t>
    </dgm:pt>
    <dgm:pt modelId="{F8141FCE-B6D1-4A81-A670-7771B058943B}" type="pres">
      <dgm:prSet presAssocID="{214B66EF-66C8-4C9A-8F19-A5D0A26E3A6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A0FBDFA-0FA7-43E3-A27D-5DDFC0283C02}" type="presOf" srcId="{C6A25CA7-A1D0-4A7C-A7F7-2E976C03F5EE}" destId="{36B991AC-9D7F-475B-AD01-BE888D31A096}" srcOrd="0" destOrd="0" presId="urn:microsoft.com/office/officeart/2005/8/layout/venn1"/>
    <dgm:cxn modelId="{2E85D4D8-AD75-4ABF-8FA4-FF677780E749}" srcId="{F3340588-38F7-4A87-9AFF-DF0F6904A931}" destId="{214B66EF-66C8-4C9A-8F19-A5D0A26E3A61}" srcOrd="2" destOrd="0" parTransId="{2593976F-5239-4A8C-A8C6-1C75CEC027D8}" sibTransId="{BE42D3D8-F5DA-4230-991E-07755EF8A3B9}"/>
    <dgm:cxn modelId="{8EAD2C5D-B8DF-4105-AE32-9BF0C791201C}" type="presOf" srcId="{C6A25CA7-A1D0-4A7C-A7F7-2E976C03F5EE}" destId="{7A0E3E64-C9F1-4CFE-9872-14AF10D63C6D}" srcOrd="1" destOrd="0" presId="urn:microsoft.com/office/officeart/2005/8/layout/venn1"/>
    <dgm:cxn modelId="{FFF6958E-4020-4410-8E41-1B15AA3CFC33}" type="presOf" srcId="{214B66EF-66C8-4C9A-8F19-A5D0A26E3A61}" destId="{E937F58C-B49A-4E2A-AC13-024965CBBD8F}" srcOrd="0" destOrd="0" presId="urn:microsoft.com/office/officeart/2005/8/layout/venn1"/>
    <dgm:cxn modelId="{E8EDD0ED-52DC-46B5-A31E-C7FDE3559654}" type="presOf" srcId="{9C8A53CD-5818-4514-B6A5-1B79D691A2E1}" destId="{C09CA01D-417A-42B2-A5F4-36030A2290B3}" srcOrd="0" destOrd="0" presId="urn:microsoft.com/office/officeart/2005/8/layout/venn1"/>
    <dgm:cxn modelId="{617FBAB3-AF0A-4CF9-9270-80AA5344AF5C}" type="presOf" srcId="{214B66EF-66C8-4C9A-8F19-A5D0A26E3A61}" destId="{F8141FCE-B6D1-4A81-A670-7771B058943B}" srcOrd="1" destOrd="0" presId="urn:microsoft.com/office/officeart/2005/8/layout/venn1"/>
    <dgm:cxn modelId="{BA0B0C21-F61A-40DF-A2C8-A9AE09101A3E}" srcId="{F3340588-38F7-4A87-9AFF-DF0F6904A931}" destId="{C6A25CA7-A1D0-4A7C-A7F7-2E976C03F5EE}" srcOrd="1" destOrd="0" parTransId="{FAC3966F-4ED1-4692-8B6E-2506114E5E36}" sibTransId="{9F85C031-57DA-494B-8CEE-663C94AF9DAE}"/>
    <dgm:cxn modelId="{C7EEDC7B-A25E-41CF-8DE9-9AD2CA52B0CB}" type="presOf" srcId="{9C8A53CD-5818-4514-B6A5-1B79D691A2E1}" destId="{9B928C88-41F0-4B9E-B727-A91C52DF559C}" srcOrd="1" destOrd="0" presId="urn:microsoft.com/office/officeart/2005/8/layout/venn1"/>
    <dgm:cxn modelId="{801142EE-AC60-4870-A0C1-14A8B505CFFE}" srcId="{F3340588-38F7-4A87-9AFF-DF0F6904A931}" destId="{9C8A53CD-5818-4514-B6A5-1B79D691A2E1}" srcOrd="0" destOrd="0" parTransId="{0ABCF3F6-10A4-40EE-B2D9-939D51624A02}" sibTransId="{56ECDC89-9ED1-464C-91A1-713A46801DDE}"/>
    <dgm:cxn modelId="{298CE68A-F29D-42E6-A71A-7D02B95D371D}" type="presOf" srcId="{F3340588-38F7-4A87-9AFF-DF0F6904A931}" destId="{2532678D-B79D-4BD8-98C3-AC808183420E}" srcOrd="0" destOrd="0" presId="urn:microsoft.com/office/officeart/2005/8/layout/venn1"/>
    <dgm:cxn modelId="{605051D8-186D-4E46-9E53-56929228FC01}" type="presParOf" srcId="{2532678D-B79D-4BD8-98C3-AC808183420E}" destId="{C09CA01D-417A-42B2-A5F4-36030A2290B3}" srcOrd="0" destOrd="0" presId="urn:microsoft.com/office/officeart/2005/8/layout/venn1"/>
    <dgm:cxn modelId="{B9B8204F-1FB6-49ED-A4CD-D88B445FB295}" type="presParOf" srcId="{2532678D-B79D-4BD8-98C3-AC808183420E}" destId="{9B928C88-41F0-4B9E-B727-A91C52DF559C}" srcOrd="1" destOrd="0" presId="urn:microsoft.com/office/officeart/2005/8/layout/venn1"/>
    <dgm:cxn modelId="{A43D4E95-47EB-4BC2-887F-D917AF3797DE}" type="presParOf" srcId="{2532678D-B79D-4BD8-98C3-AC808183420E}" destId="{36B991AC-9D7F-475B-AD01-BE888D31A096}" srcOrd="2" destOrd="0" presId="urn:microsoft.com/office/officeart/2005/8/layout/venn1"/>
    <dgm:cxn modelId="{B4159DE1-3C5F-4B9D-B832-0CD0CBBF3410}" type="presParOf" srcId="{2532678D-B79D-4BD8-98C3-AC808183420E}" destId="{7A0E3E64-C9F1-4CFE-9872-14AF10D63C6D}" srcOrd="3" destOrd="0" presId="urn:microsoft.com/office/officeart/2005/8/layout/venn1"/>
    <dgm:cxn modelId="{4305CF6E-0BCD-4428-9C92-554D7770D9D4}" type="presParOf" srcId="{2532678D-B79D-4BD8-98C3-AC808183420E}" destId="{E937F58C-B49A-4E2A-AC13-024965CBBD8F}" srcOrd="4" destOrd="0" presId="urn:microsoft.com/office/officeart/2005/8/layout/venn1"/>
    <dgm:cxn modelId="{E4CFFE4D-679D-4D67-985C-355E176653F6}" type="presParOf" srcId="{2532678D-B79D-4BD8-98C3-AC808183420E}" destId="{F8141FCE-B6D1-4A81-A670-7771B058943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F6C62E-5397-4969-8FCB-ADFB4E39CB1D}">
      <dsp:nvSpPr>
        <dsp:cNvPr id="0" name=""/>
        <dsp:cNvSpPr/>
      </dsp:nvSpPr>
      <dsp:spPr>
        <a:xfrm>
          <a:off x="0" y="22075"/>
          <a:ext cx="2425033" cy="153565"/>
        </a:xfrm>
        <a:prstGeom prst="roundRect">
          <a:avLst/>
        </a:prstGeom>
        <a:solidFill>
          <a:srgbClr val="DE0000"/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/>
            <a:t>Horizontale Diversifikation</a:t>
          </a:r>
          <a:endParaRPr lang="de-DE" sz="1400" kern="1200" dirty="0"/>
        </a:p>
      </dsp:txBody>
      <dsp:txXfrm>
        <a:off x="0" y="22075"/>
        <a:ext cx="2425033" cy="153565"/>
      </dsp:txXfrm>
    </dsp:sp>
    <dsp:sp modelId="{F1DA0652-130F-4EFC-96C4-C8D47418F189}">
      <dsp:nvSpPr>
        <dsp:cNvPr id="0" name=""/>
        <dsp:cNvSpPr/>
      </dsp:nvSpPr>
      <dsp:spPr>
        <a:xfrm>
          <a:off x="0" y="175640"/>
          <a:ext cx="2617018" cy="70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9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400" kern="1200" dirty="0" err="1"/>
            <a:t>Energy</a:t>
          </a:r>
          <a:r>
            <a:rPr lang="de-DE" sz="1400" kern="1200" dirty="0"/>
            <a:t> Drinks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400" kern="1200" dirty="0"/>
            <a:t>Cola- Getränk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400" kern="1200" dirty="0"/>
            <a:t>Mineralwasser</a:t>
          </a:r>
        </a:p>
      </dsp:txBody>
      <dsp:txXfrm>
        <a:off x="0" y="175640"/>
        <a:ext cx="2617018" cy="708457"/>
      </dsp:txXfrm>
    </dsp:sp>
    <dsp:sp modelId="{5264629C-BBFD-4824-A831-05D9B07EFC96}">
      <dsp:nvSpPr>
        <dsp:cNvPr id="0" name=""/>
        <dsp:cNvSpPr/>
      </dsp:nvSpPr>
      <dsp:spPr>
        <a:xfrm>
          <a:off x="0" y="852514"/>
          <a:ext cx="2426394" cy="155400"/>
        </a:xfrm>
        <a:prstGeom prst="roundRect">
          <a:avLst/>
        </a:prstGeom>
        <a:solidFill>
          <a:srgbClr val="0C24D2"/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/>
            <a:t>Laterale Diversifikation</a:t>
          </a:r>
          <a:endParaRPr lang="de-DE" sz="1400" kern="1200" dirty="0"/>
        </a:p>
      </dsp:txBody>
      <dsp:txXfrm>
        <a:off x="0" y="852514"/>
        <a:ext cx="2426394" cy="155400"/>
      </dsp:txXfrm>
    </dsp:sp>
    <dsp:sp modelId="{8B991E92-C2B7-4FB1-B4C8-A121CB98D420}">
      <dsp:nvSpPr>
        <dsp:cNvPr id="0" name=""/>
        <dsp:cNvSpPr/>
      </dsp:nvSpPr>
      <dsp:spPr>
        <a:xfrm>
          <a:off x="0" y="1039498"/>
          <a:ext cx="2617018" cy="70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9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400" kern="1200" dirty="0"/>
            <a:t>TV- Programme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400" kern="1200" dirty="0"/>
            <a:t>Zeitschriften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400" kern="1200" dirty="0"/>
            <a:t>Mobil</a:t>
          </a:r>
        </a:p>
      </dsp:txBody>
      <dsp:txXfrm>
        <a:off x="0" y="1039498"/>
        <a:ext cx="2617018" cy="7084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9CA01D-417A-42B2-A5F4-36030A2290B3}">
      <dsp:nvSpPr>
        <dsp:cNvPr id="0" name=""/>
        <dsp:cNvSpPr/>
      </dsp:nvSpPr>
      <dsp:spPr>
        <a:xfrm>
          <a:off x="1403269" y="31503"/>
          <a:ext cx="1512168" cy="1512168"/>
        </a:xfrm>
        <a:prstGeom prst="ellipse">
          <a:avLst/>
        </a:prstGeom>
        <a:solidFill>
          <a:srgbClr val="DE0000">
            <a:alpha val="6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>
            <a:latin typeface="Constantia" pitchFamily="18" charset="0"/>
            <a:cs typeface="Arial" pitchFamily="34" charset="0"/>
          </a:endParaRPr>
        </a:p>
      </dsp:txBody>
      <dsp:txXfrm>
        <a:off x="1604892" y="296132"/>
        <a:ext cx="1108923" cy="680475"/>
      </dsp:txXfrm>
    </dsp:sp>
    <dsp:sp modelId="{36B991AC-9D7F-475B-AD01-BE888D31A096}">
      <dsp:nvSpPr>
        <dsp:cNvPr id="0" name=""/>
        <dsp:cNvSpPr/>
      </dsp:nvSpPr>
      <dsp:spPr>
        <a:xfrm>
          <a:off x="1948910" y="976608"/>
          <a:ext cx="1512168" cy="1512168"/>
        </a:xfrm>
        <a:prstGeom prst="ellipse">
          <a:avLst/>
        </a:prstGeom>
        <a:solidFill>
          <a:srgbClr val="0C24D2">
            <a:alpha val="6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900" kern="1200">
            <a:latin typeface="Constantia" pitchFamily="18" charset="0"/>
            <a:cs typeface="Arial" pitchFamily="34" charset="0"/>
          </a:endParaRPr>
        </a:p>
      </dsp:txBody>
      <dsp:txXfrm>
        <a:off x="2411382" y="1367251"/>
        <a:ext cx="907300" cy="831692"/>
      </dsp:txXfrm>
    </dsp:sp>
    <dsp:sp modelId="{E937F58C-B49A-4E2A-AC13-024965CBBD8F}">
      <dsp:nvSpPr>
        <dsp:cNvPr id="0" name=""/>
        <dsp:cNvSpPr/>
      </dsp:nvSpPr>
      <dsp:spPr>
        <a:xfrm>
          <a:off x="857629" y="976608"/>
          <a:ext cx="1512168" cy="1512168"/>
        </a:xfrm>
        <a:prstGeom prst="ellipse">
          <a:avLst/>
        </a:prstGeom>
        <a:solidFill>
          <a:srgbClr val="01B717">
            <a:alpha val="64706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900" kern="1200" dirty="0">
            <a:latin typeface="Constantia" pitchFamily="18" charset="0"/>
            <a:cs typeface="Arial" pitchFamily="34" charset="0"/>
          </a:endParaRPr>
        </a:p>
      </dsp:txBody>
      <dsp:txXfrm>
        <a:off x="1000025" y="1367251"/>
        <a:ext cx="907300" cy="831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4BBD710-7E74-451A-9BED-C474635C4D1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CB9AA05-74A8-475E-BDD3-E36DE495962D}" type="datetimeFigureOut">
              <a:rPr lang="de-DE" smtClean="0"/>
              <a:pPr/>
              <a:t>30.11.2012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3808" y="2933561"/>
            <a:ext cx="2880320" cy="157555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126560" cy="2016223"/>
          </a:xfrm>
        </p:spPr>
        <p:txBody>
          <a:bodyPr/>
          <a:lstStyle/>
          <a:p>
            <a:pPr algn="ctr"/>
            <a:r>
              <a:rPr lang="de-DE" sz="3200" dirty="0" smtClean="0">
                <a:latin typeface="Constantia" pitchFamily="18" charset="0"/>
              </a:rPr>
              <a:t>WIRTSCHAFT UND IT</a:t>
            </a:r>
            <a:br>
              <a:rPr lang="de-DE" sz="3200" dirty="0" smtClean="0">
                <a:latin typeface="Constantia" pitchFamily="18" charset="0"/>
              </a:rPr>
            </a:br>
            <a:r>
              <a:rPr lang="de-DE" sz="3200" dirty="0" smtClean="0">
                <a:latin typeface="Constantia" pitchFamily="18" charset="0"/>
              </a:rPr>
              <a:t>IN</a:t>
            </a:r>
            <a:r>
              <a:rPr lang="de-DE" dirty="0" smtClean="0">
                <a:latin typeface="Constantia" pitchFamily="18" charset="0"/>
              </a:rPr>
              <a:t/>
            </a:r>
            <a:br>
              <a:rPr lang="de-DE" dirty="0" smtClean="0">
                <a:latin typeface="Constantia" pitchFamily="18" charset="0"/>
              </a:rPr>
            </a:br>
            <a:r>
              <a:rPr lang="de-DE" sz="4000" dirty="0" smtClean="0">
                <a:latin typeface="Constantia" pitchFamily="18" charset="0"/>
              </a:rPr>
              <a:t>ÖSTERREICH</a:t>
            </a:r>
            <a:endParaRPr lang="de-DE" sz="4000" dirty="0">
              <a:latin typeface="Constantia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979712" y="4365104"/>
            <a:ext cx="62646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 smtClean="0">
                <a:latin typeface="Constantia" pitchFamily="18" charset="0"/>
              </a:rPr>
              <a:t>		</a:t>
            </a:r>
            <a:r>
              <a:rPr lang="de-DE" sz="2000" u="sng" dirty="0" smtClean="0">
                <a:latin typeface="Constantia" pitchFamily="18" charset="0"/>
                <a:ea typeface="Cambria Math" pitchFamily="18" charset="0"/>
              </a:rPr>
              <a:t>INHALT</a:t>
            </a:r>
            <a:r>
              <a:rPr lang="de-DE" sz="2000" u="sng" dirty="0" smtClean="0">
                <a:latin typeface="Constantia" pitchFamily="18" charset="0"/>
              </a:rPr>
              <a:t>_______________</a:t>
            </a:r>
          </a:p>
          <a:p>
            <a:r>
              <a:rPr lang="de-DE" cap="all" dirty="0" smtClean="0">
                <a:latin typeface="Constantia" pitchFamily="18" charset="0"/>
              </a:rPr>
              <a:t>1. Schwerpunkt </a:t>
            </a:r>
            <a:r>
              <a:rPr lang="de-DE" cap="all" dirty="0">
                <a:latin typeface="Constantia" pitchFamily="18" charset="0"/>
              </a:rPr>
              <a:t>Wirtschaft – </a:t>
            </a:r>
            <a:r>
              <a:rPr lang="de-DE" cap="all" dirty="0" err="1">
                <a:latin typeface="Constantia" pitchFamily="18" charset="0"/>
              </a:rPr>
              <a:t>Red</a:t>
            </a:r>
            <a:r>
              <a:rPr lang="de-DE" cap="all" dirty="0">
                <a:latin typeface="Constantia" pitchFamily="18" charset="0"/>
              </a:rPr>
              <a:t> </a:t>
            </a:r>
            <a:r>
              <a:rPr lang="de-DE" cap="all" dirty="0" smtClean="0">
                <a:latin typeface="Constantia" pitchFamily="18" charset="0"/>
              </a:rPr>
              <a:t>Bull</a:t>
            </a:r>
            <a:br>
              <a:rPr lang="de-DE" cap="all" dirty="0" smtClean="0">
                <a:latin typeface="Constantia" pitchFamily="18" charset="0"/>
              </a:rPr>
            </a:br>
            <a:r>
              <a:rPr lang="de-DE" cap="all" dirty="0" smtClean="0">
                <a:latin typeface="Constantia" pitchFamily="18" charset="0"/>
              </a:rPr>
              <a:t>  </a:t>
            </a:r>
            <a:r>
              <a:rPr lang="de-DE" cap="all" dirty="0" smtClean="0">
                <a:latin typeface="Constantia" pitchFamily="18" charset="0"/>
              </a:rPr>
              <a:t>1.1 </a:t>
            </a:r>
            <a:r>
              <a:rPr lang="de-DE" cap="all" dirty="0">
                <a:latin typeface="Constantia" pitchFamily="18" charset="0"/>
              </a:rPr>
              <a:t>Fakten</a:t>
            </a:r>
            <a:br>
              <a:rPr lang="de-DE" cap="all" dirty="0">
                <a:latin typeface="Constantia" pitchFamily="18" charset="0"/>
              </a:rPr>
            </a:br>
            <a:r>
              <a:rPr lang="de-DE" cap="all" dirty="0">
                <a:latin typeface="Constantia" pitchFamily="18" charset="0"/>
              </a:rPr>
              <a:t>  1.2 Erfolgsrezept</a:t>
            </a:r>
            <a:br>
              <a:rPr lang="de-DE" cap="all" dirty="0">
                <a:latin typeface="Constantia" pitchFamily="18" charset="0"/>
              </a:rPr>
            </a:br>
            <a:r>
              <a:rPr lang="de-DE" cap="all" dirty="0">
                <a:latin typeface="Constantia" pitchFamily="18" charset="0"/>
              </a:rPr>
              <a:t>  1.3 Marketingbeispiel</a:t>
            </a:r>
            <a:br>
              <a:rPr lang="de-DE" cap="all" dirty="0">
                <a:latin typeface="Constantia" pitchFamily="18" charset="0"/>
              </a:rPr>
            </a:br>
            <a:r>
              <a:rPr lang="de-DE" cap="all" dirty="0">
                <a:latin typeface="Constantia" pitchFamily="18" charset="0"/>
              </a:rPr>
              <a:t>2. Schwerpunkt IT – E-</a:t>
            </a:r>
            <a:r>
              <a:rPr lang="de-DE" cap="all" dirty="0" err="1">
                <a:latin typeface="Constantia" pitchFamily="18" charset="0"/>
              </a:rPr>
              <a:t>Government</a:t>
            </a:r>
            <a:r>
              <a:rPr lang="de-DE" cap="all" dirty="0">
                <a:latin typeface="Constantia" pitchFamily="18" charset="0"/>
              </a:rPr>
              <a:t/>
            </a:r>
            <a:br>
              <a:rPr lang="de-DE" cap="all" dirty="0">
                <a:latin typeface="Constantia" pitchFamily="18" charset="0"/>
              </a:rPr>
            </a:br>
            <a:r>
              <a:rPr lang="de-DE" cap="all" dirty="0">
                <a:latin typeface="Constantia" pitchFamily="18" charset="0"/>
              </a:rPr>
              <a:t>  </a:t>
            </a:r>
            <a:r>
              <a:rPr lang="de-DE" cap="all" dirty="0" smtClean="0">
                <a:latin typeface="Constantia" pitchFamily="18" charset="0"/>
              </a:rPr>
              <a:t>2.1 Allgemein</a:t>
            </a:r>
            <a:br>
              <a:rPr lang="de-DE" cap="all" dirty="0" smtClean="0">
                <a:latin typeface="Constantia" pitchFamily="18" charset="0"/>
              </a:rPr>
            </a:br>
            <a:r>
              <a:rPr lang="de-DE" cap="all" dirty="0" smtClean="0">
                <a:latin typeface="Constantia" pitchFamily="18" charset="0"/>
              </a:rPr>
              <a:t>  2.2 Handy- Signatur</a:t>
            </a:r>
            <a:endParaRPr lang="de-DE" cap="all" dirty="0">
              <a:latin typeface="Constantia" pitchFamily="18" charset="0"/>
            </a:endParaRPr>
          </a:p>
          <a:p>
            <a:endParaRPr lang="de-DE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55576" y="332803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Constantia" pitchFamily="18" charset="0"/>
              </a:rPr>
              <a:t>Name: Alexander </a:t>
            </a:r>
            <a:r>
              <a:rPr lang="de-DE" dirty="0" err="1" smtClean="0">
                <a:latin typeface="Constantia" pitchFamily="18" charset="0"/>
              </a:rPr>
              <a:t>Weinhandl</a:t>
            </a:r>
            <a:endParaRPr lang="de-DE" dirty="0" smtClean="0">
              <a:latin typeface="Constantia" pitchFamily="18" charset="0"/>
            </a:endParaRPr>
          </a:p>
          <a:p>
            <a:pPr algn="ctr"/>
            <a:r>
              <a:rPr lang="de-DE" dirty="0" smtClean="0">
                <a:latin typeface="Constantia" pitchFamily="18" charset="0"/>
              </a:rPr>
              <a:t>Matr.nr.: 260395 </a:t>
            </a:r>
          </a:p>
          <a:p>
            <a:pPr algn="ctr"/>
            <a:r>
              <a:rPr lang="de-DE" dirty="0" smtClean="0">
                <a:latin typeface="Constantia" pitchFamily="18" charset="0"/>
              </a:rPr>
              <a:t>Email: Alexanderweinhandl@googlemail.com</a:t>
            </a:r>
          </a:p>
          <a:p>
            <a:pPr algn="ctr"/>
            <a:r>
              <a:rPr lang="de-DE" dirty="0" err="1" smtClean="0">
                <a:latin typeface="Constantia" pitchFamily="18" charset="0"/>
              </a:rPr>
              <a:t>Handynr</a:t>
            </a:r>
            <a:r>
              <a:rPr lang="de-DE" dirty="0" smtClean="0">
                <a:latin typeface="Constantia" pitchFamily="18" charset="0"/>
              </a:rPr>
              <a:t>.: 0172/1354416</a:t>
            </a:r>
            <a:endParaRPr lang="de-DE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7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de-DE" sz="2400" u="dbl" cap="all" dirty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1. Schwerpunkt Wirtschaft – </a:t>
            </a:r>
            <a:r>
              <a:rPr lang="de-DE" sz="2400" u="dbl" cap="all" dirty="0" err="1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Red</a:t>
            </a:r>
            <a:r>
              <a:rPr lang="de-DE" sz="2400" u="dbl" cap="all" dirty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692695"/>
            <a:ext cx="7560840" cy="5888306"/>
          </a:xfrm>
          <a:effectLst/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e-DE" sz="2000" dirty="0" smtClean="0">
                <a:latin typeface="Constantia" pitchFamily="18" charset="0"/>
              </a:rPr>
              <a:t>1.1 Fakten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w</a:t>
            </a:r>
            <a:r>
              <a:rPr lang="de-DE" sz="1600" dirty="0" smtClean="0">
                <a:latin typeface="Constantia" pitchFamily="18" charset="0"/>
              </a:rPr>
              <a:t>urde 1984, von Dietrich </a:t>
            </a:r>
            <a:r>
              <a:rPr lang="de-DE" sz="1600" dirty="0" err="1" smtClean="0">
                <a:latin typeface="Constantia" pitchFamily="18" charset="0"/>
              </a:rPr>
              <a:t>Mateschitz</a:t>
            </a:r>
            <a:r>
              <a:rPr lang="de-DE" sz="1600" dirty="0" smtClean="0">
                <a:latin typeface="Constantia" pitchFamily="18" charset="0"/>
              </a:rPr>
              <a:t> und </a:t>
            </a:r>
            <a:r>
              <a:rPr lang="de-DE" sz="1600" dirty="0" err="1" smtClean="0">
                <a:latin typeface="Constantia" pitchFamily="18" charset="0"/>
              </a:rPr>
              <a:t>ChaleoYoovidhya</a:t>
            </a:r>
            <a:r>
              <a:rPr lang="de-DE" sz="1600" dirty="0" smtClean="0">
                <a:latin typeface="Constantia" pitchFamily="18" charset="0"/>
              </a:rPr>
              <a:t> gegründet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wird in 164 Ländern vertrieben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beschäftigt 8294 Mitarbeiter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Umsatz 2011:  4,253 Mrd. €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t</a:t>
            </a:r>
            <a:r>
              <a:rPr lang="de-DE" sz="1600" dirty="0" smtClean="0">
                <a:latin typeface="Constantia" pitchFamily="18" charset="0"/>
              </a:rPr>
              <a:t>ätig im Getränk- &amp; Mediensektor</a:t>
            </a:r>
          </a:p>
          <a:p>
            <a:pPr marL="114300" indent="0">
              <a:buClrTx/>
              <a:buNone/>
            </a:pPr>
            <a:endParaRPr lang="de-DE" sz="1600" dirty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1600" dirty="0" smtClean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1600" dirty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1800" dirty="0" smtClean="0"/>
          </a:p>
          <a:p>
            <a:pPr marL="114300" indent="0">
              <a:buClrTx/>
              <a:buNone/>
            </a:pPr>
            <a:endParaRPr lang="de-DE" sz="1800" dirty="0" smtClean="0"/>
          </a:p>
          <a:p>
            <a:pPr marL="114300" indent="0">
              <a:buClrTx/>
              <a:buNone/>
            </a:pPr>
            <a:endParaRPr lang="de-DE" sz="1800" dirty="0" smtClean="0"/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l</a:t>
            </a:r>
            <a:r>
              <a:rPr lang="de-DE" sz="1600" dirty="0" smtClean="0">
                <a:latin typeface="Constantia" pitchFamily="18" charset="0"/>
              </a:rPr>
              <a:t>aut Eurobrand weltweit auf Platz 61, </a:t>
            </a:r>
            <a:br>
              <a:rPr lang="de-DE" sz="1600" dirty="0" smtClean="0">
                <a:latin typeface="Constantia" pitchFamily="18" charset="0"/>
              </a:rPr>
            </a:br>
            <a:r>
              <a:rPr lang="de-DE" sz="1600" dirty="0" smtClean="0">
                <a:latin typeface="Constantia" pitchFamily="18" charset="0"/>
              </a:rPr>
              <a:t>in Österreich auf Platz 1</a:t>
            </a:r>
          </a:p>
          <a:p>
            <a:pPr marL="114300" indent="0">
              <a:buClrTx/>
              <a:buNone/>
            </a:pPr>
            <a:endParaRPr lang="de-DE" sz="1600" dirty="0">
              <a:latin typeface="Constantia" pitchFamily="18" charset="0"/>
            </a:endParaRPr>
          </a:p>
          <a:p>
            <a:pPr marL="114300" indent="0">
              <a:buClrTx/>
              <a:buNone/>
            </a:pPr>
            <a:r>
              <a:rPr lang="de-DE" sz="2000" dirty="0" smtClean="0">
                <a:latin typeface="Constantia" pitchFamily="18" charset="0"/>
              </a:rPr>
              <a:t>1.2 Erfolgsrezept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Innovation durch gänzlich neue Produktkategorie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Exklusivität bei Produkteinführung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c</a:t>
            </a:r>
            <a:r>
              <a:rPr lang="de-DE" sz="1600" dirty="0" smtClean="0">
                <a:latin typeface="Constantia" pitchFamily="18" charset="0"/>
              </a:rPr>
              <a:t>a.      Des Umsatzes fließen ins Marketing</a:t>
            </a:r>
          </a:p>
          <a:p>
            <a:pPr marL="114300" indent="0">
              <a:buClrTx/>
              <a:buNone/>
            </a:pPr>
            <a:endParaRPr lang="de-DE" sz="1800" dirty="0"/>
          </a:p>
        </p:txBody>
      </p:sp>
      <p:sp>
        <p:nvSpPr>
          <p:cNvPr id="4" name="Textfeld 3"/>
          <p:cNvSpPr txBox="1"/>
          <p:nvPr/>
        </p:nvSpPr>
        <p:spPr>
          <a:xfrm>
            <a:off x="6215969" y="6581001"/>
            <a:ext cx="2319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Constantia" pitchFamily="18" charset="0"/>
              </a:rPr>
              <a:t>Alexander </a:t>
            </a:r>
            <a:r>
              <a:rPr lang="de-DE" sz="1200" dirty="0" err="1" smtClean="0">
                <a:latin typeface="Constantia" pitchFamily="18" charset="0"/>
              </a:rPr>
              <a:t>Weinhandl</a:t>
            </a:r>
            <a:r>
              <a:rPr lang="de-DE" sz="1200" dirty="0" smtClean="0">
                <a:latin typeface="Constantia" pitchFamily="18" charset="0"/>
              </a:rPr>
              <a:t>, 30.11.2012</a:t>
            </a:r>
            <a:endParaRPr lang="de-DE" sz="1200" dirty="0">
              <a:latin typeface="Constantia" pitchFamily="18" charset="0"/>
            </a:endParaRP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xmlns="" val="3507954498"/>
              </p:ext>
            </p:extLst>
          </p:nvPr>
        </p:nvGraphicFramePr>
        <p:xfrm>
          <a:off x="946870" y="2595073"/>
          <a:ext cx="2617018" cy="1770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" name="Grafik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07" y="2178412"/>
            <a:ext cx="3600477" cy="2690748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16616130"/>
              </p:ext>
            </p:extLst>
          </p:nvPr>
        </p:nvGraphicFramePr>
        <p:xfrm>
          <a:off x="1146366" y="6109419"/>
          <a:ext cx="257282" cy="343917"/>
        </p:xfrm>
        <a:graphic>
          <a:graphicData uri="http://schemas.openxmlformats.org/presentationml/2006/ole">
            <p:oleObj spid="_x0000_s1057" name="Formel" r:id="rId9" imgW="228501" imgH="304668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995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de-DE" sz="2400" u="dbl" cap="all" dirty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1. Schwerpunkt Wirtschaft – </a:t>
            </a:r>
            <a:r>
              <a:rPr lang="de-DE" sz="2400" u="dbl" cap="all" dirty="0" err="1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Red</a:t>
            </a:r>
            <a:r>
              <a:rPr lang="de-DE" sz="2400" u="dbl" cap="all" dirty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 Bull</a:t>
            </a:r>
            <a:endParaRPr lang="de-DE" sz="2400" dirty="0">
              <a:latin typeface="Constantia" pitchFamily="18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/>
          <a:lstStyle/>
          <a:p>
            <a:pPr marL="114300" indent="0">
              <a:buNone/>
            </a:pPr>
            <a:r>
              <a:rPr lang="de-DE" sz="2000" dirty="0" smtClean="0">
                <a:latin typeface="Constantia" pitchFamily="18" charset="0"/>
              </a:rPr>
              <a:t>1.3 Marketingbeispiel</a:t>
            </a:r>
            <a:endParaRPr lang="de-DE" sz="1600" dirty="0" smtClean="0">
              <a:latin typeface="Constantia" pitchFamily="18" charset="0"/>
            </a:endParaRP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Felix Baumgartners erzielte 3 Weltrekorde mit  dem Sprung aus der Stratosphäre</a:t>
            </a:r>
          </a:p>
          <a:p>
            <a:pPr lvl="1">
              <a:buClrTx/>
            </a:pPr>
            <a:r>
              <a:rPr lang="de-DE" sz="1400" dirty="0" smtClean="0">
                <a:latin typeface="Constantia" pitchFamily="18" charset="0"/>
              </a:rPr>
              <a:t>Höchster Fallschirmsprung aus 39.045m </a:t>
            </a:r>
          </a:p>
          <a:p>
            <a:pPr lvl="1">
              <a:buClrTx/>
            </a:pPr>
            <a:r>
              <a:rPr lang="de-DE" sz="1400" dirty="0" smtClean="0">
                <a:latin typeface="Constantia" pitchFamily="18" charset="0"/>
              </a:rPr>
              <a:t>Mit 36.529m den tiefsten freien Fall</a:t>
            </a:r>
          </a:p>
          <a:p>
            <a:pPr lvl="1">
              <a:buClrTx/>
            </a:pPr>
            <a:r>
              <a:rPr lang="de-DE" sz="1400" dirty="0" smtClean="0">
                <a:latin typeface="Constantia" pitchFamily="18" charset="0"/>
              </a:rPr>
              <a:t>Erreichen der Schallgeschwindigkeit mit 1342,87 km/h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g</a:t>
            </a:r>
            <a:r>
              <a:rPr lang="de-DE" sz="1600" dirty="0" smtClean="0">
                <a:latin typeface="Constantia" pitchFamily="18" charset="0"/>
              </a:rPr>
              <a:t>eschätzte Kosten bei 50 Mio. €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Überragende Einschaltquoten bei n-</a:t>
            </a:r>
            <a:r>
              <a:rPr lang="de-DE" sz="1600" dirty="0" err="1" smtClean="0">
                <a:latin typeface="Constantia" pitchFamily="18" charset="0"/>
              </a:rPr>
              <a:t>tv</a:t>
            </a:r>
            <a:r>
              <a:rPr lang="de-DE" sz="1600" dirty="0" smtClean="0">
                <a:latin typeface="Constantia" pitchFamily="18" charset="0"/>
              </a:rPr>
              <a:t> und </a:t>
            </a:r>
            <a:r>
              <a:rPr lang="de-DE" sz="1600" dirty="0" err="1" smtClean="0">
                <a:latin typeface="Constantia" pitchFamily="18" charset="0"/>
              </a:rPr>
              <a:t>Youtube</a:t>
            </a:r>
            <a:endParaRPr lang="de-DE" sz="1600" dirty="0" smtClean="0">
              <a:latin typeface="Constantia" pitchFamily="18" charset="0"/>
            </a:endParaRP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  <a:sym typeface="Wingdings" pitchFamily="2" charset="2"/>
              </a:rPr>
              <a:t> Markenwertsteigerung von ca. 3 Mrd. € wird prognostiziert </a:t>
            </a:r>
            <a:endParaRPr lang="de-DE" sz="1400" dirty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800" dirty="0" smtClean="0">
              <a:latin typeface="Constantia" pitchFamily="18" charset="0"/>
            </a:endParaRPr>
          </a:p>
          <a:p>
            <a:pPr marL="114300" indent="0">
              <a:buClrTx/>
              <a:buNone/>
            </a:pPr>
            <a:r>
              <a:rPr lang="de-DE" sz="1600" b="1" dirty="0">
                <a:latin typeface="Constantia" pitchFamily="18" charset="0"/>
              </a:rPr>
              <a:t>„</a:t>
            </a:r>
            <a:r>
              <a:rPr lang="de-DE" sz="1600" b="1" dirty="0" err="1">
                <a:latin typeface="Constantia" pitchFamily="18" charset="0"/>
              </a:rPr>
              <a:t>Red</a:t>
            </a:r>
            <a:r>
              <a:rPr lang="de-DE" sz="1600" b="1" dirty="0">
                <a:latin typeface="Constantia" pitchFamily="18" charset="0"/>
              </a:rPr>
              <a:t> Bull könnte in andere Bereiche </a:t>
            </a:r>
            <a:r>
              <a:rPr lang="de-DE" sz="1600" b="1" dirty="0" smtClean="0">
                <a:latin typeface="Constantia" pitchFamily="18" charset="0"/>
              </a:rPr>
              <a:t>diversifizieren, dann habe die Marke das Potenzial , Europas Gegenstück zu Apple zu werden.“ </a:t>
            </a:r>
          </a:p>
          <a:p>
            <a:pPr marL="114300" indent="0">
              <a:buClrTx/>
              <a:buNone/>
            </a:pPr>
            <a:r>
              <a:rPr lang="de-DE" sz="1400" dirty="0" smtClean="0">
                <a:latin typeface="Constantia" pitchFamily="18" charset="0"/>
              </a:rPr>
              <a:t>(Markenexperte </a:t>
            </a:r>
            <a:r>
              <a:rPr lang="de-DE" sz="1400" dirty="0">
                <a:latin typeface="Constantia" pitchFamily="18" charset="0"/>
              </a:rPr>
              <a:t>Gerhard </a:t>
            </a:r>
            <a:r>
              <a:rPr lang="de-DE" sz="1400" dirty="0" err="1" smtClean="0">
                <a:latin typeface="Constantia" pitchFamily="18" charset="0"/>
              </a:rPr>
              <a:t>Hrebicek</a:t>
            </a:r>
            <a:r>
              <a:rPr lang="de-DE" sz="1400" dirty="0" smtClean="0">
                <a:latin typeface="Constantia" pitchFamily="18" charset="0"/>
              </a:rPr>
              <a:t>)</a:t>
            </a:r>
          </a:p>
          <a:p>
            <a:pPr marL="114300" indent="0">
              <a:buClrTx/>
              <a:buNone/>
            </a:pPr>
            <a:endParaRPr lang="de-DE" sz="1400" dirty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1400" dirty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1600" dirty="0" smtClean="0">
              <a:latin typeface="Constantia" pitchFamily="18" charset="0"/>
            </a:endParaRPr>
          </a:p>
          <a:p>
            <a:pPr marL="114300" indent="0">
              <a:buNone/>
            </a:pPr>
            <a:endParaRPr lang="de-DE" dirty="0">
              <a:latin typeface="Constantia" pitchFamily="18" charset="0"/>
            </a:endParaRPr>
          </a:p>
          <a:p>
            <a:pPr marL="114300" indent="0">
              <a:buNone/>
            </a:pPr>
            <a:endParaRPr lang="de-DE" dirty="0" smtClean="0">
              <a:latin typeface="Constantia" pitchFamily="18" charset="0"/>
            </a:endParaRPr>
          </a:p>
          <a:p>
            <a:pPr marL="114300" indent="0">
              <a:buNone/>
            </a:pPr>
            <a:endParaRPr lang="de-DE" dirty="0">
              <a:latin typeface="Constantia" pitchFamily="18" charset="0"/>
            </a:endParaRPr>
          </a:p>
          <a:p>
            <a:pPr marL="114300" indent="0">
              <a:buNone/>
            </a:pPr>
            <a:endParaRPr lang="de-DE" dirty="0" smtClean="0">
              <a:latin typeface="Constantia" pitchFamily="18" charset="0"/>
            </a:endParaRPr>
          </a:p>
          <a:p>
            <a:pPr marL="114300" indent="0">
              <a:buNone/>
            </a:pPr>
            <a:endParaRPr lang="de-DE" dirty="0">
              <a:latin typeface="Constantia" pitchFamily="18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4077072"/>
            <a:ext cx="4464496" cy="2444067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215969" y="6581001"/>
            <a:ext cx="2319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Constantia" pitchFamily="18" charset="0"/>
              </a:rPr>
              <a:t>Alexander </a:t>
            </a:r>
            <a:r>
              <a:rPr lang="de-DE" sz="1200" dirty="0" err="1" smtClean="0">
                <a:latin typeface="Constantia" pitchFamily="18" charset="0"/>
              </a:rPr>
              <a:t>Weinhandl</a:t>
            </a:r>
            <a:r>
              <a:rPr lang="de-DE" sz="1200" dirty="0" smtClean="0">
                <a:latin typeface="Constantia" pitchFamily="18" charset="0"/>
              </a:rPr>
              <a:t>, 30.11.2012</a:t>
            </a:r>
            <a:endParaRPr lang="de-DE" sz="12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60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de-DE" sz="2400" u="dbl" cap="all" dirty="0" smtClean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2. Schwerpunkt IT – </a:t>
            </a:r>
            <a:r>
              <a:rPr lang="de-DE" sz="2400" u="dbl" cap="all" dirty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 </a:t>
            </a:r>
            <a:r>
              <a:rPr lang="de-DE" sz="2400" u="dbl" cap="all" dirty="0" smtClean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E- </a:t>
            </a:r>
            <a:r>
              <a:rPr lang="de-DE" sz="2400" u="dbl" cap="all" dirty="0" err="1" smtClean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Government</a:t>
            </a:r>
            <a:endParaRPr lang="de-DE" sz="2400" dirty="0">
              <a:latin typeface="Constantia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e-DE" sz="2000" dirty="0" smtClean="0">
                <a:latin typeface="Constantia" pitchFamily="18" charset="0"/>
              </a:rPr>
              <a:t>2.1 Allgemein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1998 startete E-</a:t>
            </a:r>
            <a:r>
              <a:rPr lang="de-DE" sz="1600" dirty="0" err="1" smtClean="0">
                <a:latin typeface="Constantia" pitchFamily="18" charset="0"/>
              </a:rPr>
              <a:t>Government</a:t>
            </a:r>
            <a:r>
              <a:rPr lang="de-DE" sz="1600" dirty="0" smtClean="0">
                <a:latin typeface="Constantia" pitchFamily="18" charset="0"/>
              </a:rPr>
              <a:t> in Österreich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Vorreiterrolle laut MONITOR Studie 2012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findet großen Anklang bei Bürgern (ca. 70%)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Steigerung der Qualität und Effizienz der Verwaltung 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s</a:t>
            </a:r>
            <a:r>
              <a:rPr lang="de-DE" sz="1600" dirty="0" smtClean="0">
                <a:latin typeface="Constantia" pitchFamily="18" charset="0"/>
              </a:rPr>
              <a:t>part Kosten ein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h</a:t>
            </a:r>
            <a:r>
              <a:rPr lang="de-DE" sz="1600" dirty="0" smtClean="0">
                <a:latin typeface="Constantia" pitchFamily="18" charset="0"/>
              </a:rPr>
              <a:t>ebt Transparenz von Behörden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Synonym für modernen Staat</a:t>
            </a:r>
          </a:p>
          <a:p>
            <a:pPr marL="114300" indent="0">
              <a:buClrTx/>
              <a:buNone/>
            </a:pPr>
            <a:endParaRPr lang="de-DE" sz="800" dirty="0" smtClean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800" dirty="0" smtClean="0">
              <a:latin typeface="Constantia" pitchFamily="18" charset="0"/>
            </a:endParaRPr>
          </a:p>
          <a:p>
            <a:pPr marL="114300" indent="0">
              <a:buClrTx/>
              <a:buNone/>
            </a:pPr>
            <a:r>
              <a:rPr lang="de-DE" sz="1600" b="1" dirty="0" smtClean="0">
                <a:latin typeface="Constantia" pitchFamily="18" charset="0"/>
              </a:rPr>
              <a:t>Interaktionsebenen im E-</a:t>
            </a:r>
            <a:r>
              <a:rPr lang="de-DE" sz="1600" b="1" dirty="0" err="1" smtClean="0">
                <a:latin typeface="Constantia" pitchFamily="18" charset="0"/>
              </a:rPr>
              <a:t>Government</a:t>
            </a:r>
            <a:r>
              <a:rPr lang="de-DE" sz="1600" b="1" dirty="0" smtClean="0">
                <a:latin typeface="Constantia" pitchFamily="18" charset="0"/>
              </a:rPr>
              <a:t>:</a:t>
            </a:r>
          </a:p>
          <a:p>
            <a:r>
              <a:rPr lang="de-DE" sz="1600" dirty="0"/>
              <a:t> </a:t>
            </a:r>
          </a:p>
          <a:p>
            <a:pPr>
              <a:buClrTx/>
              <a:buFont typeface="Symbol" pitchFamily="18" charset="2"/>
              <a:buChar char="-"/>
            </a:pPr>
            <a:endParaRPr lang="de-DE" sz="1600" dirty="0">
              <a:latin typeface="Constantia" pitchFamily="18" charset="0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xmlns="" val="1865505241"/>
              </p:ext>
            </p:extLst>
          </p:nvPr>
        </p:nvGraphicFramePr>
        <p:xfrm>
          <a:off x="2053492" y="3789040"/>
          <a:ext cx="431870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623411" y="4221088"/>
            <a:ext cx="1236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latin typeface="Constantia" pitchFamily="18" charset="0"/>
              </a:rPr>
              <a:t>Information</a:t>
            </a:r>
            <a:endParaRPr lang="de-DE" sz="1400" b="1" dirty="0">
              <a:latin typeface="Constantia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90312" y="5301208"/>
            <a:ext cx="1105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 smtClean="0">
                <a:latin typeface="Constantia" pitchFamily="18" charset="0"/>
              </a:rPr>
              <a:t>Kommuni</a:t>
            </a:r>
            <a:r>
              <a:rPr lang="de-DE" sz="1400" b="1" dirty="0" smtClean="0">
                <a:latin typeface="Constantia" pitchFamily="18" charset="0"/>
              </a:rPr>
              <a:t>-</a:t>
            </a:r>
          </a:p>
          <a:p>
            <a:pPr algn="ctr"/>
            <a:r>
              <a:rPr lang="de-DE" sz="1400" b="1" dirty="0" err="1" smtClean="0">
                <a:latin typeface="Constantia" pitchFamily="18" charset="0"/>
              </a:rPr>
              <a:t>kation</a:t>
            </a:r>
            <a:endParaRPr lang="de-DE" sz="1400" b="1" dirty="0">
              <a:latin typeface="Constantia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367151" y="5373216"/>
            <a:ext cx="1212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latin typeface="Constantia" pitchFamily="18" charset="0"/>
              </a:rPr>
              <a:t>Transaktion</a:t>
            </a:r>
            <a:endParaRPr lang="de-DE" sz="1400" b="1" dirty="0">
              <a:latin typeface="Constantia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215969" y="6581001"/>
            <a:ext cx="2319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Constantia" pitchFamily="18" charset="0"/>
              </a:rPr>
              <a:t>Alexander </a:t>
            </a:r>
            <a:r>
              <a:rPr lang="de-DE" sz="1200" dirty="0" err="1" smtClean="0">
                <a:latin typeface="Constantia" pitchFamily="18" charset="0"/>
              </a:rPr>
              <a:t>Weinhandl</a:t>
            </a:r>
            <a:r>
              <a:rPr lang="de-DE" sz="1200" dirty="0" smtClean="0">
                <a:latin typeface="Constantia" pitchFamily="18" charset="0"/>
              </a:rPr>
              <a:t>, 30.11.2012</a:t>
            </a:r>
            <a:endParaRPr lang="de-DE" sz="1200" dirty="0">
              <a:latin typeface="Constantia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893890" y="4221088"/>
            <a:ext cx="1804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itchFamily="18" charset="2"/>
              <a:buChar char="·"/>
            </a:pPr>
            <a:r>
              <a:rPr lang="de-DE" sz="1600" dirty="0" smtClean="0">
                <a:latin typeface="Constantia" pitchFamily="18" charset="0"/>
              </a:rPr>
              <a:t>Vollständigkeit</a:t>
            </a:r>
          </a:p>
          <a:p>
            <a:pPr marL="285750" indent="-285750">
              <a:buFont typeface="Symbol" pitchFamily="18" charset="2"/>
              <a:buChar char="·"/>
            </a:pPr>
            <a:r>
              <a:rPr lang="de-DE" sz="1600" dirty="0" smtClean="0">
                <a:latin typeface="Constantia" pitchFamily="18" charset="0"/>
              </a:rPr>
              <a:t>Aktualität </a:t>
            </a:r>
            <a:endParaRPr lang="de-DE" sz="1600" dirty="0">
              <a:latin typeface="Constantia" pitchFamily="18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6505" y="5229200"/>
            <a:ext cx="2711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00" dirty="0">
                <a:latin typeface="Constantia" pitchFamily="18" charset="0"/>
              </a:rPr>
              <a:t>Einfache Bedienbarkeit </a:t>
            </a:r>
            <a:r>
              <a:rPr lang="de-DE" sz="1600" dirty="0" smtClean="0">
                <a:latin typeface="Constantia" pitchFamily="18" charset="0"/>
              </a:rPr>
              <a:t>   </a:t>
            </a:r>
            <a:r>
              <a:rPr lang="de-DE" sz="1600" dirty="0" smtClean="0">
                <a:latin typeface="Constantia" pitchFamily="18" charset="0"/>
                <a:sym typeface="Symbol"/>
              </a:rPr>
              <a:t></a:t>
            </a:r>
            <a:endParaRPr lang="de-DE" sz="1600" dirty="0" smtClean="0">
              <a:latin typeface="Constantia" pitchFamily="18" charset="0"/>
            </a:endParaRPr>
          </a:p>
          <a:p>
            <a:pPr algn="r"/>
            <a:r>
              <a:rPr lang="de-DE" sz="1600" dirty="0">
                <a:latin typeface="Constantia" pitchFamily="18" charset="0"/>
              </a:rPr>
              <a:t>Zeitliche Unabhängigkeit </a:t>
            </a:r>
            <a:r>
              <a:rPr lang="de-DE" sz="1600" dirty="0" smtClean="0">
                <a:latin typeface="Constantia" pitchFamily="18" charset="0"/>
              </a:rPr>
              <a:t>   </a:t>
            </a:r>
            <a:r>
              <a:rPr lang="de-DE" sz="1600" dirty="0" smtClean="0">
                <a:sym typeface="Symbol"/>
              </a:rPr>
              <a:t></a:t>
            </a:r>
            <a:endParaRPr lang="de-DE" sz="1600" dirty="0"/>
          </a:p>
        </p:txBody>
      </p:sp>
      <p:sp>
        <p:nvSpPr>
          <p:cNvPr id="12" name="Textfeld 11"/>
          <p:cNvSpPr txBox="1"/>
          <p:nvPr/>
        </p:nvSpPr>
        <p:spPr>
          <a:xfrm>
            <a:off x="5436096" y="5229200"/>
            <a:ext cx="1593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itchFamily="18" charset="2"/>
              <a:buChar char="·"/>
            </a:pPr>
            <a:r>
              <a:rPr lang="de-DE" sz="1600" dirty="0" smtClean="0">
                <a:latin typeface="Constantia" pitchFamily="18" charset="0"/>
              </a:rPr>
              <a:t>Datenschutz</a:t>
            </a:r>
          </a:p>
          <a:p>
            <a:pPr marL="285750" indent="-285750">
              <a:buFont typeface="Symbol" pitchFamily="18" charset="2"/>
              <a:buChar char="·"/>
            </a:pPr>
            <a:r>
              <a:rPr lang="de-DE" sz="1600" dirty="0" smtClean="0">
                <a:latin typeface="Constantia" pitchFamily="18" charset="0"/>
              </a:rPr>
              <a:t>Sicherheit</a:t>
            </a:r>
            <a:endParaRPr lang="de-DE" sz="16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41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de-DE" sz="2400" u="dbl" cap="all" dirty="0" smtClean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2. Schwerpunkt IT – </a:t>
            </a:r>
            <a:r>
              <a:rPr lang="de-DE" sz="2400" u="dbl" cap="all" dirty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 </a:t>
            </a:r>
            <a:r>
              <a:rPr lang="de-DE" sz="2400" u="dbl" cap="all" dirty="0" smtClean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E- </a:t>
            </a:r>
            <a:r>
              <a:rPr lang="de-DE" sz="2400" u="dbl" cap="all" dirty="0" err="1" smtClean="0">
                <a:uFill>
                  <a:solidFill>
                    <a:srgbClr val="C00000"/>
                  </a:solidFill>
                </a:uFill>
                <a:latin typeface="Constantia" pitchFamily="18" charset="0"/>
              </a:rPr>
              <a:t>Government</a:t>
            </a:r>
            <a:endParaRPr lang="de-DE" sz="2400" dirty="0">
              <a:latin typeface="Constantia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pPr marL="114300" indent="0">
              <a:buClrTx/>
              <a:buNone/>
            </a:pPr>
            <a:r>
              <a:rPr lang="de-DE" sz="2000" dirty="0" smtClean="0">
                <a:latin typeface="Constantia" pitchFamily="18" charset="0"/>
              </a:rPr>
              <a:t>2.2 Handy- Signatur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Beginn: 2009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Keine Hardware oder Softwareinstallation </a:t>
            </a:r>
            <a:r>
              <a:rPr lang="de-DE" sz="1600" dirty="0" smtClean="0">
                <a:latin typeface="Constantia" pitchFamily="18" charset="0"/>
              </a:rPr>
              <a:t>nötig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Bereits beim </a:t>
            </a:r>
            <a:r>
              <a:rPr lang="de-DE" sz="1600" dirty="0">
                <a:latin typeface="Constantia" pitchFamily="18" charset="0"/>
              </a:rPr>
              <a:t>Online-Banking </a:t>
            </a:r>
            <a:r>
              <a:rPr lang="de-DE" sz="1600" dirty="0" smtClean="0">
                <a:latin typeface="Constantia" pitchFamily="18" charset="0"/>
              </a:rPr>
              <a:t>häufig im Einsatz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 smtClean="0">
                <a:latin typeface="Constantia" pitchFamily="18" charset="0"/>
              </a:rPr>
              <a:t>starkes </a:t>
            </a:r>
            <a:r>
              <a:rPr lang="de-DE" sz="1600" dirty="0">
                <a:latin typeface="Constantia" pitchFamily="18" charset="0"/>
              </a:rPr>
              <a:t>Wachstum der aktiven Signaturen und der unterstützenden </a:t>
            </a:r>
            <a:r>
              <a:rPr lang="de-DE" sz="1600" dirty="0" smtClean="0">
                <a:latin typeface="Constantia" pitchFamily="18" charset="0"/>
              </a:rPr>
              <a:t>Anwendungen.</a:t>
            </a: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Einsparpotenzial für Bürger und Unternehmen </a:t>
            </a:r>
            <a:endParaRPr lang="de-DE" sz="1600" dirty="0" smtClean="0">
              <a:latin typeface="Constantia" pitchFamily="18" charset="0"/>
            </a:endParaRPr>
          </a:p>
          <a:p>
            <a:pPr>
              <a:buClrTx/>
              <a:buFont typeface="Symbol" pitchFamily="18" charset="2"/>
              <a:buChar char="-"/>
            </a:pPr>
            <a:r>
              <a:rPr lang="de-DE" sz="1600" dirty="0">
                <a:latin typeface="Constantia" pitchFamily="18" charset="0"/>
              </a:rPr>
              <a:t>Digitale Signatur arbeitet mit asymmetrischer Verschlüsselung</a:t>
            </a:r>
            <a:r>
              <a:rPr lang="de-DE" sz="1600" dirty="0" smtClean="0">
                <a:latin typeface="Constantia" pitchFamily="18" charset="0"/>
              </a:rPr>
              <a:t>.</a:t>
            </a:r>
            <a:endParaRPr lang="de-DE" sz="1600" u="sng" dirty="0" smtClean="0">
              <a:latin typeface="Constantia" pitchFamily="18" charset="0"/>
            </a:endParaRPr>
          </a:p>
          <a:p>
            <a:pPr marL="114300" indent="0">
              <a:buClrTx/>
              <a:buNone/>
            </a:pPr>
            <a:endParaRPr lang="de-DE" sz="800" dirty="0">
              <a:latin typeface="Constantia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215969" y="6581001"/>
            <a:ext cx="2319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Constantia" pitchFamily="18" charset="0"/>
              </a:rPr>
              <a:t>Alexander </a:t>
            </a:r>
            <a:r>
              <a:rPr lang="de-DE" sz="1200" dirty="0" err="1" smtClean="0">
                <a:latin typeface="Constantia" pitchFamily="18" charset="0"/>
              </a:rPr>
              <a:t>Weinhandl</a:t>
            </a:r>
            <a:r>
              <a:rPr lang="de-DE" sz="1200" dirty="0" smtClean="0">
                <a:latin typeface="Constantia" pitchFamily="18" charset="0"/>
              </a:rPr>
              <a:t>, 30.11.2012</a:t>
            </a:r>
            <a:endParaRPr lang="de-DE" sz="1200" dirty="0">
              <a:latin typeface="Constantia" pitchFamily="18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4920595"/>
            <a:ext cx="2160240" cy="16047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5851" y="5076403"/>
            <a:ext cx="2000250" cy="13049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170512"/>
            <a:ext cx="2000250" cy="1066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Pfeil nach rechts 11"/>
          <p:cNvSpPr/>
          <p:nvPr/>
        </p:nvSpPr>
        <p:spPr>
          <a:xfrm>
            <a:off x="2915816" y="5589240"/>
            <a:ext cx="360040" cy="288032"/>
          </a:xfrm>
          <a:prstGeom prst="rightArrow">
            <a:avLst/>
          </a:prstGeom>
          <a:solidFill>
            <a:srgbClr val="0C24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>
            <a:off x="5436096" y="5589240"/>
            <a:ext cx="360040" cy="288032"/>
          </a:xfrm>
          <a:prstGeom prst="rightArrow">
            <a:avLst/>
          </a:prstGeom>
          <a:solidFill>
            <a:srgbClr val="0C24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unten 14"/>
          <p:cNvSpPr/>
          <p:nvPr/>
        </p:nvSpPr>
        <p:spPr>
          <a:xfrm>
            <a:off x="683568" y="3501007"/>
            <a:ext cx="144016" cy="1368153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unten 15"/>
          <p:cNvSpPr/>
          <p:nvPr/>
        </p:nvSpPr>
        <p:spPr>
          <a:xfrm>
            <a:off x="3355851" y="4149080"/>
            <a:ext cx="136029" cy="864096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unten 17"/>
          <p:cNvSpPr/>
          <p:nvPr/>
        </p:nvSpPr>
        <p:spPr>
          <a:xfrm>
            <a:off x="5873617" y="4802298"/>
            <a:ext cx="136029" cy="282886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704816" y="3162454"/>
            <a:ext cx="329680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Constantia" pitchFamily="18" charset="0"/>
              </a:rPr>
              <a:t>Auswahl des Signaturverfahrens</a:t>
            </a:r>
            <a:endParaRPr lang="de-DE" sz="1600" b="1" dirty="0">
              <a:latin typeface="Constantia" pitchFamily="18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378737" y="3564305"/>
            <a:ext cx="288835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Constantia" pitchFamily="18" charset="0"/>
              </a:rPr>
              <a:t>Eingabe der Anmeldedaten/</a:t>
            </a:r>
          </a:p>
          <a:p>
            <a:r>
              <a:rPr lang="de-DE" sz="1600" b="1" dirty="0" smtClean="0">
                <a:latin typeface="Constantia" pitchFamily="18" charset="0"/>
              </a:rPr>
              <a:t>Personenbindung</a:t>
            </a:r>
            <a:endParaRPr lang="de-DE" sz="1600" b="1" dirty="0">
              <a:latin typeface="Constantia" pitchFamily="18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893958" y="4217522"/>
            <a:ext cx="220643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Constantia" pitchFamily="18" charset="0"/>
              </a:rPr>
              <a:t>Eingabe des TANs für </a:t>
            </a:r>
          </a:p>
          <a:p>
            <a:r>
              <a:rPr lang="de-DE" sz="1600" b="1" dirty="0">
                <a:latin typeface="Constantia" pitchFamily="18" charset="0"/>
              </a:rPr>
              <a:t>p</a:t>
            </a:r>
            <a:r>
              <a:rPr lang="de-DE" sz="1600" b="1" dirty="0" smtClean="0">
                <a:latin typeface="Constantia" pitchFamily="18" charset="0"/>
              </a:rPr>
              <a:t>rivaten Schlüssel</a:t>
            </a:r>
            <a:endParaRPr lang="de-DE" sz="16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92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Benutzerdefiniert 3">
      <a:dk1>
        <a:srgbClr val="000000"/>
      </a:dk1>
      <a:lt1>
        <a:srgbClr val="FFFFFF"/>
      </a:lt1>
      <a:dk2>
        <a:srgbClr val="C00000"/>
      </a:dk2>
      <a:lt2>
        <a:srgbClr val="000000"/>
      </a:lt2>
      <a:accent1>
        <a:srgbClr val="FFFFFF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303</Words>
  <Application>Microsoft Office PowerPoint</Application>
  <PresentationFormat>Bildschirmpräsentation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Nähe</vt:lpstr>
      <vt:lpstr>Formel</vt:lpstr>
      <vt:lpstr>WIRTSCHAFT UND IT IN ÖSTERREICH</vt:lpstr>
      <vt:lpstr>1. Schwerpunkt Wirtschaft – Red Bull</vt:lpstr>
      <vt:lpstr>1. Schwerpunkt Wirtschaft – Red Bull</vt:lpstr>
      <vt:lpstr>2. Schwerpunkt IT –  E- Government</vt:lpstr>
      <vt:lpstr>2. Schwerpunkt IT –  E- Government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</dc:creator>
  <cp:lastModifiedBy>Al W</cp:lastModifiedBy>
  <cp:revision>65</cp:revision>
  <dcterms:created xsi:type="dcterms:W3CDTF">2012-11-25T19:42:01Z</dcterms:created>
  <dcterms:modified xsi:type="dcterms:W3CDTF">2012-11-30T16:07:46Z</dcterms:modified>
</cp:coreProperties>
</file>