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61" r:id="rId2"/>
    <p:sldId id="257" r:id="rId3"/>
    <p:sldId id="262" r:id="rId4"/>
    <p:sldId id="263" r:id="rId5"/>
    <p:sldId id="264" r:id="rId6"/>
    <p:sldId id="265" r:id="rId7"/>
    <p:sldId id="266" r:id="rId8"/>
  </p:sldIdLst>
  <p:sldSz cx="9144000" cy="6858000" type="screen4x3"/>
  <p:notesSz cx="10234613" cy="70993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7A00"/>
    <a:srgbClr val="396499"/>
    <a:srgbClr val="4A7EBB"/>
    <a:srgbClr val="D60000"/>
    <a:srgbClr val="264468"/>
    <a:srgbClr val="E20000"/>
    <a:srgbClr val="E60000"/>
  </p:clrMru>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49" autoAdjust="0"/>
    <p:restoredTop sz="72887" autoAdjust="0"/>
  </p:normalViewPr>
  <p:slideViewPr>
    <p:cSldViewPr>
      <p:cViewPr>
        <p:scale>
          <a:sx n="66" d="100"/>
          <a:sy n="66" d="100"/>
        </p:scale>
        <p:origin x="-1746" y="144"/>
      </p:cViewPr>
      <p:guideLst>
        <p:guide orient="horz" pos="2160"/>
        <p:guide pos="2880"/>
      </p:guideLst>
    </p:cSldViewPr>
  </p:slideViewPr>
  <p:outlineViewPr>
    <p:cViewPr>
      <p:scale>
        <a:sx n="33" d="100"/>
        <a:sy n="33" d="100"/>
      </p:scale>
      <p:origin x="0" y="2592"/>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90" y="2394"/>
      </p:cViewPr>
      <p:guideLst>
        <p:guide orient="horz" pos="2236"/>
        <p:guide pos="3224"/>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434998" cy="354965"/>
          </a:xfrm>
          <a:prstGeom prst="rect">
            <a:avLst/>
          </a:prstGeom>
        </p:spPr>
        <p:txBody>
          <a:bodyPr vert="horz" lIns="99048" tIns="49524" rIns="99048" bIns="49524" rtlCol="0"/>
          <a:lstStyle>
            <a:lvl1pPr algn="l">
              <a:defRPr sz="1300"/>
            </a:lvl1pPr>
          </a:lstStyle>
          <a:p>
            <a:endParaRPr lang="de-DE" dirty="0"/>
          </a:p>
        </p:txBody>
      </p:sp>
      <p:sp>
        <p:nvSpPr>
          <p:cNvPr id="3" name="Datumsplatzhalter 2"/>
          <p:cNvSpPr>
            <a:spLocks noGrp="1"/>
          </p:cNvSpPr>
          <p:nvPr>
            <p:ph type="dt" sz="quarter" idx="1"/>
          </p:nvPr>
        </p:nvSpPr>
        <p:spPr>
          <a:xfrm>
            <a:off x="5797247" y="0"/>
            <a:ext cx="4434998" cy="354965"/>
          </a:xfrm>
          <a:prstGeom prst="rect">
            <a:avLst/>
          </a:prstGeom>
        </p:spPr>
        <p:txBody>
          <a:bodyPr vert="horz" lIns="99048" tIns="49524" rIns="99048" bIns="49524" rtlCol="0"/>
          <a:lstStyle>
            <a:lvl1pPr algn="r">
              <a:defRPr sz="1300"/>
            </a:lvl1pPr>
          </a:lstStyle>
          <a:p>
            <a:fld id="{87658C00-4BC8-40EA-BD76-0B3148AEB541}" type="datetimeFigureOut">
              <a:rPr lang="de-DE" smtClean="0"/>
              <a:pPr/>
              <a:t>01.11.2012</a:t>
            </a:fld>
            <a:endParaRPr lang="de-DE" dirty="0"/>
          </a:p>
        </p:txBody>
      </p:sp>
      <p:sp>
        <p:nvSpPr>
          <p:cNvPr id="4" name="Fußzeilenplatzhalter 3"/>
          <p:cNvSpPr>
            <a:spLocks noGrp="1"/>
          </p:cNvSpPr>
          <p:nvPr>
            <p:ph type="ftr" sz="quarter" idx="2"/>
          </p:nvPr>
        </p:nvSpPr>
        <p:spPr>
          <a:xfrm>
            <a:off x="1" y="6743103"/>
            <a:ext cx="4434998" cy="354965"/>
          </a:xfrm>
          <a:prstGeom prst="rect">
            <a:avLst/>
          </a:prstGeom>
        </p:spPr>
        <p:txBody>
          <a:bodyPr vert="horz" lIns="99048" tIns="49524" rIns="99048" bIns="49524" rtlCol="0" anchor="b"/>
          <a:lstStyle>
            <a:lvl1pPr algn="l">
              <a:defRPr sz="1300"/>
            </a:lvl1pPr>
          </a:lstStyle>
          <a:p>
            <a:endParaRPr lang="de-DE" dirty="0"/>
          </a:p>
        </p:txBody>
      </p:sp>
      <p:sp>
        <p:nvSpPr>
          <p:cNvPr id="5" name="Foliennummernplatzhalter 4"/>
          <p:cNvSpPr>
            <a:spLocks noGrp="1"/>
          </p:cNvSpPr>
          <p:nvPr>
            <p:ph type="sldNum" sz="quarter" idx="3"/>
          </p:nvPr>
        </p:nvSpPr>
        <p:spPr>
          <a:xfrm>
            <a:off x="5797247" y="6743103"/>
            <a:ext cx="4434998" cy="354965"/>
          </a:xfrm>
          <a:prstGeom prst="rect">
            <a:avLst/>
          </a:prstGeom>
        </p:spPr>
        <p:txBody>
          <a:bodyPr vert="horz" lIns="99048" tIns="49524" rIns="99048" bIns="49524" rtlCol="0" anchor="b"/>
          <a:lstStyle>
            <a:lvl1pPr algn="r">
              <a:defRPr sz="1300"/>
            </a:lvl1pPr>
          </a:lstStyle>
          <a:p>
            <a:fld id="{2B8D52D8-4688-45E9-A5DC-DE2CC6358162}" type="slidenum">
              <a:rPr lang="de-DE" smtClean="0"/>
              <a:pPr/>
              <a:t>‹Nr.›</a:t>
            </a:fld>
            <a:endParaRPr lang="de-DE" dirty="0"/>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434998" cy="354965"/>
          </a:xfrm>
          <a:prstGeom prst="rect">
            <a:avLst/>
          </a:prstGeom>
        </p:spPr>
        <p:txBody>
          <a:bodyPr vert="horz" lIns="99048" tIns="49524" rIns="99048" bIns="49524" rtlCol="0"/>
          <a:lstStyle>
            <a:lvl1pPr algn="l">
              <a:defRPr sz="1300"/>
            </a:lvl1pPr>
          </a:lstStyle>
          <a:p>
            <a:endParaRPr lang="de-DE" dirty="0"/>
          </a:p>
        </p:txBody>
      </p:sp>
      <p:sp>
        <p:nvSpPr>
          <p:cNvPr id="3" name="Datumsplatzhalter 2"/>
          <p:cNvSpPr>
            <a:spLocks noGrp="1"/>
          </p:cNvSpPr>
          <p:nvPr>
            <p:ph type="dt" idx="1"/>
          </p:nvPr>
        </p:nvSpPr>
        <p:spPr>
          <a:xfrm>
            <a:off x="5797247" y="0"/>
            <a:ext cx="4434998" cy="354965"/>
          </a:xfrm>
          <a:prstGeom prst="rect">
            <a:avLst/>
          </a:prstGeom>
        </p:spPr>
        <p:txBody>
          <a:bodyPr vert="horz" lIns="99048" tIns="49524" rIns="99048" bIns="49524" rtlCol="0"/>
          <a:lstStyle>
            <a:lvl1pPr algn="r">
              <a:defRPr sz="1300"/>
            </a:lvl1pPr>
          </a:lstStyle>
          <a:p>
            <a:fld id="{83112BF3-8FFF-43E7-AFF9-C7DE266DB6F3}" type="datetimeFigureOut">
              <a:rPr lang="de-DE" smtClean="0"/>
              <a:pPr/>
              <a:t>01.11.2012</a:t>
            </a:fld>
            <a:endParaRPr lang="de-DE" dirty="0"/>
          </a:p>
        </p:txBody>
      </p:sp>
      <p:sp>
        <p:nvSpPr>
          <p:cNvPr id="4" name="Folienbildplatzhalter 3"/>
          <p:cNvSpPr>
            <a:spLocks noGrp="1" noRot="1" noChangeAspect="1"/>
          </p:cNvSpPr>
          <p:nvPr>
            <p:ph type="sldImg" idx="2"/>
          </p:nvPr>
        </p:nvSpPr>
        <p:spPr>
          <a:xfrm>
            <a:off x="3343275" y="533400"/>
            <a:ext cx="3548063" cy="2660650"/>
          </a:xfrm>
          <a:prstGeom prst="rect">
            <a:avLst/>
          </a:prstGeom>
          <a:noFill/>
          <a:ln w="12700">
            <a:solidFill>
              <a:prstClr val="black"/>
            </a:solidFill>
          </a:ln>
        </p:spPr>
        <p:txBody>
          <a:bodyPr vert="horz" lIns="99048" tIns="49524" rIns="99048" bIns="49524" rtlCol="0" anchor="ctr"/>
          <a:lstStyle/>
          <a:p>
            <a:endParaRPr lang="de-DE" dirty="0"/>
          </a:p>
        </p:txBody>
      </p:sp>
      <p:sp>
        <p:nvSpPr>
          <p:cNvPr id="5" name="Notizenplatzhalter 4"/>
          <p:cNvSpPr>
            <a:spLocks noGrp="1"/>
          </p:cNvSpPr>
          <p:nvPr>
            <p:ph type="body" sz="quarter" idx="3"/>
          </p:nvPr>
        </p:nvSpPr>
        <p:spPr>
          <a:xfrm>
            <a:off x="1023462" y="3372167"/>
            <a:ext cx="8187690" cy="3194685"/>
          </a:xfrm>
          <a:prstGeom prst="rect">
            <a:avLst/>
          </a:prstGeom>
        </p:spPr>
        <p:txBody>
          <a:bodyPr vert="horz" lIns="99048" tIns="49524" rIns="99048" bIns="49524"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Fußzeilenplatzhalter 5"/>
          <p:cNvSpPr>
            <a:spLocks noGrp="1"/>
          </p:cNvSpPr>
          <p:nvPr>
            <p:ph type="ftr" sz="quarter" idx="4"/>
          </p:nvPr>
        </p:nvSpPr>
        <p:spPr>
          <a:xfrm>
            <a:off x="1" y="6743103"/>
            <a:ext cx="4434998" cy="354965"/>
          </a:xfrm>
          <a:prstGeom prst="rect">
            <a:avLst/>
          </a:prstGeom>
        </p:spPr>
        <p:txBody>
          <a:bodyPr vert="horz" lIns="99048" tIns="49524" rIns="99048" bIns="49524" rtlCol="0" anchor="b"/>
          <a:lstStyle>
            <a:lvl1pPr algn="l">
              <a:defRPr sz="1300"/>
            </a:lvl1pPr>
          </a:lstStyle>
          <a:p>
            <a:endParaRPr lang="de-DE" dirty="0"/>
          </a:p>
        </p:txBody>
      </p:sp>
      <p:sp>
        <p:nvSpPr>
          <p:cNvPr id="7" name="Foliennummernplatzhalter 6"/>
          <p:cNvSpPr>
            <a:spLocks noGrp="1"/>
          </p:cNvSpPr>
          <p:nvPr>
            <p:ph type="sldNum" sz="quarter" idx="5"/>
          </p:nvPr>
        </p:nvSpPr>
        <p:spPr>
          <a:xfrm>
            <a:off x="5797247" y="6743103"/>
            <a:ext cx="4434998" cy="354965"/>
          </a:xfrm>
          <a:prstGeom prst="rect">
            <a:avLst/>
          </a:prstGeom>
        </p:spPr>
        <p:txBody>
          <a:bodyPr vert="horz" lIns="99048" tIns="49524" rIns="99048" bIns="49524" rtlCol="0" anchor="b"/>
          <a:lstStyle>
            <a:lvl1pPr algn="r">
              <a:defRPr sz="1300"/>
            </a:lvl1pPr>
          </a:lstStyle>
          <a:p>
            <a:fld id="{3EB8B8F3-6E45-4711-949A-C262FAE9A08D}" type="slidenum">
              <a:rPr lang="de-DE" smtClean="0"/>
              <a:pPr/>
              <a:t>‹Nr.›</a:t>
            </a:fld>
            <a:endParaRPr lang="de-DE" dirty="0"/>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a:t>
            </a:r>
            <a:r>
              <a:rPr lang="de-DE" baseline="0" dirty="0" smtClean="0"/>
              <a:t> Kapitel 1: Entscheidung und Entscheidungsunterstützung durch das Controlling</a:t>
            </a:r>
            <a:endParaRPr lang="de-DE" dirty="0" smtClean="0"/>
          </a:p>
          <a:p>
            <a:pPr>
              <a:buFontTx/>
              <a:buChar char="-"/>
            </a:pPr>
            <a:r>
              <a:rPr lang="de-DE" baseline="0" dirty="0" smtClean="0"/>
              <a:t>2 </a:t>
            </a:r>
            <a:r>
              <a:rPr lang="de-DE" baseline="0" dirty="0" smtClean="0"/>
              <a:t>Schwerpunkte: 2 Instrumente (einmal Negativbeispiel für Schwerpunkt 1 und ein Positivbeispiel für Schwerpunkt 2)</a:t>
            </a:r>
          </a:p>
        </p:txBody>
      </p:sp>
      <p:sp>
        <p:nvSpPr>
          <p:cNvPr id="4" name="Datumsplatzhalter 3"/>
          <p:cNvSpPr>
            <a:spLocks noGrp="1"/>
          </p:cNvSpPr>
          <p:nvPr>
            <p:ph type="dt" idx="10"/>
          </p:nvPr>
        </p:nvSpPr>
        <p:spPr/>
        <p:txBody>
          <a:bodyPr/>
          <a:lstStyle/>
          <a:p>
            <a:fld id="{FE9B7706-D963-4DB3-9626-E63D780C854A}" type="datetime1">
              <a:rPr lang="de-DE" smtClean="0"/>
              <a:pPr/>
              <a:t>01.11.2012</a:t>
            </a:fld>
            <a:endParaRPr lang="de-DE" dirty="0"/>
          </a:p>
        </p:txBody>
      </p:sp>
      <p:sp>
        <p:nvSpPr>
          <p:cNvPr id="5" name="Foliennummernplatzhalter 4"/>
          <p:cNvSpPr>
            <a:spLocks noGrp="1"/>
          </p:cNvSpPr>
          <p:nvPr>
            <p:ph type="sldNum" sz="quarter" idx="11"/>
          </p:nvPr>
        </p:nvSpPr>
        <p:spPr/>
        <p:txBody>
          <a:bodyPr/>
          <a:lstStyle/>
          <a:p>
            <a:fld id="{3EB8B8F3-6E45-4711-949A-C262FAE9A08D}" type="slidenum">
              <a:rPr lang="de-DE" smtClean="0"/>
              <a:pPr/>
              <a:t>1</a:t>
            </a:fld>
            <a:endParaRPr 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a:buFontTx/>
              <a:buChar char="-"/>
            </a:pPr>
            <a:r>
              <a:rPr lang="de-DE" dirty="0" smtClean="0"/>
              <a:t> Vorbereitung </a:t>
            </a:r>
            <a:r>
              <a:rPr lang="de-DE" dirty="0" smtClean="0"/>
              <a:t>und dem Treffen von Entscheidungen </a:t>
            </a:r>
            <a:r>
              <a:rPr lang="de-DE" dirty="0" smtClean="0"/>
              <a:t>einhergeht</a:t>
            </a:r>
          </a:p>
          <a:p>
            <a:pPr>
              <a:buFontTx/>
              <a:buChar char="-"/>
            </a:pPr>
            <a:r>
              <a:rPr lang="de-DE" baseline="0" dirty="0" smtClean="0"/>
              <a:t> </a:t>
            </a:r>
            <a:r>
              <a:rPr lang="de-DE" baseline="0" dirty="0" smtClean="0"/>
              <a:t>Handlungsalternativen betrachtet und anhand von Entscheidungskriterien bewertet </a:t>
            </a:r>
            <a:r>
              <a:rPr lang="de-DE" baseline="0" dirty="0" smtClean="0"/>
              <a:t>werden</a:t>
            </a:r>
          </a:p>
          <a:p>
            <a:pPr>
              <a:buFontTx/>
              <a:buChar char="-"/>
            </a:pPr>
            <a:r>
              <a:rPr lang="de-DE" baseline="0" dirty="0" smtClean="0"/>
              <a:t> </a:t>
            </a:r>
            <a:r>
              <a:rPr lang="de-DE" dirty="0" smtClean="0"/>
              <a:t>Instrumente </a:t>
            </a:r>
          </a:p>
          <a:p>
            <a:pPr>
              <a:buFontTx/>
              <a:buChar char="-"/>
            </a:pPr>
            <a:endParaRPr lang="de-DE" dirty="0" smtClean="0"/>
          </a:p>
          <a:p>
            <a:pPr lvl="0">
              <a:buFontTx/>
              <a:buChar char="-"/>
            </a:pPr>
            <a:r>
              <a:rPr lang="de-DE" baseline="0" dirty="0" err="1" smtClean="0"/>
              <a:t>Steuergeldervernichtungsprojekt</a:t>
            </a:r>
            <a:r>
              <a:rPr lang="de-DE" baseline="0" dirty="0" smtClean="0"/>
              <a:t> BER</a:t>
            </a:r>
            <a:endParaRPr lang="de-DE" dirty="0" smtClean="0"/>
          </a:p>
          <a:p>
            <a:pPr>
              <a:buFontTx/>
              <a:buNone/>
            </a:pPr>
            <a:r>
              <a:rPr lang="de-DE" dirty="0" smtClean="0"/>
              <a:t>- </a:t>
            </a:r>
            <a:r>
              <a:rPr lang="de-DE" dirty="0" smtClean="0"/>
              <a:t>seit 2006 im Bau </a:t>
            </a:r>
            <a:r>
              <a:rPr lang="de-DE" dirty="0" err="1" smtClean="0"/>
              <a:t>beﬁndlichen</a:t>
            </a:r>
            <a:r>
              <a:rPr lang="de-DE" dirty="0" smtClean="0"/>
              <a:t> Flughafen Berlin Brandenburg (größte Flughafenbaustelle</a:t>
            </a:r>
            <a:r>
              <a:rPr lang="de-DE" baseline="0" dirty="0" smtClean="0"/>
              <a:t> </a:t>
            </a:r>
            <a:r>
              <a:rPr lang="de-DE" dirty="0" smtClean="0"/>
              <a:t>Europas)</a:t>
            </a:r>
          </a:p>
          <a:p>
            <a:pPr marL="0" marR="0" indent="0" algn="l" defTabSz="914400" rtl="0" eaLnBrk="1" fontAlgn="auto" latinLnBrk="0" hangingPunct="1">
              <a:lnSpc>
                <a:spcPct val="100000"/>
              </a:lnSpc>
              <a:spcBef>
                <a:spcPts val="0"/>
              </a:spcBef>
              <a:spcAft>
                <a:spcPts val="0"/>
              </a:spcAft>
              <a:buClrTx/>
              <a:buSzTx/>
              <a:buFontTx/>
              <a:buChar char="-"/>
              <a:tabLst/>
              <a:defRPr/>
            </a:pPr>
            <a:r>
              <a:rPr lang="de-DE" baseline="0" dirty="0" smtClean="0"/>
              <a:t> viele Fehler unter anderem im Projektcontrolling</a:t>
            </a:r>
            <a:endParaRPr lang="de-DE" dirty="0" smtClean="0"/>
          </a:p>
          <a:p>
            <a:pPr>
              <a:buFontTx/>
              <a:buChar char="-"/>
            </a:pPr>
            <a:r>
              <a:rPr lang="de-DE" dirty="0" smtClean="0"/>
              <a:t> </a:t>
            </a:r>
            <a:r>
              <a:rPr lang="de-DE" dirty="0" smtClean="0"/>
              <a:t>Länder Berlin und Brandenburg + Bund </a:t>
            </a:r>
            <a:r>
              <a:rPr lang="de-DE" dirty="0" err="1" smtClean="0"/>
              <a:t>ﬁnanziell</a:t>
            </a:r>
            <a:r>
              <a:rPr lang="de-DE" dirty="0" smtClean="0"/>
              <a:t> beteiligt (zusammen über 50</a:t>
            </a:r>
            <a:r>
              <a:rPr lang="de-DE" dirty="0" smtClean="0"/>
              <a:t>%)</a:t>
            </a:r>
            <a:endParaRPr lang="de-DE" dirty="0" smtClean="0"/>
          </a:p>
        </p:txBody>
      </p:sp>
      <p:sp>
        <p:nvSpPr>
          <p:cNvPr id="4" name="Datumsplatzhalter 3"/>
          <p:cNvSpPr>
            <a:spLocks noGrp="1"/>
          </p:cNvSpPr>
          <p:nvPr>
            <p:ph type="dt" idx="10"/>
          </p:nvPr>
        </p:nvSpPr>
        <p:spPr/>
        <p:txBody>
          <a:bodyPr/>
          <a:lstStyle/>
          <a:p>
            <a:fld id="{A3A5C7CC-D651-4E7A-B272-31D84C5E10E4}" type="datetime1">
              <a:rPr lang="de-DE" smtClean="0"/>
              <a:pPr/>
              <a:t>01.11.2012</a:t>
            </a:fld>
            <a:endParaRPr lang="de-DE" dirty="0"/>
          </a:p>
        </p:txBody>
      </p:sp>
      <p:sp>
        <p:nvSpPr>
          <p:cNvPr id="5" name="Foliennummernplatzhalter 4"/>
          <p:cNvSpPr>
            <a:spLocks noGrp="1"/>
          </p:cNvSpPr>
          <p:nvPr>
            <p:ph type="sldNum" sz="quarter" idx="11"/>
          </p:nvPr>
        </p:nvSpPr>
        <p:spPr/>
        <p:txBody>
          <a:bodyPr/>
          <a:lstStyle/>
          <a:p>
            <a:fld id="{3EB8B8F3-6E45-4711-949A-C262FAE9A08D}" type="slidenum">
              <a:rPr lang="de-DE" smtClean="0"/>
              <a:pPr/>
              <a:t>2</a:t>
            </a:fld>
            <a:endParaRPr 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a:buFontTx/>
              <a:buChar char="-"/>
            </a:pPr>
            <a:r>
              <a:rPr lang="de-DE" baseline="0" dirty="0" smtClean="0"/>
              <a:t> Schwerpunkt 1</a:t>
            </a:r>
            <a:endParaRPr lang="de-DE" baseline="0" dirty="0" smtClean="0"/>
          </a:p>
          <a:p>
            <a:pPr>
              <a:buFontTx/>
              <a:buChar char="-"/>
            </a:pPr>
            <a:r>
              <a:rPr lang="de-DE" baseline="0" dirty="0" smtClean="0"/>
              <a:t> </a:t>
            </a:r>
            <a:r>
              <a:rPr lang="de-DE" dirty="0" smtClean="0"/>
              <a:t>kompakt übersichtlich</a:t>
            </a:r>
          </a:p>
          <a:p>
            <a:pPr>
              <a:buFontTx/>
              <a:buChar char="-"/>
            </a:pPr>
            <a:r>
              <a:rPr lang="de-DE" dirty="0" smtClean="0"/>
              <a:t> Teilprojektstatus </a:t>
            </a:r>
            <a:r>
              <a:rPr lang="de-DE" dirty="0" smtClean="0"/>
              <a:t>wiederzugeben</a:t>
            </a:r>
          </a:p>
          <a:p>
            <a:pPr>
              <a:buFontTx/>
              <a:buChar char="-"/>
            </a:pPr>
            <a:r>
              <a:rPr lang="de-DE" dirty="0" smtClean="0"/>
              <a:t> Abweichungen von vereinbarten Kennzahlen</a:t>
            </a:r>
          </a:p>
          <a:p>
            <a:pPr>
              <a:buFontTx/>
              <a:buChar char="-"/>
            </a:pPr>
            <a:r>
              <a:rPr lang="de-DE" dirty="0" smtClean="0"/>
              <a:t> </a:t>
            </a:r>
            <a:r>
              <a:rPr lang="de-DE" dirty="0" smtClean="0"/>
              <a:t>Überwachungswerkszeug</a:t>
            </a:r>
            <a:r>
              <a:rPr lang="de-DE" baseline="0" dirty="0" smtClean="0"/>
              <a:t>: Mitteln, um Projektstatus zu kontrollieren/überwachen</a:t>
            </a:r>
            <a:endParaRPr lang="de-DE" dirty="0" smtClean="0"/>
          </a:p>
          <a:p>
            <a:pPr>
              <a:buFontTx/>
              <a:buChar char="-"/>
            </a:pPr>
            <a:endParaRPr lang="de-DE" baseline="0" dirty="0" smtClean="0"/>
          </a:p>
          <a:p>
            <a:pPr>
              <a:buFontTx/>
              <a:buChar char="-"/>
            </a:pPr>
            <a:endParaRPr lang="de-DE" dirty="0" smtClean="0"/>
          </a:p>
          <a:p>
            <a:pPr>
              <a:buFontTx/>
              <a:buChar char="-"/>
            </a:pPr>
            <a:r>
              <a:rPr lang="de-DE" dirty="0" smtClean="0"/>
              <a:t> </a:t>
            </a:r>
            <a:r>
              <a:rPr lang="de-DE" dirty="0" smtClean="0"/>
              <a:t>kam auch in BER-Controlling-Berichten</a:t>
            </a:r>
            <a:r>
              <a:rPr lang="de-DE" baseline="0" dirty="0" smtClean="0"/>
              <a:t> zum Einsatz, allerdings: schlechter Einsatz</a:t>
            </a:r>
          </a:p>
          <a:p>
            <a:pPr>
              <a:buFontTx/>
              <a:buChar char="-"/>
            </a:pPr>
            <a:endParaRPr lang="de-DE" baseline="0" dirty="0" smtClean="0"/>
          </a:p>
          <a:p>
            <a:pPr>
              <a:buFontTx/>
              <a:buChar char="-"/>
            </a:pPr>
            <a:r>
              <a:rPr lang="de-DE" baseline="0" dirty="0" smtClean="0"/>
              <a:t>17 von 42 Ampeln standen auf gelb, kein </a:t>
            </a:r>
            <a:r>
              <a:rPr lang="de-DE" baseline="0" dirty="0" smtClean="0"/>
              <a:t>Handlungsbedarf</a:t>
            </a:r>
            <a:endParaRPr lang="de-DE" baseline="0" dirty="0" smtClean="0"/>
          </a:p>
        </p:txBody>
      </p:sp>
      <p:sp>
        <p:nvSpPr>
          <p:cNvPr id="4" name="Datumsplatzhalter 3"/>
          <p:cNvSpPr>
            <a:spLocks noGrp="1"/>
          </p:cNvSpPr>
          <p:nvPr>
            <p:ph type="dt" idx="10"/>
          </p:nvPr>
        </p:nvSpPr>
        <p:spPr/>
        <p:txBody>
          <a:bodyPr/>
          <a:lstStyle/>
          <a:p>
            <a:fld id="{A3A5C7CC-D651-4E7A-B272-31D84C5E10E4}" type="datetime1">
              <a:rPr lang="de-DE" smtClean="0"/>
              <a:pPr/>
              <a:t>01.11.2012</a:t>
            </a:fld>
            <a:endParaRPr lang="de-DE" dirty="0"/>
          </a:p>
        </p:txBody>
      </p:sp>
      <p:sp>
        <p:nvSpPr>
          <p:cNvPr id="5" name="Foliennummernplatzhalter 4"/>
          <p:cNvSpPr>
            <a:spLocks noGrp="1"/>
          </p:cNvSpPr>
          <p:nvPr>
            <p:ph type="sldNum" sz="quarter" idx="11"/>
          </p:nvPr>
        </p:nvSpPr>
        <p:spPr/>
        <p:txBody>
          <a:bodyPr/>
          <a:lstStyle/>
          <a:p>
            <a:fld id="{3EB8B8F3-6E45-4711-949A-C262FAE9A08D}" type="slidenum">
              <a:rPr lang="de-DE" smtClean="0"/>
              <a:pPr/>
              <a:t>3</a:t>
            </a:fld>
            <a:endParaRPr lang="de-D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Char char="-"/>
              <a:tabLst/>
              <a:defRPr/>
            </a:pPr>
            <a:r>
              <a:rPr lang="de-DE" baseline="0" dirty="0" smtClean="0"/>
              <a:t>Nach diesem Negativbeispiele ein positiver Verlauf im BER-Projekt:</a:t>
            </a:r>
          </a:p>
          <a:p>
            <a:pPr>
              <a:buFontTx/>
              <a:buChar char="-"/>
            </a:pPr>
            <a:r>
              <a:rPr lang="de-DE" dirty="0" smtClean="0"/>
              <a:t>Abfallbehälter </a:t>
            </a:r>
            <a:r>
              <a:rPr lang="de-DE" baseline="0" dirty="0" smtClean="0"/>
              <a:t>gemäß Terminplan</a:t>
            </a:r>
            <a:endParaRPr lang="de-DE" baseline="0" dirty="0" smtClean="0"/>
          </a:p>
          <a:p>
            <a:pPr>
              <a:buFontTx/>
              <a:buChar char="-"/>
            </a:pPr>
            <a:endParaRPr lang="de-DE" baseline="0" dirty="0" smtClean="0"/>
          </a:p>
          <a:p>
            <a:pPr>
              <a:buFontTx/>
              <a:buChar char="-"/>
            </a:pPr>
            <a:r>
              <a:rPr lang="de-DE" baseline="0" dirty="0" smtClean="0"/>
              <a:t>Information, wie Ampeldiagramm zu werten ist</a:t>
            </a:r>
          </a:p>
          <a:p>
            <a:pPr>
              <a:buFontTx/>
              <a:buChar char="-"/>
            </a:pPr>
            <a:endParaRPr lang="de-DE" baseline="0" dirty="0" smtClean="0"/>
          </a:p>
        </p:txBody>
      </p:sp>
      <p:sp>
        <p:nvSpPr>
          <p:cNvPr id="4" name="Datumsplatzhalter 3"/>
          <p:cNvSpPr>
            <a:spLocks noGrp="1"/>
          </p:cNvSpPr>
          <p:nvPr>
            <p:ph type="dt" idx="10"/>
          </p:nvPr>
        </p:nvSpPr>
        <p:spPr/>
        <p:txBody>
          <a:bodyPr/>
          <a:lstStyle/>
          <a:p>
            <a:fld id="{A3A5C7CC-D651-4E7A-B272-31D84C5E10E4}" type="datetime1">
              <a:rPr lang="de-DE" smtClean="0"/>
              <a:pPr/>
              <a:t>01.11.2012</a:t>
            </a:fld>
            <a:endParaRPr lang="de-DE" dirty="0"/>
          </a:p>
        </p:txBody>
      </p:sp>
      <p:sp>
        <p:nvSpPr>
          <p:cNvPr id="5" name="Foliennummernplatzhalter 4"/>
          <p:cNvSpPr>
            <a:spLocks noGrp="1"/>
          </p:cNvSpPr>
          <p:nvPr>
            <p:ph type="sldNum" sz="quarter" idx="11"/>
          </p:nvPr>
        </p:nvSpPr>
        <p:spPr/>
        <p:txBody>
          <a:bodyPr/>
          <a:lstStyle/>
          <a:p>
            <a:fld id="{3EB8B8F3-6E45-4711-949A-C262FAE9A08D}" type="slidenum">
              <a:rPr lang="de-DE" smtClean="0"/>
              <a:pPr/>
              <a:t>4</a:t>
            </a:fld>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a:buFontTx/>
              <a:buChar char="-"/>
            </a:pPr>
            <a:r>
              <a:rPr lang="de-DE" dirty="0" smtClean="0"/>
              <a:t>Schwerpunkt </a:t>
            </a:r>
            <a:r>
              <a:rPr lang="de-DE" dirty="0" smtClean="0"/>
              <a:t>2</a:t>
            </a:r>
            <a:endParaRPr lang="de-DE" dirty="0" smtClean="0"/>
          </a:p>
          <a:p>
            <a:pPr>
              <a:buFontTx/>
              <a:buChar char="-"/>
            </a:pPr>
            <a:r>
              <a:rPr lang="de-DE" baseline="0" dirty="0" smtClean="0"/>
              <a:t>Unterstützung bei Entscheidungsfindung</a:t>
            </a:r>
          </a:p>
          <a:p>
            <a:pPr>
              <a:buFontTx/>
              <a:buChar char="-"/>
            </a:pPr>
            <a:r>
              <a:rPr lang="de-DE" dirty="0" smtClean="0"/>
              <a:t>Handlungsalternativen </a:t>
            </a:r>
            <a:r>
              <a:rPr lang="de-DE" dirty="0" smtClean="0"/>
              <a:t>anhand von Beurteilungskriterien</a:t>
            </a:r>
            <a:r>
              <a:rPr lang="de-DE" baseline="0" dirty="0" smtClean="0"/>
              <a:t> </a:t>
            </a:r>
            <a:r>
              <a:rPr lang="de-DE" dirty="0" smtClean="0"/>
              <a:t>in einem Punktebewertungssystem miteinander </a:t>
            </a:r>
            <a:r>
              <a:rPr lang="de-DE" dirty="0" smtClean="0"/>
              <a:t>vergleichen</a:t>
            </a:r>
          </a:p>
          <a:p>
            <a:pPr>
              <a:buFontTx/>
              <a:buChar char="-"/>
            </a:pPr>
            <a:endParaRPr lang="de-DE" dirty="0" smtClean="0"/>
          </a:p>
          <a:p>
            <a:pPr>
              <a:buFontTx/>
              <a:buChar char="-"/>
            </a:pPr>
            <a:r>
              <a:rPr lang="de-DE" dirty="0" smtClean="0"/>
              <a:t>BER-Projekts</a:t>
            </a:r>
            <a:r>
              <a:rPr lang="de-DE" dirty="0" smtClean="0"/>
              <a:t>:</a:t>
            </a:r>
            <a:r>
              <a:rPr lang="de-DE" baseline="0" dirty="0" smtClean="0"/>
              <a:t> </a:t>
            </a:r>
            <a:r>
              <a:rPr lang="de-DE" dirty="0" smtClean="0"/>
              <a:t>eine Standortentscheidung </a:t>
            </a:r>
          </a:p>
          <a:p>
            <a:pPr>
              <a:buFontTx/>
              <a:buChar char="-"/>
            </a:pPr>
            <a:r>
              <a:rPr lang="de-DE" dirty="0" smtClean="0"/>
              <a:t>Bestandteile…</a:t>
            </a:r>
            <a:endParaRPr lang="de-DE" dirty="0" smtClean="0"/>
          </a:p>
          <a:p>
            <a:pPr marL="0" marR="0" indent="0" algn="l" defTabSz="914400" rtl="0" eaLnBrk="1" fontAlgn="auto" latinLnBrk="0" hangingPunct="1">
              <a:lnSpc>
                <a:spcPct val="100000"/>
              </a:lnSpc>
              <a:spcBef>
                <a:spcPts val="0"/>
              </a:spcBef>
              <a:spcAft>
                <a:spcPts val="0"/>
              </a:spcAft>
              <a:buClrTx/>
              <a:buSzTx/>
              <a:buFontTx/>
              <a:buChar char="-"/>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Char char="-"/>
              <a:tabLst/>
              <a:defRPr/>
            </a:pPr>
            <a:r>
              <a:rPr lang="de-DE" dirty="0" smtClean="0"/>
              <a:t>bei </a:t>
            </a:r>
            <a:r>
              <a:rPr lang="de-DE" dirty="0" smtClean="0"/>
              <a:t>rationalem Verhalten: wird sich für die Entscheidungsalternative mit dem höchsten Gesamtnutzwert</a:t>
            </a:r>
            <a:r>
              <a:rPr lang="de-DE" baseline="0" dirty="0" smtClean="0"/>
              <a:t> entschieden</a:t>
            </a:r>
            <a:endParaRPr lang="de-DE" dirty="0" smtClean="0"/>
          </a:p>
          <a:p>
            <a:pPr>
              <a:buFontTx/>
              <a:buChar char="-"/>
            </a:pPr>
            <a:endParaRPr lang="de-DE" dirty="0" smtClean="0"/>
          </a:p>
          <a:p>
            <a:pPr>
              <a:buFontTx/>
              <a:buChar char="-"/>
            </a:pPr>
            <a:r>
              <a:rPr lang="de-DE" dirty="0" smtClean="0"/>
              <a:t> diese Entscheidung wurde bislang noch nicht bereut ;)</a:t>
            </a:r>
            <a:endParaRPr lang="de-DE" dirty="0"/>
          </a:p>
        </p:txBody>
      </p:sp>
      <p:sp>
        <p:nvSpPr>
          <p:cNvPr id="4" name="Datumsplatzhalter 3"/>
          <p:cNvSpPr>
            <a:spLocks noGrp="1"/>
          </p:cNvSpPr>
          <p:nvPr>
            <p:ph type="dt" idx="10"/>
          </p:nvPr>
        </p:nvSpPr>
        <p:spPr/>
        <p:txBody>
          <a:bodyPr/>
          <a:lstStyle/>
          <a:p>
            <a:fld id="{A3A5C7CC-D651-4E7A-B272-31D84C5E10E4}" type="datetime1">
              <a:rPr lang="de-DE" smtClean="0"/>
              <a:pPr/>
              <a:t>01.11.2012</a:t>
            </a:fld>
            <a:endParaRPr lang="de-DE" dirty="0"/>
          </a:p>
        </p:txBody>
      </p:sp>
      <p:sp>
        <p:nvSpPr>
          <p:cNvPr id="5" name="Foliennummernplatzhalter 4"/>
          <p:cNvSpPr>
            <a:spLocks noGrp="1"/>
          </p:cNvSpPr>
          <p:nvPr>
            <p:ph type="sldNum" sz="quarter" idx="11"/>
          </p:nvPr>
        </p:nvSpPr>
        <p:spPr/>
        <p:txBody>
          <a:bodyPr/>
          <a:lstStyle/>
          <a:p>
            <a:fld id="{3EB8B8F3-6E45-4711-949A-C262FAE9A08D}" type="slidenum">
              <a:rPr lang="de-DE" smtClean="0"/>
              <a:pPr/>
              <a:t>5</a:t>
            </a:fld>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a:buFontTx/>
              <a:buChar char="-"/>
            </a:pPr>
            <a:r>
              <a:rPr lang="de-DE" dirty="0" smtClean="0"/>
              <a:t>VORTEIL:</a:t>
            </a:r>
          </a:p>
          <a:p>
            <a:pPr lvl="1">
              <a:buFontTx/>
              <a:buChar char="-"/>
            </a:pPr>
            <a:r>
              <a:rPr lang="de-DE" dirty="0" smtClean="0"/>
              <a:t>Unvergleichbares (mangels nicht</a:t>
            </a:r>
            <a:r>
              <a:rPr lang="de-DE" baseline="0" dirty="0" smtClean="0"/>
              <a:t> vorhandener Quantifizierungsmöglichkeit) wird vergleichbar</a:t>
            </a:r>
            <a:endParaRPr lang="de-DE" dirty="0" smtClean="0"/>
          </a:p>
          <a:p>
            <a:pPr lvl="1">
              <a:buFontTx/>
              <a:buChar char="-"/>
            </a:pPr>
            <a:r>
              <a:rPr lang="de-DE" dirty="0" smtClean="0"/>
              <a:t>Flexibilität des Zielsystems (es ist einfach, weitere Kriterien oder Handlungsalternativen</a:t>
            </a:r>
            <a:r>
              <a:rPr lang="de-DE" baseline="0" dirty="0" smtClean="0"/>
              <a:t> </a:t>
            </a:r>
            <a:r>
              <a:rPr lang="de-DE" dirty="0" smtClean="0"/>
              <a:t>hinzuzufügen</a:t>
            </a:r>
            <a:r>
              <a:rPr lang="de-DE" baseline="0" dirty="0" smtClean="0"/>
              <a:t>)</a:t>
            </a:r>
            <a:endParaRPr lang="de-DE" dirty="0" smtClean="0"/>
          </a:p>
          <a:p>
            <a:pPr>
              <a:buFontTx/>
              <a:buChar char="-"/>
            </a:pPr>
            <a:r>
              <a:rPr lang="de-DE" baseline="0" dirty="0" smtClean="0"/>
              <a:t>NEGATIV:</a:t>
            </a:r>
          </a:p>
          <a:p>
            <a:pPr lvl="1">
              <a:buFontTx/>
              <a:buChar char="-"/>
            </a:pPr>
            <a:r>
              <a:rPr lang="de-DE" baseline="0" dirty="0" smtClean="0"/>
              <a:t> Subjektivität</a:t>
            </a:r>
          </a:p>
          <a:p>
            <a:pPr lvl="2">
              <a:buFontTx/>
              <a:buChar char="-"/>
            </a:pPr>
            <a:r>
              <a:rPr lang="de-DE" baseline="0" dirty="0" smtClean="0"/>
              <a:t>Einigungsproblem (andere Gewichtungen, etc.)</a:t>
            </a:r>
          </a:p>
          <a:p>
            <a:pPr marL="1371600" marR="0" lvl="3" indent="0" algn="l" defTabSz="914400" rtl="0" eaLnBrk="1" fontAlgn="auto" latinLnBrk="0" hangingPunct="1">
              <a:lnSpc>
                <a:spcPct val="100000"/>
              </a:lnSpc>
              <a:spcBef>
                <a:spcPts val="0"/>
              </a:spcBef>
              <a:spcAft>
                <a:spcPts val="0"/>
              </a:spcAft>
              <a:buClrTx/>
              <a:buSzTx/>
              <a:buFontTx/>
              <a:buChar char="-"/>
              <a:tabLst/>
              <a:defRPr/>
            </a:pPr>
            <a:r>
              <a:rPr lang="de-DE" dirty="0" smtClean="0"/>
              <a:t>Jeder der</a:t>
            </a:r>
            <a:r>
              <a:rPr lang="de-DE" baseline="0" dirty="0" smtClean="0"/>
              <a:t> ein Recht darauf hat, mitzureden, wird auch mitreden, so wie</a:t>
            </a:r>
            <a:endParaRPr lang="de-DE" dirty="0" smtClean="0"/>
          </a:p>
          <a:p>
            <a:pPr marL="1371600" marR="0" lvl="3" indent="0" algn="l" defTabSz="914400" rtl="0" eaLnBrk="1" fontAlgn="auto" latinLnBrk="0" hangingPunct="1">
              <a:lnSpc>
                <a:spcPct val="100000"/>
              </a:lnSpc>
              <a:spcBef>
                <a:spcPts val="0"/>
              </a:spcBef>
              <a:spcAft>
                <a:spcPts val="0"/>
              </a:spcAft>
              <a:buClrTx/>
              <a:buSzTx/>
              <a:buFontTx/>
              <a:buChar char="-"/>
              <a:tabLst/>
              <a:defRPr/>
            </a:pPr>
            <a:r>
              <a:rPr lang="de-DE" dirty="0" smtClean="0"/>
              <a:t> Bundesverkehrsminister, regierende Bürgermeister von Berlin, Ministerpräsident des Landes Brandenburg (mussten sich auf einigen)</a:t>
            </a:r>
          </a:p>
          <a:p>
            <a:pPr marL="1371600" marR="0" lvl="3" indent="0" algn="l" defTabSz="914400" rtl="0" eaLnBrk="1" fontAlgn="auto" latinLnBrk="0" hangingPunct="1">
              <a:lnSpc>
                <a:spcPct val="100000"/>
              </a:lnSpc>
              <a:spcBef>
                <a:spcPts val="0"/>
              </a:spcBef>
              <a:spcAft>
                <a:spcPts val="0"/>
              </a:spcAft>
              <a:buClrTx/>
              <a:buSzTx/>
              <a:buFontTx/>
              <a:buChar char="-"/>
              <a:tabLst/>
              <a:defRPr/>
            </a:pPr>
            <a:r>
              <a:rPr lang="de-DE" dirty="0" smtClean="0"/>
              <a:t> gestaltete</a:t>
            </a:r>
            <a:r>
              <a:rPr lang="de-DE" baseline="0" dirty="0" smtClean="0"/>
              <a:t> sich etwas schwieriger, jeder wollte seinen Kopf durchsetzen</a:t>
            </a:r>
          </a:p>
          <a:p>
            <a:pPr marL="1371600" marR="0" lvl="3" indent="0" algn="l" defTabSz="914400" rtl="0" eaLnBrk="1" fontAlgn="auto" latinLnBrk="0" hangingPunct="1">
              <a:lnSpc>
                <a:spcPct val="100000"/>
              </a:lnSpc>
              <a:spcBef>
                <a:spcPts val="0"/>
              </a:spcBef>
              <a:spcAft>
                <a:spcPts val="0"/>
              </a:spcAft>
              <a:buClrTx/>
              <a:buSzTx/>
              <a:buFontTx/>
              <a:buChar char="-"/>
              <a:tabLst/>
              <a:defRPr/>
            </a:pPr>
            <a:r>
              <a:rPr lang="de-DE" baseline="0" dirty="0" smtClean="0"/>
              <a:t> Häufig ist es ja auch so, dass will keiner zurücknehmen weil das ja als Gesichtsverlust gewertet wird (wird auch so in den Medien stilisiert). Letztlich dann doch auf Schönefeld geeinigt „Konsensbeschluss“</a:t>
            </a:r>
          </a:p>
          <a:p>
            <a:pPr lvl="2">
              <a:buFontTx/>
              <a:buChar char="-"/>
            </a:pPr>
            <a:r>
              <a:rPr lang="de-DE" baseline="0" dirty="0" smtClean="0"/>
              <a:t> wenn Bewertungskriterien nicht quantifizierbar, dann Subjektivität bei Auswahl der Kriterien und Gewichtung im Spiel</a:t>
            </a:r>
            <a:endParaRPr lang="de-DE" dirty="0"/>
          </a:p>
        </p:txBody>
      </p:sp>
      <p:sp>
        <p:nvSpPr>
          <p:cNvPr id="4" name="Datumsplatzhalter 3"/>
          <p:cNvSpPr>
            <a:spLocks noGrp="1"/>
          </p:cNvSpPr>
          <p:nvPr>
            <p:ph type="dt" idx="10"/>
          </p:nvPr>
        </p:nvSpPr>
        <p:spPr/>
        <p:txBody>
          <a:bodyPr/>
          <a:lstStyle/>
          <a:p>
            <a:fld id="{A3A5C7CC-D651-4E7A-B272-31D84C5E10E4}" type="datetime1">
              <a:rPr lang="de-DE" smtClean="0"/>
              <a:pPr/>
              <a:t>01.11.2012</a:t>
            </a:fld>
            <a:endParaRPr lang="de-DE" dirty="0"/>
          </a:p>
        </p:txBody>
      </p:sp>
      <p:sp>
        <p:nvSpPr>
          <p:cNvPr id="5" name="Foliennummernplatzhalter 4"/>
          <p:cNvSpPr>
            <a:spLocks noGrp="1"/>
          </p:cNvSpPr>
          <p:nvPr>
            <p:ph type="sldNum" sz="quarter" idx="11"/>
          </p:nvPr>
        </p:nvSpPr>
        <p:spPr/>
        <p:txBody>
          <a:bodyPr/>
          <a:lstStyle/>
          <a:p>
            <a:fld id="{3EB8B8F3-6E45-4711-949A-C262FAE9A08D}" type="slidenum">
              <a:rPr lang="de-DE" smtClean="0"/>
              <a:pPr/>
              <a:t>6</a:t>
            </a:fld>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smtClean="0"/>
          </a:p>
          <a:p>
            <a:endParaRPr lang="de-DE" dirty="0" smtClean="0"/>
          </a:p>
          <a:p>
            <a:r>
              <a:rPr lang="de-DE" dirty="0" smtClean="0"/>
              <a:t>Bericht gelesen,</a:t>
            </a:r>
            <a:r>
              <a:rPr lang="de-DE" baseline="0" dirty="0" smtClean="0"/>
              <a:t> Gesellschaft</a:t>
            </a:r>
            <a:r>
              <a:rPr lang="de-DE" dirty="0" smtClean="0"/>
              <a:t> „Flughafen Berlin Brandenburg GmbH“ im November die Insolvenz droht</a:t>
            </a:r>
            <a:r>
              <a:rPr lang="de-DE" baseline="0" dirty="0" smtClean="0"/>
              <a:t> </a:t>
            </a:r>
          </a:p>
          <a:p>
            <a:r>
              <a:rPr lang="de-DE" baseline="0" dirty="0" smtClean="0"/>
              <a:t>Baustelle zu einem Milliardengrab wird… wie viele Windkrafträder wir wohl damit hätten bauen können? ;)</a:t>
            </a:r>
            <a:endParaRPr lang="de-DE" baseline="0" dirty="0"/>
          </a:p>
          <a:p>
            <a:endParaRPr lang="de-DE" baseline="0" dirty="0" smtClean="0"/>
          </a:p>
        </p:txBody>
      </p:sp>
      <p:sp>
        <p:nvSpPr>
          <p:cNvPr id="4" name="Datumsplatzhalter 3"/>
          <p:cNvSpPr>
            <a:spLocks noGrp="1"/>
          </p:cNvSpPr>
          <p:nvPr>
            <p:ph type="dt" idx="10"/>
          </p:nvPr>
        </p:nvSpPr>
        <p:spPr/>
        <p:txBody>
          <a:bodyPr/>
          <a:lstStyle/>
          <a:p>
            <a:fld id="{A3A5C7CC-D651-4E7A-B272-31D84C5E10E4}" type="datetime1">
              <a:rPr lang="de-DE" smtClean="0"/>
              <a:pPr/>
              <a:t>01.11.2012</a:t>
            </a:fld>
            <a:endParaRPr lang="de-DE" dirty="0"/>
          </a:p>
        </p:txBody>
      </p:sp>
      <p:sp>
        <p:nvSpPr>
          <p:cNvPr id="5" name="Foliennummernplatzhalter 4"/>
          <p:cNvSpPr>
            <a:spLocks noGrp="1"/>
          </p:cNvSpPr>
          <p:nvPr>
            <p:ph type="sldNum" sz="quarter" idx="11"/>
          </p:nvPr>
        </p:nvSpPr>
        <p:spPr/>
        <p:txBody>
          <a:bodyPr/>
          <a:lstStyle/>
          <a:p>
            <a:fld id="{3EB8B8F3-6E45-4711-949A-C262FAE9A08D}" type="slidenum">
              <a:rPr lang="de-DE" smtClean="0"/>
              <a:pPr/>
              <a:t>7</a:t>
            </a:fld>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Benutzerdefiniertes Layout">
    <p:spTree>
      <p:nvGrpSpPr>
        <p:cNvPr id="1" name=""/>
        <p:cNvGrpSpPr/>
        <p:nvPr/>
      </p:nvGrpSpPr>
      <p:grpSpPr>
        <a:xfrm>
          <a:off x="0" y="0"/>
          <a:ext cx="0" cy="0"/>
          <a:chOff x="0" y="0"/>
          <a:chExt cx="0" cy="0"/>
        </a:xfrm>
      </p:grpSpPr>
      <p:pic>
        <p:nvPicPr>
          <p:cNvPr id="9" name="Picture 2" descr="E:\Daten\Studium\Bachelor\Dokumente\6. Semester\Bachelor-Thesis\Kolloquium und Demo\Kolloquium\hsrm-logo.jpg"/>
          <p:cNvPicPr>
            <a:picLocks noChangeAspect="1" noChangeArrowheads="1"/>
          </p:cNvPicPr>
          <p:nvPr userDrawn="1"/>
        </p:nvPicPr>
        <p:blipFill>
          <a:blip r:embed="rId2" cstate="print"/>
          <a:srcRect/>
          <a:stretch>
            <a:fillRect/>
          </a:stretch>
        </p:blipFill>
        <p:spPr bwMode="auto">
          <a:xfrm>
            <a:off x="8028384" y="5868652"/>
            <a:ext cx="528105" cy="548680"/>
          </a:xfrm>
          <a:prstGeom prst="rect">
            <a:avLst/>
          </a:prstGeom>
          <a:noFill/>
        </p:spPr>
      </p:pic>
      <p:sp>
        <p:nvSpPr>
          <p:cNvPr id="11" name="Textfeld 10"/>
          <p:cNvSpPr txBox="1"/>
          <p:nvPr userDrawn="1"/>
        </p:nvSpPr>
        <p:spPr>
          <a:xfrm>
            <a:off x="5676169" y="5769260"/>
            <a:ext cx="2376264" cy="923330"/>
          </a:xfrm>
          <a:prstGeom prst="rect">
            <a:avLst/>
          </a:prstGeom>
          <a:noFill/>
        </p:spPr>
        <p:txBody>
          <a:bodyPr wrap="square" rtlCol="0">
            <a:spAutoFit/>
          </a:bodyPr>
          <a:lstStyle/>
          <a:p>
            <a:pPr algn="l"/>
            <a:r>
              <a:rPr lang="de-DE" dirty="0" smtClean="0">
                <a:solidFill>
                  <a:schemeClr val="tx1">
                    <a:lumMod val="95000"/>
                    <a:lumOff val="5000"/>
                  </a:schemeClr>
                </a:solidFill>
              </a:rPr>
              <a:t>Informatik</a:t>
            </a:r>
          </a:p>
          <a:p>
            <a:pPr algn="l"/>
            <a:r>
              <a:rPr lang="de-DE" dirty="0" smtClean="0">
                <a:solidFill>
                  <a:schemeClr val="tx1">
                    <a:lumMod val="95000"/>
                    <a:lumOff val="5000"/>
                  </a:schemeClr>
                </a:solidFill>
              </a:rPr>
              <a:t>Fachbereich DCSM</a:t>
            </a:r>
          </a:p>
          <a:p>
            <a:pPr algn="l"/>
            <a:r>
              <a:rPr lang="de-DE" dirty="0" smtClean="0">
                <a:solidFill>
                  <a:schemeClr val="tx1">
                    <a:lumMod val="95000"/>
                    <a:lumOff val="5000"/>
                  </a:schemeClr>
                </a:solidFill>
              </a:rPr>
              <a:t>Hochschule</a:t>
            </a:r>
            <a:r>
              <a:rPr lang="de-DE" baseline="0" dirty="0" smtClean="0">
                <a:solidFill>
                  <a:schemeClr val="tx1">
                    <a:lumMod val="95000"/>
                    <a:lumOff val="5000"/>
                  </a:schemeClr>
                </a:solidFill>
              </a:rPr>
              <a:t> RheinMain</a:t>
            </a:r>
          </a:p>
        </p:txBody>
      </p:sp>
      <p:sp>
        <p:nvSpPr>
          <p:cNvPr id="12" name="Datumsplatzhalter 2"/>
          <p:cNvSpPr txBox="1">
            <a:spLocks/>
          </p:cNvSpPr>
          <p:nvPr userDrawn="1"/>
        </p:nvSpPr>
        <p:spPr>
          <a:xfrm>
            <a:off x="287524" y="0"/>
            <a:ext cx="8856476" cy="728700"/>
          </a:xfrm>
          <a:prstGeom prst="rect">
            <a:avLst/>
          </a:prstGeom>
        </p:spPr>
        <p:txBody>
          <a:bodyPr/>
          <a:lstStyle>
            <a:lvl1pPr algn="l">
              <a:defRPr>
                <a:solidFill>
                  <a:schemeClr val="tx1">
                    <a:lumMod val="85000"/>
                    <a:lumOff val="1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2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Michael Duchmann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michael.b.duchmann@student.hs-rm.de</a:t>
            </a:r>
            <a:endParaRPr kumimoji="0" lang="de-DE" sz="1800" b="0"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sp>
        <p:nvSpPr>
          <p:cNvPr id="14" name="Datumsplatzhalter 2"/>
          <p:cNvSpPr txBox="1">
            <a:spLocks/>
          </p:cNvSpPr>
          <p:nvPr userDrawn="1"/>
        </p:nvSpPr>
        <p:spPr>
          <a:xfrm>
            <a:off x="0" y="6304235"/>
            <a:ext cx="2628800" cy="365125"/>
          </a:xfrm>
          <a:prstGeom prst="rect">
            <a:avLst/>
          </a:prstGeom>
        </p:spPr>
        <p:txBody>
          <a:bodyPr/>
          <a:lstStyle>
            <a:lvl1pPr algn="l">
              <a:defRPr>
                <a:solidFill>
                  <a:schemeClr val="tx1">
                    <a:lumMod val="85000"/>
                    <a:lumOff val="15000"/>
                  </a:schemeClr>
                </a:solidFill>
              </a:defRPr>
            </a:lvl1pPr>
          </a:lstStyle>
          <a:p>
            <a:pPr marL="457200" marR="0" indent="-457200" algn="ctr" defTabSz="914400" rtl="0" eaLnBrk="1" fontAlgn="auto" latinLnBrk="0" hangingPunct="1">
              <a:lnSpc>
                <a:spcPct val="100000"/>
              </a:lnSpc>
              <a:spcBef>
                <a:spcPts val="0"/>
              </a:spcBef>
              <a:spcAft>
                <a:spcPts val="0"/>
              </a:spcAft>
              <a:buClrTx/>
              <a:buSzTx/>
              <a:buFontTx/>
              <a:buNone/>
              <a:tabLst/>
              <a:defRPr/>
            </a:pPr>
            <a:r>
              <a:rPr lang="de-DE" sz="2000" dirty="0" smtClean="0">
                <a:solidFill>
                  <a:schemeClr val="tx1">
                    <a:lumMod val="95000"/>
                    <a:lumOff val="5000"/>
                  </a:schemeClr>
                </a:solidFill>
              </a:rPr>
              <a:t>1. November</a:t>
            </a:r>
            <a:r>
              <a:rPr lang="de-DE" sz="2000" baseline="0" dirty="0" smtClean="0">
                <a:solidFill>
                  <a:schemeClr val="tx1">
                    <a:lumMod val="95000"/>
                    <a:lumOff val="5000"/>
                  </a:schemeClr>
                </a:solidFill>
              </a:rPr>
              <a:t> </a:t>
            </a:r>
            <a:r>
              <a:rPr lang="de-DE" sz="2000" dirty="0" smtClean="0">
                <a:solidFill>
                  <a:schemeClr val="tx1">
                    <a:lumMod val="95000"/>
                    <a:lumOff val="5000"/>
                  </a:schemeClr>
                </a:solidFill>
              </a:rPr>
              <a:t>2012</a:t>
            </a:r>
          </a:p>
        </p:txBody>
      </p:sp>
      <p:sp>
        <p:nvSpPr>
          <p:cNvPr id="10" name="Textfeld 9"/>
          <p:cNvSpPr txBox="1"/>
          <p:nvPr userDrawn="1"/>
        </p:nvSpPr>
        <p:spPr>
          <a:xfrm>
            <a:off x="0" y="1559114"/>
            <a:ext cx="9144000" cy="523220"/>
          </a:xfrm>
          <a:prstGeom prst="rect">
            <a:avLst/>
          </a:prstGeom>
          <a:noFill/>
        </p:spPr>
        <p:txBody>
          <a:bodyPr wrap="square" rtlCol="0">
            <a:spAutoFit/>
          </a:bodyPr>
          <a:lstStyle/>
          <a:p>
            <a:pPr algn="ctr"/>
            <a:r>
              <a:rPr lang="de-DE" sz="2800" dirty="0" smtClean="0"/>
              <a:t>Controlling</a:t>
            </a:r>
            <a:r>
              <a:rPr lang="de-DE" sz="2800" baseline="0" dirty="0" smtClean="0"/>
              <a:t>-Instrumente anhand Großprojekt BER</a:t>
            </a:r>
          </a:p>
        </p:txBody>
      </p:sp>
      <p:sp>
        <p:nvSpPr>
          <p:cNvPr id="15" name="Textfeld 14"/>
          <p:cNvSpPr txBox="1"/>
          <p:nvPr userDrawn="1"/>
        </p:nvSpPr>
        <p:spPr>
          <a:xfrm>
            <a:off x="1799692" y="2996952"/>
            <a:ext cx="6336704" cy="1477328"/>
          </a:xfrm>
          <a:prstGeom prst="rect">
            <a:avLst/>
          </a:prstGeom>
          <a:noFill/>
        </p:spPr>
        <p:txBody>
          <a:bodyPr wrap="square" rtlCol="0">
            <a:spAutoFit/>
          </a:bodyPr>
          <a:lstStyle/>
          <a:p>
            <a:r>
              <a:rPr lang="de-DE" sz="2400" dirty="0" smtClean="0"/>
              <a:t>Inhalt</a:t>
            </a:r>
          </a:p>
          <a:p>
            <a:r>
              <a:rPr lang="de-DE" sz="2200" dirty="0" smtClean="0"/>
              <a:t>1. Einblick</a:t>
            </a:r>
            <a:r>
              <a:rPr lang="de-DE" sz="2200" baseline="0" dirty="0" smtClean="0"/>
              <a:t> in</a:t>
            </a:r>
            <a:r>
              <a:rPr lang="de-DE" sz="2200" dirty="0" smtClean="0"/>
              <a:t> Controlling und BER</a:t>
            </a:r>
          </a:p>
          <a:p>
            <a:r>
              <a:rPr lang="de-DE" sz="2200" dirty="0" smtClean="0"/>
              <a:t>2. Ampel-Diagramm im </a:t>
            </a:r>
            <a:r>
              <a:rPr lang="de-DE" sz="2200" dirty="0" err="1" smtClean="0"/>
              <a:t>Controllingbericht</a:t>
            </a:r>
            <a:endParaRPr lang="de-DE" sz="2200" dirty="0" smtClean="0"/>
          </a:p>
          <a:p>
            <a:r>
              <a:rPr lang="de-DE" sz="2200" dirty="0" smtClean="0"/>
              <a:t>3. Nutzwertanalyse</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8" name="Titel 7"/>
          <p:cNvSpPr>
            <a:spLocks noGrp="1"/>
          </p:cNvSpPr>
          <p:nvPr>
            <p:ph type="title" hasCustomPrompt="1"/>
          </p:nvPr>
        </p:nvSpPr>
        <p:spPr>
          <a:xfrm>
            <a:off x="457200" y="692696"/>
            <a:ext cx="8229600" cy="576064"/>
          </a:xfrm>
        </p:spPr>
        <p:txBody>
          <a:bodyPr>
            <a:normAutofit/>
          </a:bodyPr>
          <a:lstStyle>
            <a:lvl1pPr algn="l">
              <a:defRPr sz="2600">
                <a:solidFill>
                  <a:schemeClr val="tx1">
                    <a:lumMod val="95000"/>
                    <a:lumOff val="5000"/>
                  </a:schemeClr>
                </a:solidFill>
              </a:defRPr>
            </a:lvl1pPr>
          </a:lstStyle>
          <a:p>
            <a:r>
              <a:rPr lang="de-DE" dirty="0" smtClean="0"/>
              <a:t>Kapitel</a:t>
            </a:r>
            <a:endParaRPr lang="de-DE" dirty="0"/>
          </a:p>
        </p:txBody>
      </p:sp>
      <p:sp>
        <p:nvSpPr>
          <p:cNvPr id="10" name="Inhaltsplatzhalter 9"/>
          <p:cNvSpPr>
            <a:spLocks noGrp="1"/>
          </p:cNvSpPr>
          <p:nvPr>
            <p:ph sz="quarter" idx="13"/>
          </p:nvPr>
        </p:nvSpPr>
        <p:spPr>
          <a:xfrm>
            <a:off x="468313" y="1340768"/>
            <a:ext cx="8207375" cy="4032448"/>
          </a:xfrm>
        </p:spPr>
        <p:txBody>
          <a:bodyPr/>
          <a:lstStyle>
            <a:lvl1pPr>
              <a:defRPr sz="2400">
                <a:solidFill>
                  <a:schemeClr val="tx1">
                    <a:lumMod val="95000"/>
                    <a:lumOff val="5000"/>
                  </a:schemeClr>
                </a:solidFill>
              </a:defRPr>
            </a:lvl1pPr>
            <a:lvl2pPr>
              <a:defRPr sz="2200">
                <a:solidFill>
                  <a:schemeClr val="tx1">
                    <a:lumMod val="95000"/>
                    <a:lumOff val="5000"/>
                  </a:schemeClr>
                </a:solidFill>
              </a:defRPr>
            </a:lvl2pPr>
            <a:lvl3pPr>
              <a:defRPr sz="2000">
                <a:solidFill>
                  <a:schemeClr val="tx1">
                    <a:lumMod val="95000"/>
                    <a:lumOff val="5000"/>
                  </a:schemeClr>
                </a:solidFill>
              </a:defRPr>
            </a:lvl3pPr>
            <a:lvl4pPr>
              <a:defRPr sz="2000">
                <a:solidFill>
                  <a:schemeClr val="tx1">
                    <a:lumMod val="95000"/>
                    <a:lumOff val="5000"/>
                  </a:schemeClr>
                </a:solidFill>
              </a:defRPr>
            </a:lvl4pPr>
            <a:lvl5pPr>
              <a:defRPr sz="1800">
                <a:solidFill>
                  <a:schemeClr val="tx1">
                    <a:lumMod val="95000"/>
                    <a:lumOff val="5000"/>
                  </a:schemeClr>
                </a:solidFil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cxnSp>
        <p:nvCxnSpPr>
          <p:cNvPr id="9" name="Gerade Verbindung 8"/>
          <p:cNvCxnSpPr/>
          <p:nvPr userDrawn="1"/>
        </p:nvCxnSpPr>
        <p:spPr>
          <a:xfrm>
            <a:off x="467544" y="1196752"/>
            <a:ext cx="4392488"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2" descr="E:\Daten\Studium\Bachelor\Dokumente\6. Semester\Bachelor-Thesis\Kolloquium und Demo\Kolloquium\hsrm-logo.jpg"/>
          <p:cNvPicPr>
            <a:picLocks noChangeAspect="1" noChangeArrowheads="1"/>
          </p:cNvPicPr>
          <p:nvPr userDrawn="1"/>
        </p:nvPicPr>
        <p:blipFill>
          <a:blip r:embed="rId2" cstate="print"/>
          <a:srcRect/>
          <a:stretch>
            <a:fillRect/>
          </a:stretch>
        </p:blipFill>
        <p:spPr bwMode="auto">
          <a:xfrm>
            <a:off x="8532440" y="72008"/>
            <a:ext cx="528105" cy="548680"/>
          </a:xfrm>
          <a:prstGeom prst="rect">
            <a:avLst/>
          </a:prstGeom>
          <a:noFill/>
        </p:spPr>
      </p:pic>
      <p:sp>
        <p:nvSpPr>
          <p:cNvPr id="12" name="Textfeld 11"/>
          <p:cNvSpPr txBox="1"/>
          <p:nvPr userDrawn="1"/>
        </p:nvSpPr>
        <p:spPr>
          <a:xfrm>
            <a:off x="7164288" y="6372036"/>
            <a:ext cx="1512168" cy="369332"/>
          </a:xfrm>
          <a:prstGeom prst="rect">
            <a:avLst/>
          </a:prstGeom>
          <a:noFill/>
        </p:spPr>
        <p:txBody>
          <a:bodyPr wrap="square" rtlCol="0">
            <a:spAutoFit/>
          </a:bodyPr>
          <a:lstStyle/>
          <a:p>
            <a:pPr algn="r"/>
            <a:fld id="{43F64E0E-5D58-4BE0-A0BB-FA4924834630}" type="slidenum">
              <a:rPr lang="de-DE" smtClean="0"/>
              <a:pPr algn="r"/>
              <a:t>‹Nr.›</a:t>
            </a:fld>
            <a:r>
              <a:rPr lang="de-DE" dirty="0" smtClean="0"/>
              <a:t>/7</a:t>
            </a:r>
            <a:endParaRPr lang="de-DE" dirty="0"/>
          </a:p>
        </p:txBody>
      </p:sp>
      <p:sp>
        <p:nvSpPr>
          <p:cNvPr id="13" name="Textfeld 12"/>
          <p:cNvSpPr txBox="1"/>
          <p:nvPr userDrawn="1"/>
        </p:nvSpPr>
        <p:spPr>
          <a:xfrm>
            <a:off x="3635896" y="6372036"/>
            <a:ext cx="3024336"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Michael Duchmann</a:t>
            </a:r>
          </a:p>
        </p:txBody>
      </p:sp>
      <p:sp>
        <p:nvSpPr>
          <p:cNvPr id="14" name="Textfeld 13"/>
          <p:cNvSpPr txBox="1"/>
          <p:nvPr userDrawn="1"/>
        </p:nvSpPr>
        <p:spPr>
          <a:xfrm>
            <a:off x="467544" y="6381328"/>
            <a:ext cx="2376264" cy="369332"/>
          </a:xfrm>
          <a:prstGeom prst="rect">
            <a:avLst/>
          </a:prstGeom>
          <a:noFill/>
        </p:spPr>
        <p:txBody>
          <a:bodyPr wrap="square" rtlCol="0">
            <a:spAutoFit/>
          </a:bodyPr>
          <a:lstStyle/>
          <a:p>
            <a:pPr marL="457200" marR="0" indent="-457200" algn="l"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1">
                    <a:lumMod val="95000"/>
                    <a:lumOff val="5000"/>
                  </a:schemeClr>
                </a:solidFill>
              </a:rPr>
              <a:t>1. November</a:t>
            </a:r>
            <a:r>
              <a:rPr lang="de-DE" sz="1800" baseline="0" dirty="0" smtClean="0">
                <a:solidFill>
                  <a:schemeClr val="tx1">
                    <a:lumMod val="95000"/>
                    <a:lumOff val="5000"/>
                  </a:schemeClr>
                </a:solidFill>
              </a:rPr>
              <a:t> </a:t>
            </a:r>
            <a:r>
              <a:rPr lang="de-DE" sz="1800" dirty="0" smtClean="0">
                <a:solidFill>
                  <a:schemeClr val="tx1">
                    <a:lumMod val="95000"/>
                    <a:lumOff val="5000"/>
                  </a:schemeClr>
                </a:solidFill>
              </a:rPr>
              <a:t>2012</a:t>
            </a:r>
          </a:p>
        </p:txBody>
      </p:sp>
      <p:sp>
        <p:nvSpPr>
          <p:cNvPr id="16" name="Inhaltsplatzhalter 9"/>
          <p:cNvSpPr>
            <a:spLocks noGrp="1"/>
          </p:cNvSpPr>
          <p:nvPr>
            <p:ph sz="quarter" idx="14"/>
          </p:nvPr>
        </p:nvSpPr>
        <p:spPr>
          <a:xfrm>
            <a:off x="1295636" y="5373216"/>
            <a:ext cx="7416824" cy="756084"/>
          </a:xfrm>
          <a:solidFill>
            <a:schemeClr val="tx2">
              <a:lumMod val="60000"/>
              <a:lumOff val="40000"/>
            </a:schemeClr>
          </a:solidFill>
        </p:spPr>
        <p:txBody>
          <a:bodyPr anchor="ctr" anchorCtr="0"/>
          <a:lstStyle>
            <a:lvl1pPr>
              <a:buNone/>
              <a:defRPr sz="2400">
                <a:solidFill>
                  <a:schemeClr val="bg1"/>
                </a:solidFill>
              </a:defRPr>
            </a:lvl1pPr>
            <a:lvl2pPr>
              <a:defRPr sz="2200">
                <a:solidFill>
                  <a:schemeClr val="tx1">
                    <a:lumMod val="95000"/>
                    <a:lumOff val="5000"/>
                  </a:schemeClr>
                </a:solidFill>
              </a:defRPr>
            </a:lvl2pPr>
            <a:lvl3pPr>
              <a:defRPr sz="2000">
                <a:solidFill>
                  <a:schemeClr val="tx1">
                    <a:lumMod val="95000"/>
                    <a:lumOff val="5000"/>
                  </a:schemeClr>
                </a:solidFill>
              </a:defRPr>
            </a:lvl3pPr>
            <a:lvl4pPr>
              <a:defRPr sz="2000">
                <a:solidFill>
                  <a:schemeClr val="tx1">
                    <a:lumMod val="95000"/>
                    <a:lumOff val="5000"/>
                  </a:schemeClr>
                </a:solidFill>
              </a:defRPr>
            </a:lvl4pPr>
            <a:lvl5pPr>
              <a:defRPr sz="1800">
                <a:solidFill>
                  <a:schemeClr val="tx1">
                    <a:lumMod val="95000"/>
                    <a:lumOff val="5000"/>
                  </a:schemeClr>
                </a:solidFill>
              </a:defRPr>
            </a:lvl5pPr>
          </a:lstStyle>
          <a:p>
            <a:pPr lvl="0"/>
            <a:endParaRPr lang="de-DE" dirty="0" smtClean="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1">
    <p:spTree>
      <p:nvGrpSpPr>
        <p:cNvPr id="1" name=""/>
        <p:cNvGrpSpPr/>
        <p:nvPr/>
      </p:nvGrpSpPr>
      <p:grpSpPr>
        <a:xfrm>
          <a:off x="0" y="0"/>
          <a:ext cx="0" cy="0"/>
          <a:chOff x="0" y="0"/>
          <a:chExt cx="0" cy="0"/>
        </a:xfrm>
      </p:grpSpPr>
      <p:sp>
        <p:nvSpPr>
          <p:cNvPr id="8" name="Titel 7"/>
          <p:cNvSpPr>
            <a:spLocks noGrp="1"/>
          </p:cNvSpPr>
          <p:nvPr>
            <p:ph type="title" hasCustomPrompt="1"/>
          </p:nvPr>
        </p:nvSpPr>
        <p:spPr>
          <a:xfrm>
            <a:off x="457200" y="692696"/>
            <a:ext cx="8229600" cy="576064"/>
          </a:xfrm>
        </p:spPr>
        <p:txBody>
          <a:bodyPr>
            <a:normAutofit/>
          </a:bodyPr>
          <a:lstStyle>
            <a:lvl1pPr algn="l">
              <a:defRPr sz="2600">
                <a:solidFill>
                  <a:schemeClr val="tx1">
                    <a:lumMod val="95000"/>
                    <a:lumOff val="5000"/>
                  </a:schemeClr>
                </a:solidFill>
              </a:defRPr>
            </a:lvl1pPr>
          </a:lstStyle>
          <a:p>
            <a:r>
              <a:rPr lang="de-DE" dirty="0" smtClean="0"/>
              <a:t>Kapitel</a:t>
            </a:r>
            <a:endParaRPr lang="de-DE" dirty="0"/>
          </a:p>
        </p:txBody>
      </p:sp>
      <p:sp>
        <p:nvSpPr>
          <p:cNvPr id="10" name="Inhaltsplatzhalter 9"/>
          <p:cNvSpPr>
            <a:spLocks noGrp="1"/>
          </p:cNvSpPr>
          <p:nvPr>
            <p:ph sz="quarter" idx="13"/>
          </p:nvPr>
        </p:nvSpPr>
        <p:spPr>
          <a:xfrm>
            <a:off x="468313" y="1340768"/>
            <a:ext cx="8207375" cy="4752528"/>
          </a:xfrm>
        </p:spPr>
        <p:txBody>
          <a:bodyPr/>
          <a:lstStyle>
            <a:lvl1pPr>
              <a:defRPr sz="2400">
                <a:solidFill>
                  <a:schemeClr val="tx1">
                    <a:lumMod val="95000"/>
                    <a:lumOff val="5000"/>
                  </a:schemeClr>
                </a:solidFill>
              </a:defRPr>
            </a:lvl1pPr>
            <a:lvl2pPr>
              <a:defRPr sz="2200">
                <a:solidFill>
                  <a:schemeClr val="tx1">
                    <a:lumMod val="95000"/>
                    <a:lumOff val="5000"/>
                  </a:schemeClr>
                </a:solidFill>
              </a:defRPr>
            </a:lvl2pPr>
            <a:lvl3pPr>
              <a:defRPr sz="2000">
                <a:solidFill>
                  <a:schemeClr val="tx1">
                    <a:lumMod val="95000"/>
                    <a:lumOff val="5000"/>
                  </a:schemeClr>
                </a:solidFill>
              </a:defRPr>
            </a:lvl3pPr>
            <a:lvl4pPr>
              <a:defRPr sz="2000">
                <a:solidFill>
                  <a:schemeClr val="tx1">
                    <a:lumMod val="95000"/>
                    <a:lumOff val="5000"/>
                  </a:schemeClr>
                </a:solidFill>
              </a:defRPr>
            </a:lvl4pPr>
            <a:lvl5pPr>
              <a:defRPr sz="1800">
                <a:solidFill>
                  <a:schemeClr val="tx1">
                    <a:lumMod val="95000"/>
                    <a:lumOff val="5000"/>
                  </a:schemeClr>
                </a:solidFil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cxnSp>
        <p:nvCxnSpPr>
          <p:cNvPr id="9" name="Gerade Verbindung 8"/>
          <p:cNvCxnSpPr/>
          <p:nvPr userDrawn="1"/>
        </p:nvCxnSpPr>
        <p:spPr>
          <a:xfrm>
            <a:off x="467544" y="1196752"/>
            <a:ext cx="4392488"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2" descr="E:\Daten\Studium\Bachelor\Dokumente\6. Semester\Bachelor-Thesis\Kolloquium und Demo\Kolloquium\hsrm-logo.jpg"/>
          <p:cNvPicPr>
            <a:picLocks noChangeAspect="1" noChangeArrowheads="1"/>
          </p:cNvPicPr>
          <p:nvPr userDrawn="1"/>
        </p:nvPicPr>
        <p:blipFill>
          <a:blip r:embed="rId2" cstate="print"/>
          <a:srcRect/>
          <a:stretch>
            <a:fillRect/>
          </a:stretch>
        </p:blipFill>
        <p:spPr bwMode="auto">
          <a:xfrm>
            <a:off x="8532440" y="72008"/>
            <a:ext cx="528105" cy="548680"/>
          </a:xfrm>
          <a:prstGeom prst="rect">
            <a:avLst/>
          </a:prstGeom>
          <a:noFill/>
        </p:spPr>
      </p:pic>
      <p:sp>
        <p:nvSpPr>
          <p:cNvPr id="12" name="Textfeld 11"/>
          <p:cNvSpPr txBox="1"/>
          <p:nvPr userDrawn="1"/>
        </p:nvSpPr>
        <p:spPr>
          <a:xfrm>
            <a:off x="7164288" y="6372036"/>
            <a:ext cx="1512168" cy="369332"/>
          </a:xfrm>
          <a:prstGeom prst="rect">
            <a:avLst/>
          </a:prstGeom>
          <a:noFill/>
        </p:spPr>
        <p:txBody>
          <a:bodyPr wrap="square" rtlCol="0">
            <a:spAutoFit/>
          </a:bodyPr>
          <a:lstStyle/>
          <a:p>
            <a:pPr algn="r"/>
            <a:fld id="{43F64E0E-5D58-4BE0-A0BB-FA4924834630}" type="slidenum">
              <a:rPr lang="de-DE" smtClean="0"/>
              <a:pPr algn="r"/>
              <a:t>‹Nr.›</a:t>
            </a:fld>
            <a:r>
              <a:rPr lang="de-DE" dirty="0" smtClean="0"/>
              <a:t>/7</a:t>
            </a:r>
            <a:endParaRPr lang="de-DE" dirty="0"/>
          </a:p>
        </p:txBody>
      </p:sp>
      <p:sp>
        <p:nvSpPr>
          <p:cNvPr id="13" name="Textfeld 12"/>
          <p:cNvSpPr txBox="1"/>
          <p:nvPr userDrawn="1"/>
        </p:nvSpPr>
        <p:spPr>
          <a:xfrm>
            <a:off x="3635896" y="6372036"/>
            <a:ext cx="3024336"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Michael Duchmann</a:t>
            </a:r>
          </a:p>
        </p:txBody>
      </p:sp>
      <p:sp>
        <p:nvSpPr>
          <p:cNvPr id="14" name="Textfeld 13"/>
          <p:cNvSpPr txBox="1"/>
          <p:nvPr userDrawn="1"/>
        </p:nvSpPr>
        <p:spPr>
          <a:xfrm>
            <a:off x="467544" y="6381328"/>
            <a:ext cx="2376264" cy="369332"/>
          </a:xfrm>
          <a:prstGeom prst="rect">
            <a:avLst/>
          </a:prstGeom>
          <a:noFill/>
        </p:spPr>
        <p:txBody>
          <a:bodyPr wrap="square" rtlCol="0">
            <a:spAutoFit/>
          </a:bodyPr>
          <a:lstStyle/>
          <a:p>
            <a:pPr marL="457200" marR="0" indent="-457200" algn="l"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1">
                    <a:lumMod val="95000"/>
                    <a:lumOff val="5000"/>
                  </a:schemeClr>
                </a:solidFill>
              </a:rPr>
              <a:t>1. November</a:t>
            </a:r>
            <a:r>
              <a:rPr lang="de-DE" sz="1800" baseline="0" dirty="0" smtClean="0">
                <a:solidFill>
                  <a:schemeClr val="tx1">
                    <a:lumMod val="95000"/>
                    <a:lumOff val="5000"/>
                  </a:schemeClr>
                </a:solidFill>
              </a:rPr>
              <a:t> </a:t>
            </a:r>
            <a:r>
              <a:rPr lang="de-DE" sz="1800" dirty="0" smtClean="0">
                <a:solidFill>
                  <a:schemeClr val="tx1">
                    <a:lumMod val="95000"/>
                    <a:lumOff val="5000"/>
                  </a:schemeClr>
                </a:solidFill>
              </a:rPr>
              <a:t>2012</a:t>
            </a:r>
          </a:p>
        </p:txBody>
      </p:sp>
      <p:sp>
        <p:nvSpPr>
          <p:cNvPr id="15" name="Textfeld 14"/>
          <p:cNvSpPr txBox="1"/>
          <p:nvPr userDrawn="1"/>
        </p:nvSpPr>
        <p:spPr>
          <a:xfrm>
            <a:off x="467544" y="0"/>
            <a:ext cx="1944216" cy="369332"/>
          </a:xfrm>
          <a:prstGeom prst="rect">
            <a:avLst/>
          </a:prstGeom>
          <a:noFill/>
        </p:spPr>
        <p:txBody>
          <a:bodyPr wrap="square" rtlCol="0">
            <a:spAutoFit/>
          </a:bodyPr>
          <a:lstStyle/>
          <a:p>
            <a:pPr algn="ctr"/>
            <a:r>
              <a:rPr lang="de-DE" b="1" dirty="0" smtClean="0"/>
              <a:t>Motivation</a:t>
            </a:r>
            <a:endParaRPr lang="de-DE" b="1" dirty="0"/>
          </a:p>
        </p:txBody>
      </p:sp>
      <p:sp>
        <p:nvSpPr>
          <p:cNvPr id="16" name="Textfeld 15"/>
          <p:cNvSpPr txBox="1"/>
          <p:nvPr userDrawn="1"/>
        </p:nvSpPr>
        <p:spPr>
          <a:xfrm>
            <a:off x="2411760" y="0"/>
            <a:ext cx="1944216" cy="369332"/>
          </a:xfrm>
          <a:prstGeom prst="rect">
            <a:avLst/>
          </a:prstGeom>
          <a:noFill/>
        </p:spPr>
        <p:txBody>
          <a:bodyPr wrap="square" rtlCol="0">
            <a:spAutoFit/>
          </a:bodyPr>
          <a:lstStyle/>
          <a:p>
            <a:pPr algn="ctr"/>
            <a:r>
              <a:rPr lang="de-DE" dirty="0" smtClean="0"/>
              <a:t>Analyse</a:t>
            </a:r>
            <a:endParaRPr lang="de-DE" dirty="0"/>
          </a:p>
        </p:txBody>
      </p:sp>
      <p:sp>
        <p:nvSpPr>
          <p:cNvPr id="17" name="Textfeld 16"/>
          <p:cNvSpPr txBox="1"/>
          <p:nvPr userDrawn="1"/>
        </p:nvSpPr>
        <p:spPr>
          <a:xfrm>
            <a:off x="4355976" y="0"/>
            <a:ext cx="1944216" cy="369332"/>
          </a:xfrm>
          <a:prstGeom prst="rect">
            <a:avLst/>
          </a:prstGeom>
          <a:noFill/>
        </p:spPr>
        <p:txBody>
          <a:bodyPr wrap="square" rtlCol="0">
            <a:spAutoFit/>
          </a:bodyPr>
          <a:lstStyle/>
          <a:p>
            <a:pPr algn="ctr"/>
            <a:r>
              <a:rPr lang="de-DE" dirty="0" smtClean="0"/>
              <a:t>Design</a:t>
            </a:r>
            <a:endParaRPr lang="de-DE" dirty="0"/>
          </a:p>
        </p:txBody>
      </p:sp>
      <p:sp>
        <p:nvSpPr>
          <p:cNvPr id="18" name="Textfeld 17"/>
          <p:cNvSpPr txBox="1"/>
          <p:nvPr userDrawn="1"/>
        </p:nvSpPr>
        <p:spPr>
          <a:xfrm>
            <a:off x="6300192" y="0"/>
            <a:ext cx="1944216" cy="369332"/>
          </a:xfrm>
          <a:prstGeom prst="rect">
            <a:avLst/>
          </a:prstGeom>
          <a:noFill/>
        </p:spPr>
        <p:txBody>
          <a:bodyPr wrap="square" rtlCol="0">
            <a:spAutoFit/>
          </a:bodyPr>
          <a:lstStyle/>
          <a:p>
            <a:pPr algn="ctr"/>
            <a:r>
              <a:rPr lang="de-DE" dirty="0" smtClean="0"/>
              <a:t>Fazit &amp; Ausblick</a:t>
            </a:r>
            <a:endParaRPr lang="de-DE" dirty="0"/>
          </a:p>
        </p:txBody>
      </p:sp>
      <p:sp>
        <p:nvSpPr>
          <p:cNvPr id="22" name="Rechteck 21"/>
          <p:cNvSpPr/>
          <p:nvPr userDrawn="1"/>
        </p:nvSpPr>
        <p:spPr>
          <a:xfrm>
            <a:off x="467544" y="332656"/>
            <a:ext cx="1944216" cy="7200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3" name="Rechteck 32"/>
          <p:cNvSpPr/>
          <p:nvPr userDrawn="1"/>
        </p:nvSpPr>
        <p:spPr>
          <a:xfrm>
            <a:off x="2411760" y="332656"/>
            <a:ext cx="1944216" cy="7200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Rechteck 33"/>
          <p:cNvSpPr/>
          <p:nvPr userDrawn="1"/>
        </p:nvSpPr>
        <p:spPr>
          <a:xfrm>
            <a:off x="4355976" y="332656"/>
            <a:ext cx="1944216" cy="7200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5" name="Rechteck 34"/>
          <p:cNvSpPr/>
          <p:nvPr userDrawn="1"/>
        </p:nvSpPr>
        <p:spPr>
          <a:xfrm>
            <a:off x="6300192" y="332656"/>
            <a:ext cx="1944216" cy="7200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Inhaltsplatzhalter 9"/>
          <p:cNvSpPr>
            <a:spLocks noGrp="1"/>
          </p:cNvSpPr>
          <p:nvPr>
            <p:ph sz="quarter" idx="14"/>
          </p:nvPr>
        </p:nvSpPr>
        <p:spPr>
          <a:xfrm>
            <a:off x="1295636" y="5373216"/>
            <a:ext cx="7416824" cy="756084"/>
          </a:xfrm>
          <a:solidFill>
            <a:schemeClr val="tx2">
              <a:lumMod val="60000"/>
              <a:lumOff val="40000"/>
            </a:schemeClr>
          </a:solidFill>
        </p:spPr>
        <p:txBody>
          <a:bodyPr anchor="ctr" anchorCtr="0"/>
          <a:lstStyle>
            <a:lvl1pPr>
              <a:buNone/>
              <a:defRPr sz="2400">
                <a:solidFill>
                  <a:schemeClr val="bg1"/>
                </a:solidFill>
              </a:defRPr>
            </a:lvl1pPr>
            <a:lvl2pPr>
              <a:defRPr sz="2200">
                <a:solidFill>
                  <a:schemeClr val="tx1">
                    <a:lumMod val="95000"/>
                    <a:lumOff val="5000"/>
                  </a:schemeClr>
                </a:solidFill>
              </a:defRPr>
            </a:lvl2pPr>
            <a:lvl3pPr>
              <a:defRPr sz="2000">
                <a:solidFill>
                  <a:schemeClr val="tx1">
                    <a:lumMod val="95000"/>
                    <a:lumOff val="5000"/>
                  </a:schemeClr>
                </a:solidFill>
              </a:defRPr>
            </a:lvl3pPr>
            <a:lvl4pPr>
              <a:defRPr sz="2000">
                <a:solidFill>
                  <a:schemeClr val="tx1">
                    <a:lumMod val="95000"/>
                    <a:lumOff val="5000"/>
                  </a:schemeClr>
                </a:solidFill>
              </a:defRPr>
            </a:lvl4pPr>
            <a:lvl5pPr>
              <a:defRPr sz="1800">
                <a:solidFill>
                  <a:schemeClr val="tx1">
                    <a:lumMod val="95000"/>
                    <a:lumOff val="5000"/>
                  </a:schemeClr>
                </a:solidFill>
              </a:defRPr>
            </a:lvl5pPr>
          </a:lstStyle>
          <a:p>
            <a:pPr lvl="0"/>
            <a:endParaRPr lang="de-DE" dirty="0" smtClean="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bschnitt2">
    <p:spTree>
      <p:nvGrpSpPr>
        <p:cNvPr id="1" name=""/>
        <p:cNvGrpSpPr/>
        <p:nvPr/>
      </p:nvGrpSpPr>
      <p:grpSpPr>
        <a:xfrm>
          <a:off x="0" y="0"/>
          <a:ext cx="0" cy="0"/>
          <a:chOff x="0" y="0"/>
          <a:chExt cx="0" cy="0"/>
        </a:xfrm>
      </p:grpSpPr>
      <p:sp>
        <p:nvSpPr>
          <p:cNvPr id="8" name="Titel 7"/>
          <p:cNvSpPr>
            <a:spLocks noGrp="1"/>
          </p:cNvSpPr>
          <p:nvPr>
            <p:ph type="title" hasCustomPrompt="1"/>
          </p:nvPr>
        </p:nvSpPr>
        <p:spPr>
          <a:xfrm>
            <a:off x="457200" y="692696"/>
            <a:ext cx="8229600" cy="576064"/>
          </a:xfrm>
        </p:spPr>
        <p:txBody>
          <a:bodyPr>
            <a:normAutofit/>
          </a:bodyPr>
          <a:lstStyle>
            <a:lvl1pPr algn="l">
              <a:defRPr sz="2600">
                <a:solidFill>
                  <a:schemeClr val="tx1">
                    <a:lumMod val="95000"/>
                    <a:lumOff val="5000"/>
                  </a:schemeClr>
                </a:solidFill>
              </a:defRPr>
            </a:lvl1pPr>
          </a:lstStyle>
          <a:p>
            <a:r>
              <a:rPr lang="de-DE" dirty="0" smtClean="0"/>
              <a:t>Kapitel</a:t>
            </a:r>
            <a:endParaRPr lang="de-DE" dirty="0"/>
          </a:p>
        </p:txBody>
      </p:sp>
      <p:sp>
        <p:nvSpPr>
          <p:cNvPr id="10" name="Inhaltsplatzhalter 9"/>
          <p:cNvSpPr>
            <a:spLocks noGrp="1"/>
          </p:cNvSpPr>
          <p:nvPr>
            <p:ph sz="quarter" idx="13"/>
          </p:nvPr>
        </p:nvSpPr>
        <p:spPr>
          <a:xfrm>
            <a:off x="468313" y="1340768"/>
            <a:ext cx="8207375" cy="4752528"/>
          </a:xfrm>
        </p:spPr>
        <p:txBody>
          <a:bodyPr/>
          <a:lstStyle>
            <a:lvl1pPr>
              <a:defRPr sz="2400">
                <a:solidFill>
                  <a:schemeClr val="tx1">
                    <a:lumMod val="95000"/>
                    <a:lumOff val="5000"/>
                  </a:schemeClr>
                </a:solidFill>
              </a:defRPr>
            </a:lvl1pPr>
            <a:lvl2pPr>
              <a:defRPr sz="2200">
                <a:solidFill>
                  <a:schemeClr val="tx1">
                    <a:lumMod val="95000"/>
                    <a:lumOff val="5000"/>
                  </a:schemeClr>
                </a:solidFill>
              </a:defRPr>
            </a:lvl2pPr>
            <a:lvl3pPr>
              <a:defRPr sz="2000">
                <a:solidFill>
                  <a:schemeClr val="tx1">
                    <a:lumMod val="95000"/>
                    <a:lumOff val="5000"/>
                  </a:schemeClr>
                </a:solidFill>
              </a:defRPr>
            </a:lvl3pPr>
            <a:lvl4pPr>
              <a:defRPr sz="2000">
                <a:solidFill>
                  <a:schemeClr val="tx1">
                    <a:lumMod val="95000"/>
                    <a:lumOff val="5000"/>
                  </a:schemeClr>
                </a:solidFill>
              </a:defRPr>
            </a:lvl4pPr>
            <a:lvl5pPr>
              <a:defRPr sz="1800">
                <a:solidFill>
                  <a:schemeClr val="tx1">
                    <a:lumMod val="95000"/>
                    <a:lumOff val="5000"/>
                  </a:schemeClr>
                </a:solidFil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cxnSp>
        <p:nvCxnSpPr>
          <p:cNvPr id="9" name="Gerade Verbindung 8"/>
          <p:cNvCxnSpPr/>
          <p:nvPr userDrawn="1"/>
        </p:nvCxnSpPr>
        <p:spPr>
          <a:xfrm>
            <a:off x="467544" y="1196752"/>
            <a:ext cx="4392488"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2" descr="E:\Daten\Studium\Bachelor\Dokumente\6. Semester\Bachelor-Thesis\Kolloquium und Demo\Kolloquium\hsrm-logo.jpg"/>
          <p:cNvPicPr>
            <a:picLocks noChangeAspect="1" noChangeArrowheads="1"/>
          </p:cNvPicPr>
          <p:nvPr userDrawn="1"/>
        </p:nvPicPr>
        <p:blipFill>
          <a:blip r:embed="rId2" cstate="print"/>
          <a:srcRect/>
          <a:stretch>
            <a:fillRect/>
          </a:stretch>
        </p:blipFill>
        <p:spPr bwMode="auto">
          <a:xfrm>
            <a:off x="8532440" y="72008"/>
            <a:ext cx="528105" cy="548680"/>
          </a:xfrm>
          <a:prstGeom prst="rect">
            <a:avLst/>
          </a:prstGeom>
          <a:noFill/>
        </p:spPr>
      </p:pic>
      <p:sp>
        <p:nvSpPr>
          <p:cNvPr id="12" name="Textfeld 11"/>
          <p:cNvSpPr txBox="1"/>
          <p:nvPr userDrawn="1"/>
        </p:nvSpPr>
        <p:spPr>
          <a:xfrm>
            <a:off x="7164288" y="6372036"/>
            <a:ext cx="1512168" cy="369332"/>
          </a:xfrm>
          <a:prstGeom prst="rect">
            <a:avLst/>
          </a:prstGeom>
          <a:noFill/>
        </p:spPr>
        <p:txBody>
          <a:bodyPr wrap="square" rtlCol="0">
            <a:spAutoFit/>
          </a:bodyPr>
          <a:lstStyle/>
          <a:p>
            <a:pPr algn="r"/>
            <a:fld id="{43F64E0E-5D58-4BE0-A0BB-FA4924834630}" type="slidenum">
              <a:rPr lang="de-DE" smtClean="0"/>
              <a:pPr algn="r"/>
              <a:t>‹Nr.›</a:t>
            </a:fld>
            <a:r>
              <a:rPr lang="de-DE" dirty="0" smtClean="0"/>
              <a:t>/7</a:t>
            </a:r>
            <a:endParaRPr lang="de-DE" dirty="0"/>
          </a:p>
        </p:txBody>
      </p:sp>
      <p:sp>
        <p:nvSpPr>
          <p:cNvPr id="13" name="Textfeld 12"/>
          <p:cNvSpPr txBox="1"/>
          <p:nvPr userDrawn="1"/>
        </p:nvSpPr>
        <p:spPr>
          <a:xfrm>
            <a:off x="3635896" y="6372036"/>
            <a:ext cx="3024336"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Michael Duchmann</a:t>
            </a:r>
          </a:p>
        </p:txBody>
      </p:sp>
      <p:sp>
        <p:nvSpPr>
          <p:cNvPr id="14" name="Textfeld 13"/>
          <p:cNvSpPr txBox="1"/>
          <p:nvPr userDrawn="1"/>
        </p:nvSpPr>
        <p:spPr>
          <a:xfrm>
            <a:off x="467544" y="6381328"/>
            <a:ext cx="2376264" cy="369332"/>
          </a:xfrm>
          <a:prstGeom prst="rect">
            <a:avLst/>
          </a:prstGeom>
          <a:noFill/>
        </p:spPr>
        <p:txBody>
          <a:bodyPr wrap="square" rtlCol="0">
            <a:spAutoFit/>
          </a:bodyPr>
          <a:lstStyle/>
          <a:p>
            <a:pPr marL="457200" marR="0" indent="-457200" algn="l"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1">
                    <a:lumMod val="95000"/>
                    <a:lumOff val="5000"/>
                  </a:schemeClr>
                </a:solidFill>
              </a:rPr>
              <a:t>1. November</a:t>
            </a:r>
            <a:r>
              <a:rPr lang="de-DE" sz="1800" baseline="0" dirty="0" smtClean="0">
                <a:solidFill>
                  <a:schemeClr val="tx1">
                    <a:lumMod val="95000"/>
                    <a:lumOff val="5000"/>
                  </a:schemeClr>
                </a:solidFill>
              </a:rPr>
              <a:t> </a:t>
            </a:r>
            <a:r>
              <a:rPr lang="de-DE" sz="1800" dirty="0" smtClean="0">
                <a:solidFill>
                  <a:schemeClr val="tx1">
                    <a:lumMod val="95000"/>
                    <a:lumOff val="5000"/>
                  </a:schemeClr>
                </a:solidFill>
              </a:rPr>
              <a:t>2012</a:t>
            </a:r>
          </a:p>
        </p:txBody>
      </p:sp>
      <p:sp>
        <p:nvSpPr>
          <p:cNvPr id="30" name="Rechteck 29"/>
          <p:cNvSpPr/>
          <p:nvPr userDrawn="1"/>
        </p:nvSpPr>
        <p:spPr>
          <a:xfrm>
            <a:off x="467544" y="332656"/>
            <a:ext cx="1944216" cy="7200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1" name="Rechteck 30"/>
          <p:cNvSpPr/>
          <p:nvPr userDrawn="1"/>
        </p:nvSpPr>
        <p:spPr>
          <a:xfrm>
            <a:off x="2411760" y="332656"/>
            <a:ext cx="1944216" cy="7200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2" name="Rechteck 31"/>
          <p:cNvSpPr/>
          <p:nvPr userDrawn="1"/>
        </p:nvSpPr>
        <p:spPr>
          <a:xfrm>
            <a:off x="4355976" y="332656"/>
            <a:ext cx="1944216" cy="7200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3" name="Rechteck 32"/>
          <p:cNvSpPr/>
          <p:nvPr userDrawn="1"/>
        </p:nvSpPr>
        <p:spPr>
          <a:xfrm>
            <a:off x="6300192" y="332656"/>
            <a:ext cx="1944216" cy="7200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Textfeld 33"/>
          <p:cNvSpPr txBox="1"/>
          <p:nvPr userDrawn="1"/>
        </p:nvSpPr>
        <p:spPr>
          <a:xfrm>
            <a:off x="467544" y="0"/>
            <a:ext cx="1944216" cy="369332"/>
          </a:xfrm>
          <a:prstGeom prst="rect">
            <a:avLst/>
          </a:prstGeom>
          <a:noFill/>
        </p:spPr>
        <p:txBody>
          <a:bodyPr wrap="square" rtlCol="0">
            <a:spAutoFit/>
          </a:bodyPr>
          <a:lstStyle/>
          <a:p>
            <a:pPr algn="ctr"/>
            <a:r>
              <a:rPr lang="de-DE" b="0" dirty="0" smtClean="0"/>
              <a:t>Motivation</a:t>
            </a:r>
            <a:endParaRPr lang="de-DE" b="0" dirty="0"/>
          </a:p>
        </p:txBody>
      </p:sp>
      <p:sp>
        <p:nvSpPr>
          <p:cNvPr id="35" name="Textfeld 34"/>
          <p:cNvSpPr txBox="1"/>
          <p:nvPr userDrawn="1"/>
        </p:nvSpPr>
        <p:spPr>
          <a:xfrm>
            <a:off x="2411760" y="0"/>
            <a:ext cx="1944216" cy="369332"/>
          </a:xfrm>
          <a:prstGeom prst="rect">
            <a:avLst/>
          </a:prstGeom>
          <a:noFill/>
        </p:spPr>
        <p:txBody>
          <a:bodyPr wrap="square" rtlCol="0">
            <a:spAutoFit/>
          </a:bodyPr>
          <a:lstStyle/>
          <a:p>
            <a:pPr algn="ctr"/>
            <a:r>
              <a:rPr lang="de-DE" b="1" dirty="0" smtClean="0"/>
              <a:t>Analyse</a:t>
            </a:r>
            <a:endParaRPr lang="de-DE" b="1" dirty="0"/>
          </a:p>
        </p:txBody>
      </p:sp>
      <p:sp>
        <p:nvSpPr>
          <p:cNvPr id="36" name="Textfeld 35"/>
          <p:cNvSpPr txBox="1"/>
          <p:nvPr userDrawn="1"/>
        </p:nvSpPr>
        <p:spPr>
          <a:xfrm>
            <a:off x="4355976" y="0"/>
            <a:ext cx="1944216" cy="369332"/>
          </a:xfrm>
          <a:prstGeom prst="rect">
            <a:avLst/>
          </a:prstGeom>
          <a:noFill/>
        </p:spPr>
        <p:txBody>
          <a:bodyPr wrap="square" rtlCol="0">
            <a:spAutoFit/>
          </a:bodyPr>
          <a:lstStyle/>
          <a:p>
            <a:pPr algn="ctr"/>
            <a:r>
              <a:rPr lang="de-DE" dirty="0" smtClean="0"/>
              <a:t>Design</a:t>
            </a:r>
            <a:endParaRPr lang="de-DE" dirty="0"/>
          </a:p>
        </p:txBody>
      </p:sp>
      <p:sp>
        <p:nvSpPr>
          <p:cNvPr id="37" name="Textfeld 36"/>
          <p:cNvSpPr txBox="1"/>
          <p:nvPr userDrawn="1"/>
        </p:nvSpPr>
        <p:spPr>
          <a:xfrm>
            <a:off x="6300192" y="0"/>
            <a:ext cx="1944216" cy="369332"/>
          </a:xfrm>
          <a:prstGeom prst="rect">
            <a:avLst/>
          </a:prstGeom>
          <a:noFill/>
        </p:spPr>
        <p:txBody>
          <a:bodyPr wrap="square" rtlCol="0">
            <a:spAutoFit/>
          </a:bodyPr>
          <a:lstStyle/>
          <a:p>
            <a:pPr algn="ctr"/>
            <a:r>
              <a:rPr lang="de-DE" dirty="0" smtClean="0"/>
              <a:t>Fazit &amp; Ausblick</a:t>
            </a:r>
            <a:endParaRPr lang="de-DE" dirty="0"/>
          </a:p>
        </p:txBody>
      </p:sp>
      <p:sp>
        <p:nvSpPr>
          <p:cNvPr id="19" name="Inhaltsplatzhalter 9"/>
          <p:cNvSpPr>
            <a:spLocks noGrp="1"/>
          </p:cNvSpPr>
          <p:nvPr>
            <p:ph sz="quarter" idx="14"/>
          </p:nvPr>
        </p:nvSpPr>
        <p:spPr>
          <a:xfrm>
            <a:off x="1295636" y="5373216"/>
            <a:ext cx="7416824" cy="756084"/>
          </a:xfrm>
          <a:solidFill>
            <a:schemeClr val="tx2">
              <a:lumMod val="60000"/>
              <a:lumOff val="40000"/>
            </a:schemeClr>
          </a:solidFill>
        </p:spPr>
        <p:txBody>
          <a:bodyPr anchor="ctr" anchorCtr="0"/>
          <a:lstStyle>
            <a:lvl1pPr>
              <a:buNone/>
              <a:defRPr sz="2400">
                <a:solidFill>
                  <a:schemeClr val="bg1"/>
                </a:solidFill>
              </a:defRPr>
            </a:lvl1pPr>
            <a:lvl2pPr>
              <a:defRPr sz="2200">
                <a:solidFill>
                  <a:schemeClr val="tx1">
                    <a:lumMod val="95000"/>
                    <a:lumOff val="5000"/>
                  </a:schemeClr>
                </a:solidFill>
              </a:defRPr>
            </a:lvl2pPr>
            <a:lvl3pPr>
              <a:defRPr sz="2000">
                <a:solidFill>
                  <a:schemeClr val="tx1">
                    <a:lumMod val="95000"/>
                    <a:lumOff val="5000"/>
                  </a:schemeClr>
                </a:solidFill>
              </a:defRPr>
            </a:lvl3pPr>
            <a:lvl4pPr>
              <a:defRPr sz="2000">
                <a:solidFill>
                  <a:schemeClr val="tx1">
                    <a:lumMod val="95000"/>
                    <a:lumOff val="5000"/>
                  </a:schemeClr>
                </a:solidFill>
              </a:defRPr>
            </a:lvl4pPr>
            <a:lvl5pPr>
              <a:defRPr sz="1800">
                <a:solidFill>
                  <a:schemeClr val="tx1">
                    <a:lumMod val="95000"/>
                    <a:lumOff val="5000"/>
                  </a:schemeClr>
                </a:solidFill>
              </a:defRPr>
            </a:lvl5pPr>
          </a:lstStyle>
          <a:p>
            <a:pPr lvl="0"/>
            <a:endParaRPr lang="de-DE" dirty="0" smtClean="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bschnitt3">
    <p:spTree>
      <p:nvGrpSpPr>
        <p:cNvPr id="1" name=""/>
        <p:cNvGrpSpPr/>
        <p:nvPr/>
      </p:nvGrpSpPr>
      <p:grpSpPr>
        <a:xfrm>
          <a:off x="0" y="0"/>
          <a:ext cx="0" cy="0"/>
          <a:chOff x="0" y="0"/>
          <a:chExt cx="0" cy="0"/>
        </a:xfrm>
      </p:grpSpPr>
      <p:sp>
        <p:nvSpPr>
          <p:cNvPr id="8" name="Titel 7"/>
          <p:cNvSpPr>
            <a:spLocks noGrp="1"/>
          </p:cNvSpPr>
          <p:nvPr>
            <p:ph type="title" hasCustomPrompt="1"/>
          </p:nvPr>
        </p:nvSpPr>
        <p:spPr>
          <a:xfrm>
            <a:off x="457200" y="692696"/>
            <a:ext cx="8229600" cy="576064"/>
          </a:xfrm>
        </p:spPr>
        <p:txBody>
          <a:bodyPr>
            <a:normAutofit/>
          </a:bodyPr>
          <a:lstStyle>
            <a:lvl1pPr algn="l">
              <a:defRPr sz="2600">
                <a:solidFill>
                  <a:schemeClr val="tx1">
                    <a:lumMod val="95000"/>
                    <a:lumOff val="5000"/>
                  </a:schemeClr>
                </a:solidFill>
              </a:defRPr>
            </a:lvl1pPr>
          </a:lstStyle>
          <a:p>
            <a:r>
              <a:rPr lang="de-DE" dirty="0" smtClean="0"/>
              <a:t>Kapitel</a:t>
            </a:r>
            <a:endParaRPr lang="de-DE" dirty="0"/>
          </a:p>
        </p:txBody>
      </p:sp>
      <p:sp>
        <p:nvSpPr>
          <p:cNvPr id="10" name="Inhaltsplatzhalter 9"/>
          <p:cNvSpPr>
            <a:spLocks noGrp="1"/>
          </p:cNvSpPr>
          <p:nvPr>
            <p:ph sz="quarter" idx="13"/>
          </p:nvPr>
        </p:nvSpPr>
        <p:spPr>
          <a:xfrm>
            <a:off x="468313" y="1340768"/>
            <a:ext cx="8207375" cy="4752528"/>
          </a:xfrm>
        </p:spPr>
        <p:txBody>
          <a:bodyPr/>
          <a:lstStyle>
            <a:lvl1pPr>
              <a:defRPr sz="2400">
                <a:solidFill>
                  <a:schemeClr val="tx1">
                    <a:lumMod val="95000"/>
                    <a:lumOff val="5000"/>
                  </a:schemeClr>
                </a:solidFill>
              </a:defRPr>
            </a:lvl1pPr>
            <a:lvl2pPr>
              <a:defRPr sz="2200">
                <a:solidFill>
                  <a:schemeClr val="tx1">
                    <a:lumMod val="95000"/>
                    <a:lumOff val="5000"/>
                  </a:schemeClr>
                </a:solidFill>
              </a:defRPr>
            </a:lvl2pPr>
            <a:lvl3pPr>
              <a:defRPr sz="2000">
                <a:solidFill>
                  <a:schemeClr val="tx1">
                    <a:lumMod val="95000"/>
                    <a:lumOff val="5000"/>
                  </a:schemeClr>
                </a:solidFill>
              </a:defRPr>
            </a:lvl3pPr>
            <a:lvl4pPr>
              <a:defRPr sz="2000">
                <a:solidFill>
                  <a:schemeClr val="tx1">
                    <a:lumMod val="95000"/>
                    <a:lumOff val="5000"/>
                  </a:schemeClr>
                </a:solidFill>
              </a:defRPr>
            </a:lvl4pPr>
            <a:lvl5pPr>
              <a:defRPr sz="1800">
                <a:solidFill>
                  <a:schemeClr val="tx1">
                    <a:lumMod val="95000"/>
                    <a:lumOff val="5000"/>
                  </a:schemeClr>
                </a:solidFil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cxnSp>
        <p:nvCxnSpPr>
          <p:cNvPr id="9" name="Gerade Verbindung 8"/>
          <p:cNvCxnSpPr/>
          <p:nvPr userDrawn="1"/>
        </p:nvCxnSpPr>
        <p:spPr>
          <a:xfrm>
            <a:off x="467544" y="1196752"/>
            <a:ext cx="4392488"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2" descr="E:\Daten\Studium\Bachelor\Dokumente\6. Semester\Bachelor-Thesis\Kolloquium und Demo\Kolloquium\hsrm-logo.jpg"/>
          <p:cNvPicPr>
            <a:picLocks noChangeAspect="1" noChangeArrowheads="1"/>
          </p:cNvPicPr>
          <p:nvPr userDrawn="1"/>
        </p:nvPicPr>
        <p:blipFill>
          <a:blip r:embed="rId2" cstate="print"/>
          <a:srcRect/>
          <a:stretch>
            <a:fillRect/>
          </a:stretch>
        </p:blipFill>
        <p:spPr bwMode="auto">
          <a:xfrm>
            <a:off x="8532440" y="72008"/>
            <a:ext cx="528105" cy="548680"/>
          </a:xfrm>
          <a:prstGeom prst="rect">
            <a:avLst/>
          </a:prstGeom>
          <a:noFill/>
        </p:spPr>
      </p:pic>
      <p:sp>
        <p:nvSpPr>
          <p:cNvPr id="12" name="Textfeld 11"/>
          <p:cNvSpPr txBox="1"/>
          <p:nvPr userDrawn="1"/>
        </p:nvSpPr>
        <p:spPr>
          <a:xfrm>
            <a:off x="7164288" y="6372036"/>
            <a:ext cx="1512168" cy="369332"/>
          </a:xfrm>
          <a:prstGeom prst="rect">
            <a:avLst/>
          </a:prstGeom>
          <a:noFill/>
        </p:spPr>
        <p:txBody>
          <a:bodyPr wrap="square" rtlCol="0">
            <a:spAutoFit/>
          </a:bodyPr>
          <a:lstStyle/>
          <a:p>
            <a:pPr algn="r"/>
            <a:fld id="{43F64E0E-5D58-4BE0-A0BB-FA4924834630}" type="slidenum">
              <a:rPr lang="de-DE" smtClean="0"/>
              <a:pPr algn="r"/>
              <a:t>‹Nr.›</a:t>
            </a:fld>
            <a:r>
              <a:rPr lang="de-DE" dirty="0" smtClean="0"/>
              <a:t>/7</a:t>
            </a:r>
            <a:endParaRPr lang="de-DE" dirty="0"/>
          </a:p>
        </p:txBody>
      </p:sp>
      <p:sp>
        <p:nvSpPr>
          <p:cNvPr id="13" name="Textfeld 12"/>
          <p:cNvSpPr txBox="1"/>
          <p:nvPr userDrawn="1"/>
        </p:nvSpPr>
        <p:spPr>
          <a:xfrm>
            <a:off x="3635896" y="6372036"/>
            <a:ext cx="3024336"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Michael Duchmann</a:t>
            </a:r>
          </a:p>
        </p:txBody>
      </p:sp>
      <p:sp>
        <p:nvSpPr>
          <p:cNvPr id="14" name="Textfeld 13"/>
          <p:cNvSpPr txBox="1"/>
          <p:nvPr userDrawn="1"/>
        </p:nvSpPr>
        <p:spPr>
          <a:xfrm>
            <a:off x="467544" y="6381328"/>
            <a:ext cx="2376264" cy="369332"/>
          </a:xfrm>
          <a:prstGeom prst="rect">
            <a:avLst/>
          </a:prstGeom>
          <a:noFill/>
        </p:spPr>
        <p:txBody>
          <a:bodyPr wrap="square" rtlCol="0">
            <a:spAutoFit/>
          </a:bodyPr>
          <a:lstStyle/>
          <a:p>
            <a:pPr marL="457200" marR="0" indent="-457200" algn="l"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1">
                    <a:lumMod val="95000"/>
                    <a:lumOff val="5000"/>
                  </a:schemeClr>
                </a:solidFill>
              </a:rPr>
              <a:t>1. November</a:t>
            </a:r>
            <a:r>
              <a:rPr lang="de-DE" sz="1800" baseline="0" dirty="0" smtClean="0">
                <a:solidFill>
                  <a:schemeClr val="tx1">
                    <a:lumMod val="95000"/>
                    <a:lumOff val="5000"/>
                  </a:schemeClr>
                </a:solidFill>
              </a:rPr>
              <a:t> </a:t>
            </a:r>
            <a:r>
              <a:rPr lang="de-DE" sz="1800" dirty="0" smtClean="0">
                <a:solidFill>
                  <a:schemeClr val="tx1">
                    <a:lumMod val="95000"/>
                    <a:lumOff val="5000"/>
                  </a:schemeClr>
                </a:solidFill>
              </a:rPr>
              <a:t>2012</a:t>
            </a:r>
          </a:p>
        </p:txBody>
      </p:sp>
      <p:sp>
        <p:nvSpPr>
          <p:cNvPr id="25" name="Rechteck 24"/>
          <p:cNvSpPr/>
          <p:nvPr userDrawn="1"/>
        </p:nvSpPr>
        <p:spPr>
          <a:xfrm>
            <a:off x="467544" y="332656"/>
            <a:ext cx="1944216" cy="7200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Rechteck 25"/>
          <p:cNvSpPr/>
          <p:nvPr userDrawn="1"/>
        </p:nvSpPr>
        <p:spPr>
          <a:xfrm>
            <a:off x="2411760" y="332656"/>
            <a:ext cx="1944216" cy="7200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Rechteck 26"/>
          <p:cNvSpPr/>
          <p:nvPr userDrawn="1"/>
        </p:nvSpPr>
        <p:spPr>
          <a:xfrm>
            <a:off x="4355976" y="332656"/>
            <a:ext cx="1944216" cy="7200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Rechteck 27"/>
          <p:cNvSpPr/>
          <p:nvPr userDrawn="1"/>
        </p:nvSpPr>
        <p:spPr>
          <a:xfrm>
            <a:off x="6300192" y="332656"/>
            <a:ext cx="1944216" cy="7200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Textfeld 28"/>
          <p:cNvSpPr txBox="1"/>
          <p:nvPr userDrawn="1"/>
        </p:nvSpPr>
        <p:spPr>
          <a:xfrm>
            <a:off x="467544" y="0"/>
            <a:ext cx="1944216" cy="369332"/>
          </a:xfrm>
          <a:prstGeom prst="rect">
            <a:avLst/>
          </a:prstGeom>
          <a:noFill/>
        </p:spPr>
        <p:txBody>
          <a:bodyPr wrap="square" rtlCol="0">
            <a:spAutoFit/>
          </a:bodyPr>
          <a:lstStyle/>
          <a:p>
            <a:pPr algn="ctr"/>
            <a:r>
              <a:rPr lang="de-DE" b="0" dirty="0" smtClean="0"/>
              <a:t>Motivation</a:t>
            </a:r>
            <a:endParaRPr lang="de-DE" b="0" dirty="0"/>
          </a:p>
        </p:txBody>
      </p:sp>
      <p:sp>
        <p:nvSpPr>
          <p:cNvPr id="30" name="Textfeld 29"/>
          <p:cNvSpPr txBox="1"/>
          <p:nvPr userDrawn="1"/>
        </p:nvSpPr>
        <p:spPr>
          <a:xfrm>
            <a:off x="2411760" y="0"/>
            <a:ext cx="1944216" cy="369332"/>
          </a:xfrm>
          <a:prstGeom prst="rect">
            <a:avLst/>
          </a:prstGeom>
          <a:noFill/>
        </p:spPr>
        <p:txBody>
          <a:bodyPr wrap="square" rtlCol="0">
            <a:spAutoFit/>
          </a:bodyPr>
          <a:lstStyle/>
          <a:p>
            <a:pPr algn="ctr"/>
            <a:r>
              <a:rPr lang="de-DE" dirty="0" smtClean="0"/>
              <a:t>Analyse</a:t>
            </a:r>
            <a:endParaRPr lang="de-DE" dirty="0"/>
          </a:p>
        </p:txBody>
      </p:sp>
      <p:sp>
        <p:nvSpPr>
          <p:cNvPr id="31" name="Textfeld 30"/>
          <p:cNvSpPr txBox="1"/>
          <p:nvPr userDrawn="1"/>
        </p:nvSpPr>
        <p:spPr>
          <a:xfrm>
            <a:off x="4355976" y="0"/>
            <a:ext cx="1944216" cy="369332"/>
          </a:xfrm>
          <a:prstGeom prst="rect">
            <a:avLst/>
          </a:prstGeom>
          <a:noFill/>
        </p:spPr>
        <p:txBody>
          <a:bodyPr wrap="square" rtlCol="0">
            <a:spAutoFit/>
          </a:bodyPr>
          <a:lstStyle/>
          <a:p>
            <a:pPr algn="ctr"/>
            <a:r>
              <a:rPr lang="de-DE" b="1" dirty="0" smtClean="0"/>
              <a:t>Design</a:t>
            </a:r>
            <a:endParaRPr lang="de-DE" b="1" dirty="0"/>
          </a:p>
        </p:txBody>
      </p:sp>
      <p:sp>
        <p:nvSpPr>
          <p:cNvPr id="32" name="Textfeld 31"/>
          <p:cNvSpPr txBox="1"/>
          <p:nvPr userDrawn="1"/>
        </p:nvSpPr>
        <p:spPr>
          <a:xfrm>
            <a:off x="6300192" y="0"/>
            <a:ext cx="1944216" cy="369332"/>
          </a:xfrm>
          <a:prstGeom prst="rect">
            <a:avLst/>
          </a:prstGeom>
          <a:noFill/>
        </p:spPr>
        <p:txBody>
          <a:bodyPr wrap="square" rtlCol="0">
            <a:spAutoFit/>
          </a:bodyPr>
          <a:lstStyle/>
          <a:p>
            <a:pPr algn="ctr"/>
            <a:r>
              <a:rPr lang="de-DE" dirty="0" smtClean="0"/>
              <a:t>Fazit &amp; Ausblick</a:t>
            </a:r>
            <a:endParaRPr lang="de-DE" dirty="0"/>
          </a:p>
        </p:txBody>
      </p:sp>
      <p:sp>
        <p:nvSpPr>
          <p:cNvPr id="19" name="Inhaltsplatzhalter 9"/>
          <p:cNvSpPr>
            <a:spLocks noGrp="1"/>
          </p:cNvSpPr>
          <p:nvPr>
            <p:ph sz="quarter" idx="14"/>
          </p:nvPr>
        </p:nvSpPr>
        <p:spPr>
          <a:xfrm>
            <a:off x="1295636" y="5373216"/>
            <a:ext cx="7416824" cy="756084"/>
          </a:xfrm>
          <a:solidFill>
            <a:schemeClr val="tx2">
              <a:lumMod val="60000"/>
              <a:lumOff val="40000"/>
            </a:schemeClr>
          </a:solidFill>
        </p:spPr>
        <p:txBody>
          <a:bodyPr anchor="ctr" anchorCtr="0"/>
          <a:lstStyle>
            <a:lvl1pPr>
              <a:buNone/>
              <a:defRPr sz="2400">
                <a:solidFill>
                  <a:schemeClr val="bg1"/>
                </a:solidFill>
              </a:defRPr>
            </a:lvl1pPr>
            <a:lvl2pPr>
              <a:defRPr sz="2200">
                <a:solidFill>
                  <a:schemeClr val="tx1">
                    <a:lumMod val="95000"/>
                    <a:lumOff val="5000"/>
                  </a:schemeClr>
                </a:solidFill>
              </a:defRPr>
            </a:lvl2pPr>
            <a:lvl3pPr>
              <a:defRPr sz="2000">
                <a:solidFill>
                  <a:schemeClr val="tx1">
                    <a:lumMod val="95000"/>
                    <a:lumOff val="5000"/>
                  </a:schemeClr>
                </a:solidFill>
              </a:defRPr>
            </a:lvl3pPr>
            <a:lvl4pPr>
              <a:defRPr sz="2000">
                <a:solidFill>
                  <a:schemeClr val="tx1">
                    <a:lumMod val="95000"/>
                    <a:lumOff val="5000"/>
                  </a:schemeClr>
                </a:solidFill>
              </a:defRPr>
            </a:lvl4pPr>
            <a:lvl5pPr>
              <a:defRPr sz="1800">
                <a:solidFill>
                  <a:schemeClr val="tx1">
                    <a:lumMod val="95000"/>
                    <a:lumOff val="5000"/>
                  </a:schemeClr>
                </a:solidFill>
              </a:defRPr>
            </a:lvl5pPr>
          </a:lstStyle>
          <a:p>
            <a:pPr lvl="0"/>
            <a:endParaRPr lang="de-DE" dirty="0" smtClean="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bschnitt4">
    <p:spTree>
      <p:nvGrpSpPr>
        <p:cNvPr id="1" name=""/>
        <p:cNvGrpSpPr/>
        <p:nvPr/>
      </p:nvGrpSpPr>
      <p:grpSpPr>
        <a:xfrm>
          <a:off x="0" y="0"/>
          <a:ext cx="0" cy="0"/>
          <a:chOff x="0" y="0"/>
          <a:chExt cx="0" cy="0"/>
        </a:xfrm>
      </p:grpSpPr>
      <p:sp>
        <p:nvSpPr>
          <p:cNvPr id="8" name="Titel 7"/>
          <p:cNvSpPr>
            <a:spLocks noGrp="1"/>
          </p:cNvSpPr>
          <p:nvPr>
            <p:ph type="title" hasCustomPrompt="1"/>
          </p:nvPr>
        </p:nvSpPr>
        <p:spPr>
          <a:xfrm>
            <a:off x="457200" y="692696"/>
            <a:ext cx="8229600" cy="576064"/>
          </a:xfrm>
        </p:spPr>
        <p:txBody>
          <a:bodyPr>
            <a:normAutofit/>
          </a:bodyPr>
          <a:lstStyle>
            <a:lvl1pPr algn="l">
              <a:defRPr sz="2600">
                <a:solidFill>
                  <a:schemeClr val="tx1">
                    <a:lumMod val="95000"/>
                    <a:lumOff val="5000"/>
                  </a:schemeClr>
                </a:solidFill>
              </a:defRPr>
            </a:lvl1pPr>
          </a:lstStyle>
          <a:p>
            <a:r>
              <a:rPr lang="de-DE" dirty="0" smtClean="0"/>
              <a:t>Kapitel</a:t>
            </a:r>
            <a:endParaRPr lang="de-DE" dirty="0"/>
          </a:p>
        </p:txBody>
      </p:sp>
      <p:sp>
        <p:nvSpPr>
          <p:cNvPr id="10" name="Inhaltsplatzhalter 9"/>
          <p:cNvSpPr>
            <a:spLocks noGrp="1"/>
          </p:cNvSpPr>
          <p:nvPr>
            <p:ph sz="quarter" idx="13"/>
          </p:nvPr>
        </p:nvSpPr>
        <p:spPr>
          <a:xfrm>
            <a:off x="468313" y="1340768"/>
            <a:ext cx="8207375" cy="4752528"/>
          </a:xfrm>
        </p:spPr>
        <p:txBody>
          <a:bodyPr/>
          <a:lstStyle>
            <a:lvl1pPr>
              <a:defRPr sz="2400">
                <a:solidFill>
                  <a:schemeClr val="tx1">
                    <a:lumMod val="95000"/>
                    <a:lumOff val="5000"/>
                  </a:schemeClr>
                </a:solidFill>
              </a:defRPr>
            </a:lvl1pPr>
            <a:lvl2pPr>
              <a:defRPr sz="2200">
                <a:solidFill>
                  <a:schemeClr val="tx1">
                    <a:lumMod val="95000"/>
                    <a:lumOff val="5000"/>
                  </a:schemeClr>
                </a:solidFill>
              </a:defRPr>
            </a:lvl2pPr>
            <a:lvl3pPr>
              <a:defRPr sz="2000">
                <a:solidFill>
                  <a:schemeClr val="tx1">
                    <a:lumMod val="95000"/>
                    <a:lumOff val="5000"/>
                  </a:schemeClr>
                </a:solidFill>
              </a:defRPr>
            </a:lvl3pPr>
            <a:lvl4pPr>
              <a:defRPr sz="2000">
                <a:solidFill>
                  <a:schemeClr val="tx1">
                    <a:lumMod val="95000"/>
                    <a:lumOff val="5000"/>
                  </a:schemeClr>
                </a:solidFill>
              </a:defRPr>
            </a:lvl4pPr>
            <a:lvl5pPr>
              <a:defRPr sz="1800">
                <a:solidFill>
                  <a:schemeClr val="tx1">
                    <a:lumMod val="95000"/>
                    <a:lumOff val="5000"/>
                  </a:schemeClr>
                </a:solidFil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cxnSp>
        <p:nvCxnSpPr>
          <p:cNvPr id="9" name="Gerade Verbindung 8"/>
          <p:cNvCxnSpPr/>
          <p:nvPr userDrawn="1"/>
        </p:nvCxnSpPr>
        <p:spPr>
          <a:xfrm>
            <a:off x="467544" y="1196752"/>
            <a:ext cx="4392488"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2" descr="E:\Daten\Studium\Bachelor\Dokumente\6. Semester\Bachelor-Thesis\Kolloquium und Demo\Kolloquium\hsrm-logo.jpg"/>
          <p:cNvPicPr>
            <a:picLocks noChangeAspect="1" noChangeArrowheads="1"/>
          </p:cNvPicPr>
          <p:nvPr userDrawn="1"/>
        </p:nvPicPr>
        <p:blipFill>
          <a:blip r:embed="rId2" cstate="print"/>
          <a:srcRect/>
          <a:stretch>
            <a:fillRect/>
          </a:stretch>
        </p:blipFill>
        <p:spPr bwMode="auto">
          <a:xfrm>
            <a:off x="8532440" y="72008"/>
            <a:ext cx="528105" cy="548680"/>
          </a:xfrm>
          <a:prstGeom prst="rect">
            <a:avLst/>
          </a:prstGeom>
          <a:noFill/>
        </p:spPr>
      </p:pic>
      <p:sp>
        <p:nvSpPr>
          <p:cNvPr id="12" name="Textfeld 11"/>
          <p:cNvSpPr txBox="1"/>
          <p:nvPr userDrawn="1"/>
        </p:nvSpPr>
        <p:spPr>
          <a:xfrm>
            <a:off x="7164288" y="6372036"/>
            <a:ext cx="1512168" cy="369332"/>
          </a:xfrm>
          <a:prstGeom prst="rect">
            <a:avLst/>
          </a:prstGeom>
          <a:noFill/>
        </p:spPr>
        <p:txBody>
          <a:bodyPr wrap="square" rtlCol="0">
            <a:spAutoFit/>
          </a:bodyPr>
          <a:lstStyle/>
          <a:p>
            <a:pPr algn="r"/>
            <a:fld id="{43F64E0E-5D58-4BE0-A0BB-FA4924834630}" type="slidenum">
              <a:rPr lang="de-DE" smtClean="0"/>
              <a:pPr algn="r"/>
              <a:t>‹Nr.›</a:t>
            </a:fld>
            <a:r>
              <a:rPr lang="de-DE" dirty="0" smtClean="0"/>
              <a:t>/7</a:t>
            </a:r>
            <a:endParaRPr lang="de-DE" dirty="0"/>
          </a:p>
        </p:txBody>
      </p:sp>
      <p:sp>
        <p:nvSpPr>
          <p:cNvPr id="13" name="Textfeld 12"/>
          <p:cNvSpPr txBox="1"/>
          <p:nvPr userDrawn="1"/>
        </p:nvSpPr>
        <p:spPr>
          <a:xfrm>
            <a:off x="3635896" y="6372036"/>
            <a:ext cx="3024336"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Michael Duchmann</a:t>
            </a:r>
          </a:p>
        </p:txBody>
      </p:sp>
      <p:sp>
        <p:nvSpPr>
          <p:cNvPr id="14" name="Textfeld 13"/>
          <p:cNvSpPr txBox="1"/>
          <p:nvPr userDrawn="1"/>
        </p:nvSpPr>
        <p:spPr>
          <a:xfrm>
            <a:off x="467544" y="6381328"/>
            <a:ext cx="2376264" cy="369332"/>
          </a:xfrm>
          <a:prstGeom prst="rect">
            <a:avLst/>
          </a:prstGeom>
          <a:noFill/>
        </p:spPr>
        <p:txBody>
          <a:bodyPr wrap="square" rtlCol="0">
            <a:spAutoFit/>
          </a:bodyPr>
          <a:lstStyle/>
          <a:p>
            <a:pPr marL="457200" marR="0" indent="-457200" algn="l" defTabSz="914400" rtl="0" eaLnBrk="1" fontAlgn="auto" latinLnBrk="0" hangingPunct="1">
              <a:lnSpc>
                <a:spcPct val="100000"/>
              </a:lnSpc>
              <a:spcBef>
                <a:spcPts val="0"/>
              </a:spcBef>
              <a:spcAft>
                <a:spcPts val="0"/>
              </a:spcAft>
              <a:buClrTx/>
              <a:buSzTx/>
              <a:buFontTx/>
              <a:buNone/>
              <a:tabLst/>
              <a:defRPr/>
            </a:pPr>
            <a:r>
              <a:rPr lang="de-DE" sz="1800" dirty="0" smtClean="0">
                <a:solidFill>
                  <a:schemeClr val="tx1">
                    <a:lumMod val="95000"/>
                    <a:lumOff val="5000"/>
                  </a:schemeClr>
                </a:solidFill>
              </a:rPr>
              <a:t>1. November</a:t>
            </a:r>
            <a:r>
              <a:rPr lang="de-DE" sz="1800" baseline="0" dirty="0" smtClean="0">
                <a:solidFill>
                  <a:schemeClr val="tx1">
                    <a:lumMod val="95000"/>
                    <a:lumOff val="5000"/>
                  </a:schemeClr>
                </a:solidFill>
              </a:rPr>
              <a:t> </a:t>
            </a:r>
            <a:r>
              <a:rPr lang="de-DE" sz="1800" dirty="0" smtClean="0">
                <a:solidFill>
                  <a:schemeClr val="tx1">
                    <a:lumMod val="95000"/>
                    <a:lumOff val="5000"/>
                  </a:schemeClr>
                </a:solidFill>
              </a:rPr>
              <a:t>2012</a:t>
            </a:r>
          </a:p>
        </p:txBody>
      </p:sp>
      <p:sp>
        <p:nvSpPr>
          <p:cNvPr id="25" name="Rechteck 24"/>
          <p:cNvSpPr/>
          <p:nvPr userDrawn="1"/>
        </p:nvSpPr>
        <p:spPr>
          <a:xfrm>
            <a:off x="467544" y="332656"/>
            <a:ext cx="1944216" cy="7200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Rechteck 25"/>
          <p:cNvSpPr/>
          <p:nvPr userDrawn="1"/>
        </p:nvSpPr>
        <p:spPr>
          <a:xfrm>
            <a:off x="2411760" y="332656"/>
            <a:ext cx="1944216" cy="7200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Rechteck 26"/>
          <p:cNvSpPr/>
          <p:nvPr userDrawn="1"/>
        </p:nvSpPr>
        <p:spPr>
          <a:xfrm>
            <a:off x="4355976" y="332656"/>
            <a:ext cx="1944216" cy="7200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Rechteck 27"/>
          <p:cNvSpPr/>
          <p:nvPr userDrawn="1"/>
        </p:nvSpPr>
        <p:spPr>
          <a:xfrm>
            <a:off x="6300192" y="332656"/>
            <a:ext cx="1944216" cy="7200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Textfeld 28"/>
          <p:cNvSpPr txBox="1"/>
          <p:nvPr userDrawn="1"/>
        </p:nvSpPr>
        <p:spPr>
          <a:xfrm>
            <a:off x="467544" y="0"/>
            <a:ext cx="1944216" cy="369332"/>
          </a:xfrm>
          <a:prstGeom prst="rect">
            <a:avLst/>
          </a:prstGeom>
          <a:noFill/>
        </p:spPr>
        <p:txBody>
          <a:bodyPr wrap="square" rtlCol="0">
            <a:spAutoFit/>
          </a:bodyPr>
          <a:lstStyle/>
          <a:p>
            <a:pPr algn="ctr"/>
            <a:r>
              <a:rPr lang="de-DE" b="0" dirty="0" smtClean="0"/>
              <a:t>Motivation</a:t>
            </a:r>
            <a:endParaRPr lang="de-DE" b="0" dirty="0"/>
          </a:p>
        </p:txBody>
      </p:sp>
      <p:sp>
        <p:nvSpPr>
          <p:cNvPr id="30" name="Textfeld 29"/>
          <p:cNvSpPr txBox="1"/>
          <p:nvPr userDrawn="1"/>
        </p:nvSpPr>
        <p:spPr>
          <a:xfrm>
            <a:off x="2411760" y="0"/>
            <a:ext cx="1944216" cy="369332"/>
          </a:xfrm>
          <a:prstGeom prst="rect">
            <a:avLst/>
          </a:prstGeom>
          <a:noFill/>
        </p:spPr>
        <p:txBody>
          <a:bodyPr wrap="square" rtlCol="0">
            <a:spAutoFit/>
          </a:bodyPr>
          <a:lstStyle/>
          <a:p>
            <a:pPr algn="ctr"/>
            <a:r>
              <a:rPr lang="de-DE" dirty="0" smtClean="0"/>
              <a:t>Analyse</a:t>
            </a:r>
            <a:endParaRPr lang="de-DE" dirty="0"/>
          </a:p>
        </p:txBody>
      </p:sp>
      <p:sp>
        <p:nvSpPr>
          <p:cNvPr id="31" name="Textfeld 30"/>
          <p:cNvSpPr txBox="1"/>
          <p:nvPr userDrawn="1"/>
        </p:nvSpPr>
        <p:spPr>
          <a:xfrm>
            <a:off x="4355976" y="0"/>
            <a:ext cx="1944216" cy="369332"/>
          </a:xfrm>
          <a:prstGeom prst="rect">
            <a:avLst/>
          </a:prstGeom>
          <a:noFill/>
        </p:spPr>
        <p:txBody>
          <a:bodyPr wrap="square" rtlCol="0">
            <a:spAutoFit/>
          </a:bodyPr>
          <a:lstStyle/>
          <a:p>
            <a:pPr algn="ctr"/>
            <a:r>
              <a:rPr lang="de-DE" dirty="0" smtClean="0"/>
              <a:t>Design</a:t>
            </a:r>
            <a:endParaRPr lang="de-DE" dirty="0"/>
          </a:p>
        </p:txBody>
      </p:sp>
      <p:sp>
        <p:nvSpPr>
          <p:cNvPr id="32" name="Textfeld 31"/>
          <p:cNvSpPr txBox="1"/>
          <p:nvPr userDrawn="1"/>
        </p:nvSpPr>
        <p:spPr>
          <a:xfrm>
            <a:off x="6300192" y="0"/>
            <a:ext cx="1944216" cy="369332"/>
          </a:xfrm>
          <a:prstGeom prst="rect">
            <a:avLst/>
          </a:prstGeom>
          <a:noFill/>
        </p:spPr>
        <p:txBody>
          <a:bodyPr wrap="square" rtlCol="0">
            <a:spAutoFit/>
          </a:bodyPr>
          <a:lstStyle/>
          <a:p>
            <a:pPr algn="ctr"/>
            <a:r>
              <a:rPr lang="de-DE" b="1" dirty="0" smtClean="0"/>
              <a:t>Fazit &amp; Ausblick</a:t>
            </a:r>
            <a:endParaRPr lang="de-DE" b="1" dirty="0"/>
          </a:p>
        </p:txBody>
      </p:sp>
      <p:sp>
        <p:nvSpPr>
          <p:cNvPr id="19" name="Inhaltsplatzhalter 9"/>
          <p:cNvSpPr>
            <a:spLocks noGrp="1"/>
          </p:cNvSpPr>
          <p:nvPr>
            <p:ph sz="quarter" idx="14"/>
          </p:nvPr>
        </p:nvSpPr>
        <p:spPr>
          <a:xfrm>
            <a:off x="1295636" y="5373216"/>
            <a:ext cx="7416824" cy="756084"/>
          </a:xfrm>
          <a:solidFill>
            <a:schemeClr val="tx2">
              <a:lumMod val="60000"/>
              <a:lumOff val="40000"/>
            </a:schemeClr>
          </a:solidFill>
        </p:spPr>
        <p:txBody>
          <a:bodyPr anchor="ctr" anchorCtr="0"/>
          <a:lstStyle>
            <a:lvl1pPr>
              <a:buNone/>
              <a:defRPr sz="2400">
                <a:solidFill>
                  <a:schemeClr val="bg1"/>
                </a:solidFill>
              </a:defRPr>
            </a:lvl1pPr>
            <a:lvl2pPr>
              <a:defRPr sz="2200">
                <a:solidFill>
                  <a:schemeClr val="tx1">
                    <a:lumMod val="95000"/>
                    <a:lumOff val="5000"/>
                  </a:schemeClr>
                </a:solidFill>
              </a:defRPr>
            </a:lvl2pPr>
            <a:lvl3pPr>
              <a:defRPr sz="2000">
                <a:solidFill>
                  <a:schemeClr val="tx1">
                    <a:lumMod val="95000"/>
                    <a:lumOff val="5000"/>
                  </a:schemeClr>
                </a:solidFill>
              </a:defRPr>
            </a:lvl3pPr>
            <a:lvl4pPr>
              <a:defRPr sz="2000">
                <a:solidFill>
                  <a:schemeClr val="tx1">
                    <a:lumMod val="95000"/>
                    <a:lumOff val="5000"/>
                  </a:schemeClr>
                </a:solidFill>
              </a:defRPr>
            </a:lvl4pPr>
            <a:lvl5pPr>
              <a:defRPr sz="1800">
                <a:solidFill>
                  <a:schemeClr val="tx1">
                    <a:lumMod val="95000"/>
                    <a:lumOff val="5000"/>
                  </a:schemeClr>
                </a:solidFill>
              </a:defRPr>
            </a:lvl5pPr>
          </a:lstStyle>
          <a:p>
            <a:pPr lvl="0"/>
            <a:endParaRPr lang="de-DE" dirty="0"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elplatzhalter 6"/>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8" name="Textplatzhalter 7"/>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 bg1="lt1" tx1="dk1" bg2="lt2" tx2="dk2" accent1="accent1" accent2="accent2" accent3="accent3" accent4="accent4" accent5="accent5" accent6="accent6" hlink="hlink" folHlink="folHlink"/>
  <p:sldLayoutIdLst>
    <p:sldLayoutId id="2147483656" r:id="rId1"/>
    <p:sldLayoutId id="2147483651" r:id="rId2"/>
    <p:sldLayoutId id="2147483653" r:id="rId3"/>
    <p:sldLayoutId id="2147483652" r:id="rId4"/>
    <p:sldLayoutId id="2147483654" r:id="rId5"/>
    <p:sldLayoutId id="2147483655" r:id="rId6"/>
  </p:sldLayoutIdLst>
  <p:hf hdr="0"/>
  <p:txStyles>
    <p:titleStyle>
      <a:lvl1pPr algn="ctr" defTabSz="914400" rtl="0" eaLnBrk="1" latinLnBrk="0" hangingPunct="1">
        <a:spcBef>
          <a:spcPct val="0"/>
        </a:spcBef>
        <a:buNone/>
        <a:defRPr sz="4400" kern="1200">
          <a:solidFill>
            <a:schemeClr val="tx1">
              <a:lumMod val="85000"/>
              <a:lumOff val="1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85000"/>
              <a:lumOff val="1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85000"/>
              <a:lumOff val="1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wmf"/><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de-DE" sz="2800" dirty="0" smtClean="0"/>
              <a:t>Einblick in Controlling und BER</a:t>
            </a:r>
            <a:endParaRPr lang="de-DE" dirty="0"/>
          </a:p>
        </p:txBody>
      </p:sp>
      <p:sp>
        <p:nvSpPr>
          <p:cNvPr id="6" name="Inhaltsplatzhalter 5"/>
          <p:cNvSpPr>
            <a:spLocks noGrp="1"/>
          </p:cNvSpPr>
          <p:nvPr>
            <p:ph sz="quarter" idx="13"/>
          </p:nvPr>
        </p:nvSpPr>
        <p:spPr/>
        <p:txBody>
          <a:bodyPr>
            <a:normAutofit lnSpcReduction="10000"/>
          </a:bodyPr>
          <a:lstStyle/>
          <a:p>
            <a:r>
              <a:rPr lang="de-DE" dirty="0" smtClean="0"/>
              <a:t>Controlling</a:t>
            </a:r>
          </a:p>
          <a:p>
            <a:pPr lvl="1"/>
            <a:r>
              <a:rPr lang="de-DE" dirty="0" smtClean="0"/>
              <a:t>Unterstützung der Entscheidungsträger</a:t>
            </a:r>
          </a:p>
          <a:p>
            <a:pPr lvl="1"/>
            <a:r>
              <a:rPr lang="de-DE" dirty="0" smtClean="0"/>
              <a:t>Überwachung </a:t>
            </a:r>
            <a:r>
              <a:rPr lang="de-DE" dirty="0" smtClean="0"/>
              <a:t>des </a:t>
            </a:r>
            <a:r>
              <a:rPr lang="de-DE" dirty="0" smtClean="0"/>
              <a:t>Projekts/Unternehmens</a:t>
            </a:r>
          </a:p>
          <a:p>
            <a:r>
              <a:rPr lang="de-DE" dirty="0" smtClean="0"/>
              <a:t>BER</a:t>
            </a:r>
          </a:p>
          <a:p>
            <a:pPr lvl="1"/>
            <a:r>
              <a:rPr lang="de-DE" dirty="0" smtClean="0"/>
              <a:t>Flughafen Berlin Brandenburg</a:t>
            </a:r>
          </a:p>
          <a:p>
            <a:pPr lvl="1"/>
            <a:r>
              <a:rPr lang="de-DE" dirty="0" smtClean="0"/>
              <a:t>mehrjährigen </a:t>
            </a:r>
            <a:r>
              <a:rPr lang="de-DE" dirty="0" smtClean="0"/>
              <a:t>Verzögerungen der Inbetriebnahme</a:t>
            </a:r>
          </a:p>
          <a:p>
            <a:pPr lvl="1"/>
            <a:r>
              <a:rPr lang="de-DE" dirty="0" smtClean="0"/>
              <a:t>Kostenexplosion in Milliardenhöhe</a:t>
            </a:r>
          </a:p>
          <a:p>
            <a:pPr lvl="1"/>
            <a:r>
              <a:rPr lang="de-DE" dirty="0" smtClean="0"/>
              <a:t>viele Fehler</a:t>
            </a:r>
          </a:p>
          <a:p>
            <a:pPr lvl="2"/>
            <a:r>
              <a:rPr lang="de-DE" dirty="0" smtClean="0"/>
              <a:t>Mangelhafte Bauüberwachung</a:t>
            </a:r>
          </a:p>
          <a:p>
            <a:pPr lvl="2"/>
            <a:r>
              <a:rPr lang="de-DE" dirty="0" smtClean="0"/>
              <a:t>Besetzung des Aufsichtsrats mit weitgehend fachfremden Politikern</a:t>
            </a:r>
          </a:p>
          <a:p>
            <a:pPr lvl="1"/>
            <a:endParaRPr lang="de-DE" dirty="0"/>
          </a:p>
        </p:txBody>
      </p:sp>
      <p:sp>
        <p:nvSpPr>
          <p:cNvPr id="4" name="Inhaltsplatzhalter 3"/>
          <p:cNvSpPr>
            <a:spLocks noGrp="1"/>
          </p:cNvSpPr>
          <p:nvPr>
            <p:ph sz="quarter" idx="14"/>
          </p:nvPr>
        </p:nvSpPr>
        <p:spPr/>
        <p:txBody>
          <a:bodyPr>
            <a:normAutofit/>
          </a:bodyPr>
          <a:lstStyle/>
          <a:p>
            <a:r>
              <a:rPr lang="de-DE" dirty="0" smtClean="0"/>
              <a:t>     Der Steuerzahler zahlt ‘mal wieder die Zeche!</a:t>
            </a:r>
            <a:endParaRPr lang="de-DE" dirty="0"/>
          </a:p>
        </p:txBody>
      </p:sp>
      <p:pic>
        <p:nvPicPr>
          <p:cNvPr id="7" name="Picture 2" descr="C:\Users\Duffmann_2\AppData\Local\Microsoft\Windows\Temporary Internet Files\Content.IE5\S8W4BP1I\MC900217328[1].wmf"/>
          <p:cNvPicPr>
            <a:picLocks noChangeAspect="1" noChangeArrowheads="1"/>
          </p:cNvPicPr>
          <p:nvPr/>
        </p:nvPicPr>
        <p:blipFill>
          <a:blip r:embed="rId3" cstate="print"/>
          <a:srcRect/>
          <a:stretch>
            <a:fillRect/>
          </a:stretch>
        </p:blipFill>
        <p:spPr bwMode="auto">
          <a:xfrm>
            <a:off x="503548" y="5445224"/>
            <a:ext cx="612068" cy="620332"/>
          </a:xfrm>
          <a:prstGeom prst="rect">
            <a:avLst/>
          </a:prstGeom>
          <a:noFill/>
        </p:spPr>
      </p:pic>
      <p:pic>
        <p:nvPicPr>
          <p:cNvPr id="1026" name="Picture 2" descr="E:\Studium\Master\2. Semester\Seminar Wirtschaft\Vortrag\Ressourcen\ber_logo.gif"/>
          <p:cNvPicPr>
            <a:picLocks noChangeAspect="1" noChangeArrowheads="1"/>
          </p:cNvPicPr>
          <p:nvPr/>
        </p:nvPicPr>
        <p:blipFill>
          <a:blip r:embed="rId4" cstate="print"/>
          <a:srcRect/>
          <a:stretch>
            <a:fillRect/>
          </a:stretch>
        </p:blipFill>
        <p:spPr bwMode="auto">
          <a:xfrm>
            <a:off x="4860032" y="2829052"/>
            <a:ext cx="1728192" cy="34792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left)">
                                      <p:cBhvr>
                                        <p:cTn id="10" dur="500"/>
                                        <p:tgtEl>
                                          <p:spTgt spid="6">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wipe(left)">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wipe(left)">
                                      <p:cBhvr>
                                        <p:cTn id="18" dur="500"/>
                                        <p:tgtEl>
                                          <p:spTgt spid="6">
                                            <p:txEl>
                                              <p:pRg st="3" end="3"/>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wipe(left)">
                                      <p:cBhvr>
                                        <p:cTn id="21" dur="500"/>
                                        <p:tgtEl>
                                          <p:spTgt spid="6">
                                            <p:txEl>
                                              <p:pRg st="4" end="4"/>
                                            </p:txEl>
                                          </p:spTgt>
                                        </p:tgtEl>
                                      </p:cBhvr>
                                    </p:animEffect>
                                  </p:childTnLst>
                                </p:cTn>
                              </p:par>
                              <p:par>
                                <p:cTn id="22" presetID="22" presetClass="entr" presetSubtype="8"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wipe(left)">
                                      <p:cBhvr>
                                        <p:cTn id="24" dur="500"/>
                                        <p:tgtEl>
                                          <p:spTgt spid="6">
                                            <p:txEl>
                                              <p:pRg st="5" end="5"/>
                                            </p:txEl>
                                          </p:spTgt>
                                        </p:tgtEl>
                                      </p:cBhvr>
                                    </p:animEffect>
                                  </p:childTnLst>
                                </p:cTn>
                              </p:par>
                              <p:par>
                                <p:cTn id="25" presetID="22" presetClass="entr" presetSubtype="8"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wipe(left)">
                                      <p:cBhvr>
                                        <p:cTn id="27" dur="500"/>
                                        <p:tgtEl>
                                          <p:spTgt spid="6">
                                            <p:txEl>
                                              <p:pRg st="6" end="6"/>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6">
                                            <p:txEl>
                                              <p:pRg st="7" end="7"/>
                                            </p:txEl>
                                          </p:spTgt>
                                        </p:tgtEl>
                                        <p:attrNameLst>
                                          <p:attrName>style.visibility</p:attrName>
                                        </p:attrNameLst>
                                      </p:cBhvr>
                                      <p:to>
                                        <p:strVal val="visible"/>
                                      </p:to>
                                    </p:set>
                                    <p:animEffect transition="in" filter="wipe(left)">
                                      <p:cBhvr>
                                        <p:cTn id="30" dur="500"/>
                                        <p:tgtEl>
                                          <p:spTgt spid="6">
                                            <p:txEl>
                                              <p:pRg st="7" end="7"/>
                                            </p:txEl>
                                          </p:spTgt>
                                        </p:tgtEl>
                                      </p:cBhvr>
                                    </p:animEffect>
                                  </p:childTnLst>
                                </p:cTn>
                              </p:par>
                              <p:par>
                                <p:cTn id="31" presetID="22" presetClass="entr" presetSubtype="8" fill="hold" nodeType="withEffect">
                                  <p:stCondLst>
                                    <p:cond delay="0"/>
                                  </p:stCondLst>
                                  <p:childTnLst>
                                    <p:set>
                                      <p:cBhvr>
                                        <p:cTn id="32" dur="1" fill="hold">
                                          <p:stCondLst>
                                            <p:cond delay="0"/>
                                          </p:stCondLst>
                                        </p:cTn>
                                        <p:tgtEl>
                                          <p:spTgt spid="6">
                                            <p:txEl>
                                              <p:pRg st="8" end="8"/>
                                            </p:txEl>
                                          </p:spTgt>
                                        </p:tgtEl>
                                        <p:attrNameLst>
                                          <p:attrName>style.visibility</p:attrName>
                                        </p:attrNameLst>
                                      </p:cBhvr>
                                      <p:to>
                                        <p:strVal val="visible"/>
                                      </p:to>
                                    </p:set>
                                    <p:animEffect transition="in" filter="wipe(left)">
                                      <p:cBhvr>
                                        <p:cTn id="33" dur="500"/>
                                        <p:tgtEl>
                                          <p:spTgt spid="6">
                                            <p:txEl>
                                              <p:pRg st="8" end="8"/>
                                            </p:txEl>
                                          </p:spTgt>
                                        </p:tgtEl>
                                      </p:cBhvr>
                                    </p:animEffect>
                                  </p:childTnLst>
                                </p:cTn>
                              </p:par>
                              <p:par>
                                <p:cTn id="34" presetID="22" presetClass="entr" presetSubtype="8" fill="hold" nodeType="withEffect">
                                  <p:stCondLst>
                                    <p:cond delay="0"/>
                                  </p:stCondLst>
                                  <p:childTnLst>
                                    <p:set>
                                      <p:cBhvr>
                                        <p:cTn id="35" dur="1" fill="hold">
                                          <p:stCondLst>
                                            <p:cond delay="0"/>
                                          </p:stCondLst>
                                        </p:cTn>
                                        <p:tgtEl>
                                          <p:spTgt spid="1026"/>
                                        </p:tgtEl>
                                        <p:attrNameLst>
                                          <p:attrName>style.visibility</p:attrName>
                                        </p:attrNameLst>
                                      </p:cBhvr>
                                      <p:to>
                                        <p:strVal val="visible"/>
                                      </p:to>
                                    </p:set>
                                    <p:animEffect transition="in" filter="wipe(left)">
                                      <p:cBhvr>
                                        <p:cTn id="36" dur="500"/>
                                        <p:tgtEl>
                                          <p:spTgt spid="1026"/>
                                        </p:tgtEl>
                                      </p:cBhvr>
                                    </p:animEffect>
                                  </p:childTnLst>
                                </p:cTn>
                              </p:par>
                              <p:par>
                                <p:cTn id="37" presetID="22" presetClass="entr" presetSubtype="8" fill="hold" nodeType="with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animEffect transition="in" filter="wipe(left)">
                                      <p:cBhvr>
                                        <p:cTn id="39" dur="500"/>
                                        <p:tgtEl>
                                          <p:spTgt spid="6">
                                            <p:txEl>
                                              <p:pRg st="9" end="9"/>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4">
                                            <p:bg/>
                                          </p:spTgt>
                                        </p:tgtEl>
                                        <p:attrNameLst>
                                          <p:attrName>style.visibility</p:attrName>
                                        </p:attrNameLst>
                                      </p:cBhvr>
                                      <p:to>
                                        <p:strVal val="visible"/>
                                      </p:to>
                                    </p:set>
                                    <p:animEffect transition="in" filter="wipe(left)">
                                      <p:cBhvr>
                                        <p:cTn id="44" dur="500"/>
                                        <p:tgtEl>
                                          <p:spTgt spid="4">
                                            <p:bg/>
                                          </p:spTgt>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4">
                                            <p:txEl>
                                              <p:pRg st="0" end="0"/>
                                            </p:txEl>
                                          </p:spTgt>
                                        </p:tgtEl>
                                        <p:attrNameLst>
                                          <p:attrName>style.visibility</p:attrName>
                                        </p:attrNameLst>
                                      </p:cBhvr>
                                      <p:to>
                                        <p:strVal val="visible"/>
                                      </p:to>
                                    </p:set>
                                    <p:animEffect transition="in" filter="wipe(left)">
                                      <p:cBhvr>
                                        <p:cTn id="47" dur="500"/>
                                        <p:tgtEl>
                                          <p:spTgt spid="4">
                                            <p:txEl>
                                              <p:pRg st="0" end="0"/>
                                            </p:txEl>
                                          </p:spTgt>
                                        </p:tgtEl>
                                      </p:cBhvr>
                                    </p:animEffect>
                                  </p:childTnLst>
                                </p:cTn>
                              </p:par>
                              <p:par>
                                <p:cTn id="48" presetID="1" presetClass="entr" presetSubtype="0" fill="hold" nodeType="withEffect">
                                  <p:stCondLst>
                                    <p:cond delay="0"/>
                                  </p:stCondLst>
                                  <p:childTnLst>
                                    <p:set>
                                      <p:cBhvr>
                                        <p:cTn id="4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sz="quarter" idx="13"/>
          </p:nvPr>
        </p:nvSpPr>
        <p:spPr>
          <a:xfrm>
            <a:off x="469081" y="1340768"/>
            <a:ext cx="8207375" cy="4032448"/>
          </a:xfrm>
        </p:spPr>
        <p:txBody>
          <a:bodyPr>
            <a:normAutofit/>
          </a:bodyPr>
          <a:lstStyle/>
          <a:p>
            <a:r>
              <a:rPr lang="de-DE" dirty="0" smtClean="0"/>
              <a:t>kompakte </a:t>
            </a:r>
            <a:r>
              <a:rPr lang="de-DE" dirty="0" smtClean="0"/>
              <a:t>Darstellung des jeweiligen </a:t>
            </a:r>
            <a:r>
              <a:rPr lang="de-DE" dirty="0" smtClean="0"/>
              <a:t>Teilprojektstatus</a:t>
            </a:r>
          </a:p>
          <a:p>
            <a:r>
              <a:rPr lang="de-DE" dirty="0" smtClean="0"/>
              <a:t>Überwachungs-/Kontrollwerkzeug</a:t>
            </a:r>
          </a:p>
          <a:p>
            <a:r>
              <a:rPr lang="de-DE" dirty="0" smtClean="0"/>
              <a:t>Einsatz bspw. in </a:t>
            </a:r>
            <a:r>
              <a:rPr lang="de-DE" dirty="0" err="1" smtClean="0"/>
              <a:t>Controllingberichten</a:t>
            </a:r>
            <a:endParaRPr lang="de-DE" dirty="0" smtClean="0"/>
          </a:p>
          <a:p>
            <a:endParaRPr lang="de-DE" dirty="0"/>
          </a:p>
        </p:txBody>
      </p:sp>
      <p:sp>
        <p:nvSpPr>
          <p:cNvPr id="5" name="Titel 4"/>
          <p:cNvSpPr>
            <a:spLocks noGrp="1"/>
          </p:cNvSpPr>
          <p:nvPr>
            <p:ph type="title"/>
          </p:nvPr>
        </p:nvSpPr>
        <p:spPr/>
        <p:txBody>
          <a:bodyPr>
            <a:normAutofit/>
          </a:bodyPr>
          <a:lstStyle/>
          <a:p>
            <a:r>
              <a:rPr lang="de-DE" sz="2800" dirty="0" smtClean="0"/>
              <a:t>Ampel-Diagramm im </a:t>
            </a:r>
            <a:r>
              <a:rPr lang="de-DE" sz="2800" dirty="0" err="1" smtClean="0"/>
              <a:t>Controllingbericht</a:t>
            </a:r>
            <a:endParaRPr lang="de-DE" dirty="0"/>
          </a:p>
        </p:txBody>
      </p:sp>
      <p:pic>
        <p:nvPicPr>
          <p:cNvPr id="1026" name="Picture 2" descr="E:\Studium\Master\2. Semester\Seminar Wirtschaft\Vortrag\Ressourcen\Ampeldiagramm_1.jpg"/>
          <p:cNvPicPr>
            <a:picLocks noChangeAspect="1" noChangeArrowheads="1"/>
          </p:cNvPicPr>
          <p:nvPr/>
        </p:nvPicPr>
        <p:blipFill>
          <a:blip r:embed="rId3" cstate="print"/>
          <a:srcRect/>
          <a:stretch>
            <a:fillRect/>
          </a:stretch>
        </p:blipFill>
        <p:spPr bwMode="auto">
          <a:xfrm>
            <a:off x="5760132" y="3925026"/>
            <a:ext cx="2916324" cy="2168270"/>
          </a:xfrm>
          <a:prstGeom prst="rect">
            <a:avLst/>
          </a:prstGeom>
          <a:noFill/>
        </p:spPr>
      </p:pic>
      <p:pic>
        <p:nvPicPr>
          <p:cNvPr id="1028" name="Picture 4" descr="E:\Studium\Master\2. Semester\Seminar Wirtschaft\Vortrag\Ressourcen\1.jpg"/>
          <p:cNvPicPr>
            <a:picLocks noChangeAspect="1" noChangeArrowheads="1"/>
          </p:cNvPicPr>
          <p:nvPr/>
        </p:nvPicPr>
        <p:blipFill>
          <a:blip r:embed="rId4" cstate="print"/>
          <a:srcRect/>
          <a:stretch>
            <a:fillRect/>
          </a:stretch>
        </p:blipFill>
        <p:spPr bwMode="auto">
          <a:xfrm>
            <a:off x="251520" y="1340768"/>
            <a:ext cx="7800975" cy="2085975"/>
          </a:xfrm>
          <a:prstGeom prst="rect">
            <a:avLst/>
          </a:prstGeom>
          <a:noFill/>
        </p:spPr>
      </p:pic>
      <p:sp>
        <p:nvSpPr>
          <p:cNvPr id="8" name="Ellipse 7"/>
          <p:cNvSpPr/>
          <p:nvPr/>
        </p:nvSpPr>
        <p:spPr>
          <a:xfrm>
            <a:off x="6912260" y="1700808"/>
            <a:ext cx="1080120" cy="8280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4716016" y="2276872"/>
            <a:ext cx="2016224" cy="36004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p:cNvSpPr/>
          <p:nvPr/>
        </p:nvSpPr>
        <p:spPr>
          <a:xfrm>
            <a:off x="4499992" y="2492896"/>
            <a:ext cx="2088232" cy="36004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427984" y="2060848"/>
            <a:ext cx="828092" cy="36004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27" name="Picture 3" descr="E:\Studium\Master\2. Semester\Seminar Wirtschaft\Vortrag\Ressourcen\2.jpg"/>
          <p:cNvPicPr>
            <a:picLocks noChangeAspect="1" noChangeArrowheads="1"/>
          </p:cNvPicPr>
          <p:nvPr/>
        </p:nvPicPr>
        <p:blipFill>
          <a:blip r:embed="rId5" cstate="print"/>
          <a:srcRect b="2243"/>
          <a:stretch>
            <a:fillRect/>
          </a:stretch>
        </p:blipFill>
        <p:spPr bwMode="auto">
          <a:xfrm>
            <a:off x="359532" y="1232756"/>
            <a:ext cx="7553325" cy="2700300"/>
          </a:xfrm>
          <a:prstGeom prst="rect">
            <a:avLst/>
          </a:prstGeom>
          <a:noFill/>
        </p:spPr>
      </p:pic>
      <p:sp>
        <p:nvSpPr>
          <p:cNvPr id="12" name="Ellipse 11"/>
          <p:cNvSpPr/>
          <p:nvPr/>
        </p:nvSpPr>
        <p:spPr>
          <a:xfrm>
            <a:off x="1691680" y="2312876"/>
            <a:ext cx="2664296" cy="36004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p:cNvSpPr/>
          <p:nvPr/>
        </p:nvSpPr>
        <p:spPr>
          <a:xfrm>
            <a:off x="1403648" y="3392996"/>
            <a:ext cx="2016224" cy="36004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Inhaltsplatzhalter 3"/>
          <p:cNvSpPr>
            <a:spLocks noGrp="1"/>
          </p:cNvSpPr>
          <p:nvPr>
            <p:ph sz="quarter" idx="14"/>
          </p:nvPr>
        </p:nvSpPr>
        <p:spPr/>
        <p:txBody>
          <a:bodyPr>
            <a:normAutofit lnSpcReduction="10000"/>
          </a:bodyPr>
          <a:lstStyle/>
          <a:p>
            <a:r>
              <a:rPr lang="de-DE" dirty="0" smtClean="0"/>
              <a:t>     Bei Unehrlichkeit, Naivität und Fachfremdheit hilft das beste Überwachungsinstrument nicht!</a:t>
            </a:r>
            <a:endParaRPr lang="de-DE" dirty="0"/>
          </a:p>
        </p:txBody>
      </p:sp>
      <p:pic>
        <p:nvPicPr>
          <p:cNvPr id="14" name="Picture 2" descr="C:\Users\Duffmann_2\AppData\Local\Microsoft\Windows\Temporary Internet Files\Content.IE5\S8W4BP1I\MC900217328[1].wmf"/>
          <p:cNvPicPr>
            <a:picLocks noChangeAspect="1" noChangeArrowheads="1"/>
          </p:cNvPicPr>
          <p:nvPr/>
        </p:nvPicPr>
        <p:blipFill>
          <a:blip r:embed="rId6" cstate="print"/>
          <a:srcRect/>
          <a:stretch>
            <a:fillRect/>
          </a:stretch>
        </p:blipFill>
        <p:spPr bwMode="auto">
          <a:xfrm>
            <a:off x="503548" y="5445224"/>
            <a:ext cx="612068" cy="62033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wipe(left)">
                                      <p:cBhvr>
                                        <p:cTn id="7" dur="500"/>
                                        <p:tgtEl>
                                          <p:spTgt spid="10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left)">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16"/>
                                        </p:tgtEl>
                                        <p:attrNameLst>
                                          <p:attrName>style.visibility</p:attrName>
                                        </p:attrNameLst>
                                      </p:cBhvr>
                                      <p:to>
                                        <p:strVal val="hidden"/>
                                      </p:to>
                                    </p:set>
                                  </p:childTnLst>
                                </p:cTn>
                              </p:par>
                              <p:par>
                                <p:cTn id="17" presetID="2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11"/>
                                        </p:tgtEl>
                                        <p:attrNameLst>
                                          <p:attrName>style.visibility</p:attrName>
                                        </p:attrNameLst>
                                      </p:cBhvr>
                                      <p:to>
                                        <p:strVal val="hidden"/>
                                      </p:to>
                                    </p:set>
                                  </p:childTnLst>
                                </p:cTn>
                              </p:par>
                              <p:par>
                                <p:cTn id="24" presetID="22" presetClass="entr" presetSubtype="8"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left)">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15"/>
                                        </p:tgtEl>
                                        <p:attrNameLst>
                                          <p:attrName>style.visibility</p:attrName>
                                        </p:attrNameLst>
                                      </p:cBhvr>
                                      <p:to>
                                        <p:strVal val="hidden"/>
                                      </p:to>
                                    </p:set>
                                  </p:childTnLst>
                                </p:cTn>
                              </p:par>
                              <p:par>
                                <p:cTn id="31" presetID="22" presetClass="entr" presetSubtype="8"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left)">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2" nodeType="click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wipe(left)">
                                      <p:cBhvr>
                                        <p:cTn id="38" dur="500"/>
                                        <p:tgtEl>
                                          <p:spTgt spid="16"/>
                                        </p:tgtEl>
                                      </p:cBhvr>
                                    </p:animEffect>
                                  </p:childTnLst>
                                </p:cTn>
                              </p:par>
                              <p:par>
                                <p:cTn id="39" presetID="22" presetClass="entr" presetSubtype="8" fill="hold" grpId="2"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left)">
                                      <p:cBhvr>
                                        <p:cTn id="41" dur="500"/>
                                        <p:tgtEl>
                                          <p:spTgt spid="11"/>
                                        </p:tgtEl>
                                      </p:cBhvr>
                                    </p:animEffect>
                                  </p:childTnLst>
                                </p:cTn>
                              </p:par>
                              <p:par>
                                <p:cTn id="42" presetID="22" presetClass="entr" presetSubtype="8" fill="hold" grpId="2"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wipe(left)">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1027"/>
                                        </p:tgtEl>
                                        <p:attrNameLst>
                                          <p:attrName>style.visibility</p:attrName>
                                        </p:attrNameLst>
                                      </p:cBhvr>
                                      <p:to>
                                        <p:strVal val="visible"/>
                                      </p:to>
                                    </p:set>
                                    <p:animEffect transition="in" filter="wipe(left)">
                                      <p:cBhvr>
                                        <p:cTn id="49" dur="500"/>
                                        <p:tgtEl>
                                          <p:spTgt spid="1027"/>
                                        </p:tgtEl>
                                      </p:cBhvr>
                                    </p:animEffect>
                                  </p:childTnLst>
                                </p:cTn>
                              </p:par>
                              <p:par>
                                <p:cTn id="50" presetID="1" presetClass="exit" presetSubtype="0" fill="hold" grpId="1" nodeType="withEffect">
                                  <p:stCondLst>
                                    <p:cond delay="0"/>
                                  </p:stCondLst>
                                  <p:childTnLst>
                                    <p:set>
                                      <p:cBhvr>
                                        <p:cTn id="51" dur="1" fill="hold">
                                          <p:stCondLst>
                                            <p:cond delay="0"/>
                                          </p:stCondLst>
                                        </p:cTn>
                                        <p:tgtEl>
                                          <p:spTgt spid="8"/>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wipe(left)">
                                      <p:cBhvr>
                                        <p:cTn id="56" dur="500"/>
                                        <p:tgtEl>
                                          <p:spTgt spid="12"/>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ipe(left)">
                                      <p:cBhvr>
                                        <p:cTn id="59" dur="500"/>
                                        <p:tgtEl>
                                          <p:spTgt spid="1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4">
                                            <p:bg/>
                                          </p:spTgt>
                                        </p:tgtEl>
                                        <p:attrNameLst>
                                          <p:attrName>style.visibility</p:attrName>
                                        </p:attrNameLst>
                                      </p:cBhvr>
                                      <p:to>
                                        <p:strVal val="visible"/>
                                      </p:to>
                                    </p:set>
                                    <p:animEffect transition="in" filter="wipe(left)">
                                      <p:cBhvr>
                                        <p:cTn id="64" dur="500"/>
                                        <p:tgtEl>
                                          <p:spTgt spid="4">
                                            <p:bg/>
                                          </p:spTgt>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4">
                                            <p:txEl>
                                              <p:pRg st="0" end="0"/>
                                            </p:txEl>
                                          </p:spTgt>
                                        </p:tgtEl>
                                        <p:attrNameLst>
                                          <p:attrName>style.visibility</p:attrName>
                                        </p:attrNameLst>
                                      </p:cBhvr>
                                      <p:to>
                                        <p:strVal val="visible"/>
                                      </p:to>
                                    </p:set>
                                    <p:animEffect transition="in" filter="wipe(left)">
                                      <p:cBhvr>
                                        <p:cTn id="67" dur="500"/>
                                        <p:tgtEl>
                                          <p:spTgt spid="4">
                                            <p:txEl>
                                              <p:pRg st="0" end="0"/>
                                            </p:txEl>
                                          </p:spTgt>
                                        </p:tgtEl>
                                      </p:cBhvr>
                                    </p:animEffect>
                                  </p:childTnLst>
                                </p:cTn>
                              </p:par>
                              <p:par>
                                <p:cTn id="68" presetID="1" presetClass="entr" presetSubtype="0" fill="hold" nodeType="withEffect">
                                  <p:stCondLst>
                                    <p:cond delay="0"/>
                                  </p:stCondLst>
                                  <p:childTnLst>
                                    <p:set>
                                      <p:cBhvr>
                                        <p:cTn id="69"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11" grpId="0" animBg="1"/>
      <p:bldP spid="11" grpId="1" animBg="1"/>
      <p:bldP spid="11" grpId="2" animBg="1"/>
      <p:bldP spid="15" grpId="0" animBg="1"/>
      <p:bldP spid="15" grpId="1" animBg="1"/>
      <p:bldP spid="15" grpId="2" animBg="1"/>
      <p:bldP spid="16" grpId="0" animBg="1"/>
      <p:bldP spid="16" grpId="1" animBg="1"/>
      <p:bldP spid="16" grpId="2" animBg="1"/>
      <p:bldP spid="12" grpId="0" animBg="1"/>
      <p:bldP spid="17" grpId="0" animBg="1"/>
      <p:bldP spid="4"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nhaltsplatzhalter 5"/>
          <p:cNvSpPr txBox="1">
            <a:spLocks/>
          </p:cNvSpPr>
          <p:nvPr/>
        </p:nvSpPr>
        <p:spPr>
          <a:xfrm>
            <a:off x="468313" y="2456892"/>
            <a:ext cx="8207375" cy="291632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de-DE" sz="24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de-DE" sz="2400" dirty="0" smtClean="0">
              <a:solidFill>
                <a:schemeClr val="tx1">
                  <a:lumMod val="95000"/>
                  <a:lumOff val="5000"/>
                </a:schemeClr>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de-DE" sz="24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de-DE" sz="2400" dirty="0" smtClean="0">
                <a:solidFill>
                  <a:schemeClr val="tx1">
                    <a:lumMod val="95000"/>
                    <a:lumOff val="5000"/>
                  </a:schemeClr>
                </a:solidFill>
              </a:rPr>
              <a:t>Die gute BER-Nachricht: die Abfallbehälter wurden fristgerecht aufgestellt!</a:t>
            </a:r>
          </a:p>
        </p:txBody>
      </p:sp>
      <p:sp>
        <p:nvSpPr>
          <p:cNvPr id="5" name="Titel 4"/>
          <p:cNvSpPr>
            <a:spLocks noGrp="1"/>
          </p:cNvSpPr>
          <p:nvPr>
            <p:ph type="title"/>
          </p:nvPr>
        </p:nvSpPr>
        <p:spPr/>
        <p:txBody>
          <a:bodyPr>
            <a:normAutofit/>
          </a:bodyPr>
          <a:lstStyle/>
          <a:p>
            <a:r>
              <a:rPr lang="de-DE" sz="2800" dirty="0" smtClean="0"/>
              <a:t>Ampel-Diagramm im </a:t>
            </a:r>
            <a:r>
              <a:rPr lang="de-DE" sz="2800" dirty="0" err="1" smtClean="0"/>
              <a:t>Controllingbericht</a:t>
            </a:r>
            <a:endParaRPr lang="de-DE" dirty="0"/>
          </a:p>
        </p:txBody>
      </p:sp>
      <p:graphicFrame>
        <p:nvGraphicFramePr>
          <p:cNvPr id="8" name="Inhaltsplatzhalter 7"/>
          <p:cNvGraphicFramePr>
            <a:graphicFrameLocks noGrp="1"/>
          </p:cNvGraphicFramePr>
          <p:nvPr>
            <p:ph sz="quarter" idx="13"/>
          </p:nvPr>
        </p:nvGraphicFramePr>
        <p:xfrm>
          <a:off x="468313" y="1341438"/>
          <a:ext cx="8207376" cy="1615440"/>
        </p:xfrm>
        <a:graphic>
          <a:graphicData uri="http://schemas.openxmlformats.org/drawingml/2006/table">
            <a:tbl>
              <a:tblPr firstRow="1" bandRow="1">
                <a:tableStyleId>{5C22544A-7EE6-4342-B048-85BDC9FD1C3A}</a:tableStyleId>
              </a:tblPr>
              <a:tblGrid>
                <a:gridCol w="4103688"/>
                <a:gridCol w="4103688"/>
              </a:tblGrid>
              <a:tr h="370840">
                <a:tc>
                  <a:txBody>
                    <a:bodyPr/>
                    <a:lstStyle/>
                    <a:p>
                      <a:r>
                        <a:rPr lang="de-DE" sz="2200" dirty="0" smtClean="0"/>
                        <a:t>Vorteile</a:t>
                      </a:r>
                      <a:endParaRPr lang="de-DE" sz="2200" dirty="0"/>
                    </a:p>
                  </a:txBody>
                  <a:tcPr/>
                </a:tc>
                <a:tc>
                  <a:txBody>
                    <a:bodyPr/>
                    <a:lstStyle/>
                    <a:p>
                      <a:r>
                        <a:rPr lang="de-DE" sz="2200" dirty="0" smtClean="0"/>
                        <a:t>Nachteile</a:t>
                      </a:r>
                      <a:endParaRPr lang="de-DE" sz="2200" dirty="0"/>
                    </a:p>
                  </a:txBody>
                  <a:tcPr/>
                </a:tc>
              </a:tr>
              <a:tr h="370840">
                <a:tc>
                  <a:txBody>
                    <a:bodyPr/>
                    <a:lstStyle/>
                    <a:p>
                      <a:r>
                        <a:rPr lang="de-DE" sz="2200" dirty="0" smtClean="0"/>
                        <a:t>+ geringer Zeitaufwand zur Statuseinsicht</a:t>
                      </a:r>
                      <a:endParaRPr lang="de-DE" sz="2200" dirty="0"/>
                    </a:p>
                  </a:txBody>
                  <a:tcPr/>
                </a:tc>
                <a:tc>
                  <a:txBody>
                    <a:bodyPr/>
                    <a:lstStyle/>
                    <a:p>
                      <a:r>
                        <a:rPr lang="de-DE" sz="2200" dirty="0" smtClean="0"/>
                        <a:t>- niedriger Detaillierungsgrad</a:t>
                      </a:r>
                      <a:endParaRPr lang="de-DE" sz="2200" dirty="0"/>
                    </a:p>
                  </a:txBody>
                  <a:tcPr/>
                </a:tc>
              </a:tr>
              <a:tr h="370840">
                <a:tc>
                  <a:txBody>
                    <a:bodyPr/>
                    <a:lstStyle/>
                    <a:p>
                      <a:r>
                        <a:rPr lang="de-DE" sz="2200" dirty="0" smtClean="0"/>
                        <a:t>+ kompakt</a:t>
                      </a:r>
                      <a:endParaRPr lang="de-DE" sz="2200" dirty="0"/>
                    </a:p>
                  </a:txBody>
                  <a:tcPr/>
                </a:tc>
                <a:tc>
                  <a:txBody>
                    <a:bodyPr/>
                    <a:lstStyle/>
                    <a:p>
                      <a:r>
                        <a:rPr lang="de-DE" sz="2200" dirty="0" smtClean="0"/>
                        <a:t>- hoher Interpretationsspielraum</a:t>
                      </a:r>
                      <a:endParaRPr lang="de-DE" sz="2200" dirty="0"/>
                    </a:p>
                  </a:txBody>
                  <a:tcPr/>
                </a:tc>
              </a:tr>
            </a:tbl>
          </a:graphicData>
        </a:graphic>
      </p:graphicFrame>
      <p:sp>
        <p:nvSpPr>
          <p:cNvPr id="4" name="Inhaltsplatzhalter 3"/>
          <p:cNvSpPr>
            <a:spLocks noGrp="1"/>
          </p:cNvSpPr>
          <p:nvPr>
            <p:ph sz="quarter" idx="14"/>
          </p:nvPr>
        </p:nvSpPr>
        <p:spPr/>
        <p:txBody>
          <a:bodyPr>
            <a:normAutofit lnSpcReduction="10000"/>
          </a:bodyPr>
          <a:lstStyle/>
          <a:p>
            <a:r>
              <a:rPr lang="de-DE" dirty="0" smtClean="0"/>
              <a:t>     Wahl der Controlling-Instrumente sollten adäquat der Problemstellung und des Projektumfelds sein</a:t>
            </a:r>
            <a:endParaRPr lang="de-DE" dirty="0"/>
          </a:p>
        </p:txBody>
      </p:sp>
      <p:pic>
        <p:nvPicPr>
          <p:cNvPr id="6" name="Picture 2" descr="C:\Users\Duffmann_2\AppData\Local\Microsoft\Windows\Temporary Internet Files\Content.IE5\S8W4BP1I\MC900217328[1].wmf"/>
          <p:cNvPicPr>
            <a:picLocks noChangeAspect="1" noChangeArrowheads="1"/>
          </p:cNvPicPr>
          <p:nvPr/>
        </p:nvPicPr>
        <p:blipFill>
          <a:blip r:embed="rId3" cstate="print"/>
          <a:srcRect/>
          <a:stretch>
            <a:fillRect/>
          </a:stretch>
        </p:blipFill>
        <p:spPr bwMode="auto">
          <a:xfrm>
            <a:off x="503548" y="5445224"/>
            <a:ext cx="612068" cy="62033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wipe(left)">
                                      <p:cBhvr>
                                        <p:cTn id="12" dur="500"/>
                                        <p:tgtEl>
                                          <p:spTgt spid="4">
                                            <p:bg/>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par>
                                <p:cTn id="16" presetID="1"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nhaltsplatzhalter 6"/>
          <p:cNvGraphicFramePr>
            <a:graphicFrameLocks/>
          </p:cNvGraphicFramePr>
          <p:nvPr/>
        </p:nvGraphicFramePr>
        <p:xfrm>
          <a:off x="251520" y="3352760"/>
          <a:ext cx="8676964" cy="2158556"/>
        </p:xfrm>
        <a:graphic>
          <a:graphicData uri="http://schemas.openxmlformats.org/drawingml/2006/table">
            <a:tbl>
              <a:tblPr firstRow="1" bandRow="1">
                <a:tableStyleId>{5C22544A-7EE6-4342-B048-85BDC9FD1C3A}</a:tableStyleId>
              </a:tblPr>
              <a:tblGrid>
                <a:gridCol w="2232248"/>
                <a:gridCol w="2106234"/>
                <a:gridCol w="2466274"/>
                <a:gridCol w="1872208"/>
              </a:tblGrid>
              <a:tr h="878396">
                <a:tc>
                  <a:txBody>
                    <a:bodyPr/>
                    <a:lstStyle/>
                    <a:p>
                      <a:r>
                        <a:rPr lang="de-DE" sz="2200" dirty="0" smtClean="0"/>
                        <a:t>Standortkriterien</a:t>
                      </a:r>
                      <a:endParaRPr lang="de-DE" sz="2200" dirty="0"/>
                    </a:p>
                  </a:txBody>
                  <a:tcPr/>
                </a:tc>
                <a:tc>
                  <a:txBody>
                    <a:bodyPr/>
                    <a:lstStyle/>
                    <a:p>
                      <a:r>
                        <a:rPr lang="de-DE" sz="2200" dirty="0" smtClean="0"/>
                        <a:t> Gewichtung in % </a:t>
                      </a:r>
                      <a:endParaRPr lang="de-DE" sz="2200" dirty="0"/>
                    </a:p>
                  </a:txBody>
                  <a:tcPr/>
                </a:tc>
                <a:tc>
                  <a:txBody>
                    <a:bodyPr/>
                    <a:lstStyle/>
                    <a:p>
                      <a:r>
                        <a:rPr lang="de-DE" sz="2200" dirty="0" smtClean="0"/>
                        <a:t>Erfüllungsgrad Schönefeld (0 bis 2) </a:t>
                      </a:r>
                      <a:endParaRPr lang="de-DE" sz="2200" dirty="0"/>
                    </a:p>
                  </a:txBody>
                  <a:tcPr/>
                </a:tc>
                <a:tc>
                  <a:txBody>
                    <a:bodyPr/>
                    <a:lstStyle/>
                    <a:p>
                      <a:r>
                        <a:rPr lang="de-DE" sz="2200" dirty="0" smtClean="0"/>
                        <a:t>Teilnutzwert</a:t>
                      </a:r>
                      <a:endParaRPr lang="de-DE" sz="2200" dirty="0"/>
                    </a:p>
                  </a:txBody>
                  <a:tcPr/>
                </a:tc>
              </a:tr>
              <a:tr h="370840">
                <a:tc>
                  <a:txBody>
                    <a:bodyPr/>
                    <a:lstStyle/>
                    <a:p>
                      <a:r>
                        <a:rPr lang="de-DE" sz="2200" dirty="0" smtClean="0"/>
                        <a:t>Anbindung</a:t>
                      </a:r>
                      <a:endParaRPr lang="de-DE" sz="2200" dirty="0"/>
                    </a:p>
                  </a:txBody>
                  <a:tcPr/>
                </a:tc>
                <a:tc>
                  <a:txBody>
                    <a:bodyPr/>
                    <a:lstStyle/>
                    <a:p>
                      <a:r>
                        <a:rPr lang="de-DE" sz="2200" dirty="0" smtClean="0"/>
                        <a:t>40</a:t>
                      </a:r>
                      <a:endParaRPr lang="de-DE" sz="2200" dirty="0"/>
                    </a:p>
                  </a:txBody>
                  <a:tcPr/>
                </a:tc>
                <a:tc>
                  <a:txBody>
                    <a:bodyPr/>
                    <a:lstStyle/>
                    <a:p>
                      <a:r>
                        <a:rPr lang="de-DE" sz="2200" dirty="0" smtClean="0"/>
                        <a:t>2</a:t>
                      </a:r>
                      <a:endParaRPr lang="de-DE" sz="2200" dirty="0"/>
                    </a:p>
                  </a:txBody>
                  <a:tcPr/>
                </a:tc>
                <a:tc>
                  <a:txBody>
                    <a:bodyPr/>
                    <a:lstStyle/>
                    <a:p>
                      <a:r>
                        <a:rPr lang="de-DE" sz="2200" dirty="0" smtClean="0"/>
                        <a:t>0,8</a:t>
                      </a:r>
                      <a:endParaRPr lang="de-DE" sz="2200" dirty="0"/>
                    </a:p>
                  </a:txBody>
                  <a:tcPr/>
                </a:tc>
              </a:tr>
              <a:tr h="370840">
                <a:tc>
                  <a:txBody>
                    <a:bodyPr/>
                    <a:lstStyle/>
                    <a:p>
                      <a:r>
                        <a:rPr lang="de-DE" sz="2200" dirty="0" smtClean="0"/>
                        <a:t>Umsiedlung</a:t>
                      </a:r>
                      <a:endParaRPr lang="de-DE" sz="2200" dirty="0"/>
                    </a:p>
                  </a:txBody>
                  <a:tcPr/>
                </a:tc>
                <a:tc>
                  <a:txBody>
                    <a:bodyPr/>
                    <a:lstStyle/>
                    <a:p>
                      <a:r>
                        <a:rPr lang="de-DE" sz="2200" dirty="0" smtClean="0"/>
                        <a:t>25</a:t>
                      </a:r>
                      <a:endParaRPr lang="de-DE" sz="2200" dirty="0"/>
                    </a:p>
                  </a:txBody>
                  <a:tcPr/>
                </a:tc>
                <a:tc>
                  <a:txBody>
                    <a:bodyPr/>
                    <a:lstStyle/>
                    <a:p>
                      <a:r>
                        <a:rPr lang="de-DE" sz="2200" dirty="0" smtClean="0"/>
                        <a:t>0</a:t>
                      </a:r>
                      <a:endParaRPr lang="de-DE" sz="2200" dirty="0"/>
                    </a:p>
                  </a:txBody>
                  <a:tcPr/>
                </a:tc>
                <a:tc>
                  <a:txBody>
                    <a:bodyPr/>
                    <a:lstStyle/>
                    <a:p>
                      <a:r>
                        <a:rPr lang="de-DE" sz="2200" dirty="0" smtClean="0"/>
                        <a:t>0</a:t>
                      </a:r>
                      <a:endParaRPr lang="de-DE" sz="2200" dirty="0"/>
                    </a:p>
                  </a:txBody>
                  <a:tcPr/>
                </a:tc>
              </a:tr>
              <a:tr h="370840">
                <a:tc>
                  <a:txBody>
                    <a:bodyPr/>
                    <a:lstStyle/>
                    <a:p>
                      <a:r>
                        <a:rPr lang="de-DE" sz="2200" dirty="0" smtClean="0"/>
                        <a:t>Umwelteingriffe</a:t>
                      </a:r>
                      <a:endParaRPr lang="de-DE" sz="2200" dirty="0"/>
                    </a:p>
                  </a:txBody>
                  <a:tcPr/>
                </a:tc>
                <a:tc>
                  <a:txBody>
                    <a:bodyPr/>
                    <a:lstStyle/>
                    <a:p>
                      <a:r>
                        <a:rPr lang="de-DE" sz="2200" dirty="0" smtClean="0"/>
                        <a:t>35</a:t>
                      </a:r>
                      <a:endParaRPr lang="de-DE" sz="2200" dirty="0"/>
                    </a:p>
                  </a:txBody>
                  <a:tcPr/>
                </a:tc>
                <a:tc>
                  <a:txBody>
                    <a:bodyPr/>
                    <a:lstStyle/>
                    <a:p>
                      <a:r>
                        <a:rPr lang="de-DE" sz="2200" dirty="0" smtClean="0"/>
                        <a:t>1</a:t>
                      </a:r>
                      <a:endParaRPr lang="de-DE" sz="2200" dirty="0"/>
                    </a:p>
                  </a:txBody>
                  <a:tcPr/>
                </a:tc>
                <a:tc>
                  <a:txBody>
                    <a:bodyPr/>
                    <a:lstStyle/>
                    <a:p>
                      <a:r>
                        <a:rPr lang="de-DE" sz="2200" dirty="0" smtClean="0"/>
                        <a:t>0,35</a:t>
                      </a:r>
                      <a:endParaRPr lang="de-DE" sz="2200" dirty="0"/>
                    </a:p>
                  </a:txBody>
                  <a:tcPr/>
                </a:tc>
              </a:tr>
            </a:tbl>
          </a:graphicData>
        </a:graphic>
      </p:graphicFrame>
      <p:graphicFrame>
        <p:nvGraphicFramePr>
          <p:cNvPr id="10" name="Inhaltsplatzhalter 6"/>
          <p:cNvGraphicFramePr>
            <a:graphicFrameLocks/>
          </p:cNvGraphicFramePr>
          <p:nvPr/>
        </p:nvGraphicFramePr>
        <p:xfrm>
          <a:off x="251520" y="3356992"/>
          <a:ext cx="8676965" cy="2158556"/>
        </p:xfrm>
        <a:graphic>
          <a:graphicData uri="http://schemas.openxmlformats.org/drawingml/2006/table">
            <a:tbl>
              <a:tblPr firstRow="1" bandRow="1">
                <a:tableStyleId>{5C22544A-7EE6-4342-B048-85BDC9FD1C3A}</a:tableStyleId>
              </a:tblPr>
              <a:tblGrid>
                <a:gridCol w="2232248"/>
                <a:gridCol w="2116807"/>
                <a:gridCol w="2455702"/>
                <a:gridCol w="1872208"/>
              </a:tblGrid>
              <a:tr h="878396">
                <a:tc>
                  <a:txBody>
                    <a:bodyPr/>
                    <a:lstStyle/>
                    <a:p>
                      <a:r>
                        <a:rPr lang="de-DE" sz="2200" dirty="0" smtClean="0"/>
                        <a:t>Standortkriterien</a:t>
                      </a:r>
                      <a:endParaRPr lang="de-DE" sz="2200" dirty="0"/>
                    </a:p>
                  </a:txBody>
                  <a:tcPr/>
                </a:tc>
                <a:tc>
                  <a:txBody>
                    <a:bodyPr/>
                    <a:lstStyle/>
                    <a:p>
                      <a:r>
                        <a:rPr lang="de-DE" sz="2200" dirty="0" smtClean="0"/>
                        <a:t> Gewichtung in % </a:t>
                      </a:r>
                      <a:endParaRPr lang="de-DE" sz="2200" dirty="0"/>
                    </a:p>
                  </a:txBody>
                  <a:tcPr/>
                </a:tc>
                <a:tc>
                  <a:txBody>
                    <a:bodyPr/>
                    <a:lstStyle/>
                    <a:p>
                      <a:r>
                        <a:rPr lang="de-DE" sz="2200" dirty="0" smtClean="0"/>
                        <a:t>Erfüllungsgrad </a:t>
                      </a:r>
                      <a:r>
                        <a:rPr lang="de-DE" sz="2200" dirty="0" err="1" smtClean="0"/>
                        <a:t>Jütebog</a:t>
                      </a:r>
                      <a:r>
                        <a:rPr lang="de-DE" sz="2200" dirty="0" smtClean="0"/>
                        <a:t> (0 bis 2) </a:t>
                      </a:r>
                      <a:endParaRPr lang="de-DE" sz="2200" dirty="0"/>
                    </a:p>
                  </a:txBody>
                  <a:tcPr/>
                </a:tc>
                <a:tc>
                  <a:txBody>
                    <a:bodyPr/>
                    <a:lstStyle/>
                    <a:p>
                      <a:r>
                        <a:rPr lang="de-DE" sz="2200" dirty="0" smtClean="0"/>
                        <a:t>Teilnutzwert</a:t>
                      </a:r>
                      <a:endParaRPr lang="de-DE" sz="2200" dirty="0"/>
                    </a:p>
                  </a:txBody>
                  <a:tcPr/>
                </a:tc>
              </a:tr>
              <a:tr h="370840">
                <a:tc>
                  <a:txBody>
                    <a:bodyPr/>
                    <a:lstStyle/>
                    <a:p>
                      <a:r>
                        <a:rPr lang="de-DE" sz="2200" dirty="0" smtClean="0"/>
                        <a:t>Anbindung</a:t>
                      </a:r>
                      <a:endParaRPr lang="de-DE" sz="2200" dirty="0"/>
                    </a:p>
                  </a:txBody>
                  <a:tcPr/>
                </a:tc>
                <a:tc>
                  <a:txBody>
                    <a:bodyPr/>
                    <a:lstStyle/>
                    <a:p>
                      <a:r>
                        <a:rPr lang="de-DE" sz="2200" dirty="0" smtClean="0"/>
                        <a:t>40</a:t>
                      </a:r>
                      <a:endParaRPr lang="de-DE" sz="2200" dirty="0"/>
                    </a:p>
                  </a:txBody>
                  <a:tcPr/>
                </a:tc>
                <a:tc>
                  <a:txBody>
                    <a:bodyPr/>
                    <a:lstStyle/>
                    <a:p>
                      <a:r>
                        <a:rPr lang="de-DE" sz="2200" dirty="0" smtClean="0"/>
                        <a:t>1</a:t>
                      </a:r>
                      <a:endParaRPr lang="de-DE" sz="2200" dirty="0"/>
                    </a:p>
                  </a:txBody>
                  <a:tcPr/>
                </a:tc>
                <a:tc>
                  <a:txBody>
                    <a:bodyPr/>
                    <a:lstStyle/>
                    <a:p>
                      <a:r>
                        <a:rPr lang="de-DE" sz="2200" dirty="0" smtClean="0"/>
                        <a:t>0,4</a:t>
                      </a:r>
                      <a:endParaRPr lang="de-DE" sz="2200" dirty="0"/>
                    </a:p>
                  </a:txBody>
                  <a:tcPr/>
                </a:tc>
              </a:tr>
              <a:tr h="370840">
                <a:tc>
                  <a:txBody>
                    <a:bodyPr/>
                    <a:lstStyle/>
                    <a:p>
                      <a:r>
                        <a:rPr lang="de-DE" sz="2200" dirty="0" smtClean="0"/>
                        <a:t>Umsiedlung</a:t>
                      </a:r>
                      <a:endParaRPr lang="de-DE" sz="2200" dirty="0"/>
                    </a:p>
                  </a:txBody>
                  <a:tcPr/>
                </a:tc>
                <a:tc>
                  <a:txBody>
                    <a:bodyPr/>
                    <a:lstStyle/>
                    <a:p>
                      <a:r>
                        <a:rPr lang="de-DE" sz="2200" dirty="0" smtClean="0"/>
                        <a:t>25</a:t>
                      </a:r>
                      <a:endParaRPr lang="de-DE" sz="2200" dirty="0"/>
                    </a:p>
                  </a:txBody>
                  <a:tcPr/>
                </a:tc>
                <a:tc>
                  <a:txBody>
                    <a:bodyPr/>
                    <a:lstStyle/>
                    <a:p>
                      <a:r>
                        <a:rPr lang="de-DE" sz="2200" dirty="0" smtClean="0"/>
                        <a:t>2</a:t>
                      </a:r>
                      <a:endParaRPr lang="de-DE" sz="2200" dirty="0"/>
                    </a:p>
                  </a:txBody>
                  <a:tcPr/>
                </a:tc>
                <a:tc>
                  <a:txBody>
                    <a:bodyPr/>
                    <a:lstStyle/>
                    <a:p>
                      <a:r>
                        <a:rPr lang="de-DE" sz="2200" dirty="0" smtClean="0"/>
                        <a:t>0,5</a:t>
                      </a:r>
                      <a:endParaRPr lang="de-DE" sz="2200" dirty="0"/>
                    </a:p>
                  </a:txBody>
                  <a:tcPr/>
                </a:tc>
              </a:tr>
              <a:tr h="370840">
                <a:tc>
                  <a:txBody>
                    <a:bodyPr/>
                    <a:lstStyle/>
                    <a:p>
                      <a:r>
                        <a:rPr lang="de-DE" sz="2200" dirty="0" smtClean="0"/>
                        <a:t>Umwelteingriffe</a:t>
                      </a:r>
                      <a:endParaRPr lang="de-DE" sz="2200" dirty="0"/>
                    </a:p>
                  </a:txBody>
                  <a:tcPr/>
                </a:tc>
                <a:tc>
                  <a:txBody>
                    <a:bodyPr/>
                    <a:lstStyle/>
                    <a:p>
                      <a:r>
                        <a:rPr lang="de-DE" sz="2200" dirty="0" smtClean="0"/>
                        <a:t>35</a:t>
                      </a:r>
                      <a:endParaRPr lang="de-DE" sz="2200" dirty="0"/>
                    </a:p>
                  </a:txBody>
                  <a:tcPr/>
                </a:tc>
                <a:tc>
                  <a:txBody>
                    <a:bodyPr/>
                    <a:lstStyle/>
                    <a:p>
                      <a:r>
                        <a:rPr lang="de-DE" sz="2200" dirty="0" smtClean="0"/>
                        <a:t>0</a:t>
                      </a:r>
                      <a:endParaRPr lang="de-DE" sz="2200" dirty="0"/>
                    </a:p>
                  </a:txBody>
                  <a:tcPr/>
                </a:tc>
                <a:tc>
                  <a:txBody>
                    <a:bodyPr/>
                    <a:lstStyle/>
                    <a:p>
                      <a:r>
                        <a:rPr lang="de-DE" sz="2200" dirty="0" smtClean="0"/>
                        <a:t>0</a:t>
                      </a:r>
                      <a:endParaRPr lang="de-DE" sz="2200" dirty="0"/>
                    </a:p>
                  </a:txBody>
                  <a:tcPr/>
                </a:tc>
              </a:tr>
            </a:tbl>
          </a:graphicData>
        </a:graphic>
      </p:graphicFrame>
      <p:sp>
        <p:nvSpPr>
          <p:cNvPr id="5" name="Titel 4"/>
          <p:cNvSpPr>
            <a:spLocks noGrp="1"/>
          </p:cNvSpPr>
          <p:nvPr>
            <p:ph type="title"/>
          </p:nvPr>
        </p:nvSpPr>
        <p:spPr/>
        <p:txBody>
          <a:bodyPr>
            <a:normAutofit/>
          </a:bodyPr>
          <a:lstStyle/>
          <a:p>
            <a:r>
              <a:rPr lang="de-DE" sz="2800" dirty="0" smtClean="0"/>
              <a:t>Nutzwertanalyse</a:t>
            </a:r>
            <a:endParaRPr lang="de-DE" dirty="0"/>
          </a:p>
        </p:txBody>
      </p:sp>
      <p:sp>
        <p:nvSpPr>
          <p:cNvPr id="6" name="Inhaltsplatzhalter 5"/>
          <p:cNvSpPr>
            <a:spLocks noGrp="1"/>
          </p:cNvSpPr>
          <p:nvPr>
            <p:ph sz="quarter" idx="13"/>
          </p:nvPr>
        </p:nvSpPr>
        <p:spPr>
          <a:xfrm>
            <a:off x="395537" y="1268760"/>
            <a:ext cx="8100900" cy="4176464"/>
          </a:xfrm>
        </p:spPr>
        <p:txBody>
          <a:bodyPr>
            <a:normAutofit/>
          </a:bodyPr>
          <a:lstStyle/>
          <a:p>
            <a:r>
              <a:rPr lang="de-DE" dirty="0" smtClean="0"/>
              <a:t>Analysemethode für (nichtquantifizierbare) Beurteilungskriterien</a:t>
            </a:r>
          </a:p>
          <a:p>
            <a:r>
              <a:rPr lang="de-DE" dirty="0" smtClean="0"/>
              <a:t>Gesamtnutzwert (Summe der Teilnutzwerte)</a:t>
            </a:r>
          </a:p>
          <a:p>
            <a:pPr lvl="1"/>
            <a:r>
              <a:rPr lang="de-DE" dirty="0" smtClean="0"/>
              <a:t>Schönefeld</a:t>
            </a:r>
            <a:r>
              <a:rPr lang="de-DE" smtClean="0"/>
              <a:t>: </a:t>
            </a:r>
            <a:r>
              <a:rPr lang="de-DE" sz="2400" smtClean="0"/>
              <a:t>1,15</a:t>
            </a:r>
            <a:endParaRPr lang="de-DE" dirty="0" smtClean="0"/>
          </a:p>
          <a:p>
            <a:pPr lvl="1"/>
            <a:r>
              <a:rPr lang="de-DE" dirty="0" err="1" smtClean="0"/>
              <a:t>Jüterbog</a:t>
            </a:r>
            <a:r>
              <a:rPr lang="de-DE" dirty="0" smtClean="0"/>
              <a:t>: 0,9</a:t>
            </a:r>
          </a:p>
          <a:p>
            <a:pPr>
              <a:buNone/>
            </a:pPr>
            <a:r>
              <a:rPr lang="de-DE" sz="1800" dirty="0" smtClean="0"/>
              <a:t>    </a:t>
            </a:r>
            <a:endParaRPr lang="de-DE" sz="1800" dirty="0"/>
          </a:p>
        </p:txBody>
      </p:sp>
      <p:sp>
        <p:nvSpPr>
          <p:cNvPr id="8" name="Inhaltsplatzhalter 7"/>
          <p:cNvSpPr>
            <a:spLocks noGrp="1"/>
          </p:cNvSpPr>
          <p:nvPr>
            <p:ph sz="quarter" idx="14"/>
          </p:nvPr>
        </p:nvSpPr>
        <p:spPr>
          <a:xfrm>
            <a:off x="1295636" y="5373216"/>
            <a:ext cx="7596844" cy="756084"/>
          </a:xfrm>
        </p:spPr>
        <p:txBody>
          <a:bodyPr>
            <a:normAutofit/>
          </a:bodyPr>
          <a:lstStyle/>
          <a:p>
            <a:r>
              <a:rPr lang="de-DE" dirty="0" smtClean="0"/>
              <a:t>     Vergleich der Gesamtnutzwerte möglicher Alternativen</a:t>
            </a:r>
            <a:endParaRPr lang="de-DE" dirty="0"/>
          </a:p>
        </p:txBody>
      </p:sp>
      <p:pic>
        <p:nvPicPr>
          <p:cNvPr id="7" name="Picture 2" descr="C:\Users\Duffmann_2\AppData\Local\Microsoft\Windows\Temporary Internet Files\Content.IE5\S8W4BP1I\MC900217328[1].wmf"/>
          <p:cNvPicPr>
            <a:picLocks noChangeAspect="1" noChangeArrowheads="1"/>
          </p:cNvPicPr>
          <p:nvPr/>
        </p:nvPicPr>
        <p:blipFill>
          <a:blip r:embed="rId3" cstate="print"/>
          <a:srcRect/>
          <a:stretch>
            <a:fillRect/>
          </a:stretch>
        </p:blipFill>
        <p:spPr bwMode="auto">
          <a:xfrm>
            <a:off x="503548" y="5445224"/>
            <a:ext cx="612068" cy="620332"/>
          </a:xfrm>
          <a:prstGeom prst="rect">
            <a:avLst/>
          </a:prstGeom>
          <a:noFill/>
        </p:spPr>
      </p:pic>
      <p:sp>
        <p:nvSpPr>
          <p:cNvPr id="11" name="Ellipse 10"/>
          <p:cNvSpPr/>
          <p:nvPr/>
        </p:nvSpPr>
        <p:spPr>
          <a:xfrm>
            <a:off x="827584" y="2564904"/>
            <a:ext cx="2700300" cy="36004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down)">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10"/>
                                        </p:tgtEl>
                                        <p:attrNameLst>
                                          <p:attrName>style.visibility</p:attrName>
                                        </p:attrNameLst>
                                      </p:cBhvr>
                                      <p:to>
                                        <p:strVal val="hidden"/>
                                      </p:to>
                                    </p:set>
                                  </p:childTnLst>
                                </p:cTn>
                              </p:par>
                              <p:par>
                                <p:cTn id="29" presetID="22" presetClass="entr" presetSubtype="8" fill="hold" grpId="0" nodeType="withEffect">
                                  <p:stCondLst>
                                    <p:cond delay="0"/>
                                  </p:stCondLst>
                                  <p:childTnLst>
                                    <p:set>
                                      <p:cBhvr>
                                        <p:cTn id="30" dur="1" fill="hold">
                                          <p:stCondLst>
                                            <p:cond delay="0"/>
                                          </p:stCondLst>
                                        </p:cTn>
                                        <p:tgtEl>
                                          <p:spTgt spid="8">
                                            <p:bg/>
                                          </p:spTgt>
                                        </p:tgtEl>
                                        <p:attrNameLst>
                                          <p:attrName>style.visibility</p:attrName>
                                        </p:attrNameLst>
                                      </p:cBhvr>
                                      <p:to>
                                        <p:strVal val="visible"/>
                                      </p:to>
                                    </p:set>
                                    <p:animEffect transition="in" filter="wipe(left)">
                                      <p:cBhvr>
                                        <p:cTn id="31" dur="500"/>
                                        <p:tgtEl>
                                          <p:spTgt spid="8">
                                            <p:bg/>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8">
                                            <p:txEl>
                                              <p:pRg st="0" end="0"/>
                                            </p:txEl>
                                          </p:spTgt>
                                        </p:tgtEl>
                                        <p:attrNameLst>
                                          <p:attrName>style.visibility</p:attrName>
                                        </p:attrNameLst>
                                      </p:cBhvr>
                                      <p:to>
                                        <p:strVal val="visible"/>
                                      </p:to>
                                    </p:set>
                                    <p:animEffect transition="in" filter="wipe(left)">
                                      <p:cBhvr>
                                        <p:cTn id="34" dur="500"/>
                                        <p:tgtEl>
                                          <p:spTgt spid="8">
                                            <p:txEl>
                                              <p:pRg st="0" end="0"/>
                                            </p:txEl>
                                          </p:spTgt>
                                        </p:tgtEl>
                                      </p:cBhvr>
                                    </p:animEffect>
                                  </p:childTnLst>
                                </p:cTn>
                              </p:par>
                              <p:par>
                                <p:cTn id="35" presetID="1" presetClass="entr" presetSubtype="0" fill="hold"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22" presetClass="entr" presetSubtype="8"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left)">
                                      <p:cBhvr>
                                        <p:cTn id="3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de-DE" sz="2800" dirty="0" smtClean="0"/>
              <a:t>Nutzwertanalyse</a:t>
            </a:r>
            <a:endParaRPr lang="de-DE" dirty="0"/>
          </a:p>
        </p:txBody>
      </p:sp>
      <p:sp>
        <p:nvSpPr>
          <p:cNvPr id="6" name="Inhaltsplatzhalter 5"/>
          <p:cNvSpPr>
            <a:spLocks noGrp="1"/>
          </p:cNvSpPr>
          <p:nvPr>
            <p:ph sz="quarter" idx="13"/>
          </p:nvPr>
        </p:nvSpPr>
        <p:spPr/>
        <p:txBody>
          <a:bodyPr>
            <a:normAutofit/>
          </a:bodyPr>
          <a:lstStyle/>
          <a:p>
            <a:endParaRPr lang="de-DE" dirty="0"/>
          </a:p>
        </p:txBody>
      </p:sp>
      <p:graphicFrame>
        <p:nvGraphicFramePr>
          <p:cNvPr id="8" name="Inhaltsplatzhalter 7"/>
          <p:cNvGraphicFramePr>
            <a:graphicFrameLocks/>
          </p:cNvGraphicFramePr>
          <p:nvPr/>
        </p:nvGraphicFramePr>
        <p:xfrm>
          <a:off x="468313" y="1341438"/>
          <a:ext cx="8207376" cy="3048000"/>
        </p:xfrm>
        <a:graphic>
          <a:graphicData uri="http://schemas.openxmlformats.org/drawingml/2006/table">
            <a:tbl>
              <a:tblPr firstRow="1" bandRow="1">
                <a:tableStyleId>{5C22544A-7EE6-4342-B048-85BDC9FD1C3A}</a:tableStyleId>
              </a:tblPr>
              <a:tblGrid>
                <a:gridCol w="4103688"/>
                <a:gridCol w="4103688"/>
              </a:tblGrid>
              <a:tr h="370840">
                <a:tc>
                  <a:txBody>
                    <a:bodyPr/>
                    <a:lstStyle/>
                    <a:p>
                      <a:r>
                        <a:rPr lang="de-DE" sz="2200" dirty="0" smtClean="0"/>
                        <a:t>Vorteile</a:t>
                      </a:r>
                      <a:endParaRPr lang="de-DE" sz="2200" dirty="0"/>
                    </a:p>
                  </a:txBody>
                  <a:tcPr/>
                </a:tc>
                <a:tc>
                  <a:txBody>
                    <a:bodyPr/>
                    <a:lstStyle/>
                    <a:p>
                      <a:r>
                        <a:rPr lang="de-DE" sz="2200" dirty="0" smtClean="0"/>
                        <a:t>Nachteile</a:t>
                      </a:r>
                      <a:endParaRPr lang="de-DE" sz="2200" dirty="0"/>
                    </a:p>
                  </a:txBody>
                  <a:tcPr/>
                </a:tc>
              </a:tr>
              <a:tr h="370840">
                <a:tc>
                  <a:txBody>
                    <a:bodyPr/>
                    <a:lstStyle/>
                    <a:p>
                      <a:r>
                        <a:rPr lang="de-DE" sz="2200" dirty="0" smtClean="0"/>
                        <a:t>+ V</a:t>
                      </a:r>
                      <a:r>
                        <a:rPr lang="de-DE" sz="2200" kern="1200" dirty="0" smtClean="0">
                          <a:solidFill>
                            <a:schemeClr val="dk1"/>
                          </a:solidFill>
                          <a:latin typeface="+mn-lt"/>
                          <a:ea typeface="+mn-ea"/>
                          <a:cs typeface="+mn-cs"/>
                        </a:rPr>
                        <a:t>ergleich von Alternativen aufgrund</a:t>
                      </a:r>
                      <a:r>
                        <a:rPr lang="de-DE" sz="2200" kern="1200" baseline="0" dirty="0" smtClean="0">
                          <a:solidFill>
                            <a:schemeClr val="dk1"/>
                          </a:solidFill>
                          <a:latin typeface="+mn-lt"/>
                          <a:ea typeface="+mn-ea"/>
                          <a:cs typeface="+mn-cs"/>
                        </a:rPr>
                        <a:t> g</a:t>
                      </a:r>
                      <a:r>
                        <a:rPr lang="de-DE" sz="2200" kern="1200" dirty="0" smtClean="0">
                          <a:solidFill>
                            <a:schemeClr val="dk1"/>
                          </a:solidFill>
                          <a:latin typeface="+mn-lt"/>
                          <a:ea typeface="+mn-ea"/>
                          <a:cs typeface="+mn-cs"/>
                        </a:rPr>
                        <a:t>emeinsamer Kriterien</a:t>
                      </a:r>
                      <a:endParaRPr lang="de-DE" sz="2200" dirty="0"/>
                    </a:p>
                  </a:txBody>
                  <a:tcPr/>
                </a:tc>
                <a:tc>
                  <a:txBody>
                    <a:bodyPr/>
                    <a:lstStyle/>
                    <a:p>
                      <a:r>
                        <a:rPr lang="de-DE" sz="2200" dirty="0" smtClean="0"/>
                        <a:t> - Einigungsproblem bei Entscheidungsträger</a:t>
                      </a:r>
                    </a:p>
                    <a:p>
                      <a:r>
                        <a:rPr lang="de-DE" sz="2200" dirty="0" smtClean="0"/>
                        <a:t>mit unterschiedlichen Präferenzen</a:t>
                      </a:r>
                      <a:endParaRPr lang="de-DE" sz="2200" dirty="0"/>
                    </a:p>
                  </a:txBody>
                  <a:tcPr/>
                </a:tc>
              </a:tr>
              <a:tr h="370840">
                <a:tc>
                  <a:txBody>
                    <a:bodyPr/>
                    <a:lstStyle/>
                    <a:p>
                      <a:r>
                        <a:rPr lang="de-DE" sz="2200" dirty="0" smtClean="0"/>
                        <a:t>+  Flexibilität des Zielsystems</a:t>
                      </a:r>
                      <a:endParaRPr lang="de-DE" sz="2200" dirty="0"/>
                    </a:p>
                  </a:txBody>
                  <a:tcPr/>
                </a:tc>
                <a:tc>
                  <a:txBody>
                    <a:bodyPr/>
                    <a:lstStyle/>
                    <a:p>
                      <a:r>
                        <a:rPr lang="de-DE" sz="2200" dirty="0" smtClean="0"/>
                        <a:t>- keine fairen Kriterien/Gewichtungen</a:t>
                      </a:r>
                      <a:endParaRPr lang="de-DE" sz="2200" dirty="0"/>
                    </a:p>
                  </a:txBody>
                  <a:tcPr/>
                </a:tc>
              </a:tr>
              <a:tr h="370840">
                <a:tc>
                  <a:txBody>
                    <a:bodyPr/>
                    <a:lstStyle/>
                    <a:p>
                      <a:r>
                        <a:rPr lang="de-DE" sz="2200" baseline="0" dirty="0" smtClean="0"/>
                        <a:t>+ </a:t>
                      </a:r>
                      <a:r>
                        <a:rPr lang="de-DE" sz="2200" dirty="0" smtClean="0"/>
                        <a:t>direkte Vergleichbarkeit</a:t>
                      </a:r>
                      <a:r>
                        <a:rPr lang="de-DE" sz="2200" baseline="0" dirty="0" smtClean="0"/>
                        <a:t> </a:t>
                      </a:r>
                      <a:r>
                        <a:rPr lang="de-DE" sz="2200" dirty="0" smtClean="0"/>
                        <a:t>durch Gesamtnutzwert</a:t>
                      </a:r>
                      <a:endParaRPr lang="de-DE" sz="2200" dirty="0"/>
                    </a:p>
                  </a:txBody>
                  <a:tcPr/>
                </a:tc>
                <a:tc>
                  <a:txBody>
                    <a:bodyPr/>
                    <a:lstStyle/>
                    <a:p>
                      <a:endParaRPr lang="de-DE" sz="2200" dirty="0"/>
                    </a:p>
                  </a:txBody>
                  <a:tcPr/>
                </a:tc>
              </a:tr>
            </a:tbl>
          </a:graphicData>
        </a:graphic>
      </p:graphicFrame>
      <p:pic>
        <p:nvPicPr>
          <p:cNvPr id="7" name="Picture 2" descr="C:\Users\Duffmann_2\AppData\Local\Microsoft\Windows\Temporary Internet Files\Content.IE5\S8W4BP1I\MC900217328[1].wmf"/>
          <p:cNvPicPr>
            <a:picLocks noChangeAspect="1" noChangeArrowheads="1"/>
          </p:cNvPicPr>
          <p:nvPr/>
        </p:nvPicPr>
        <p:blipFill>
          <a:blip r:embed="rId3" cstate="print"/>
          <a:srcRect/>
          <a:stretch>
            <a:fillRect/>
          </a:stretch>
        </p:blipFill>
        <p:spPr bwMode="auto">
          <a:xfrm>
            <a:off x="503548" y="5445224"/>
            <a:ext cx="612068" cy="620332"/>
          </a:xfrm>
          <a:prstGeom prst="rect">
            <a:avLst/>
          </a:prstGeom>
          <a:noFill/>
        </p:spPr>
      </p:pic>
      <p:sp>
        <p:nvSpPr>
          <p:cNvPr id="13" name="Inhaltsplatzhalter 12"/>
          <p:cNvSpPr>
            <a:spLocks noGrp="1"/>
          </p:cNvSpPr>
          <p:nvPr>
            <p:ph sz="quarter" idx="14"/>
          </p:nvPr>
        </p:nvSpPr>
        <p:spPr/>
        <p:txBody>
          <a:bodyPr>
            <a:normAutofit lnSpcReduction="10000"/>
          </a:bodyPr>
          <a:lstStyle/>
          <a:p>
            <a:r>
              <a:rPr lang="de-DE" dirty="0" smtClean="0"/>
              <a:t>     Die Nutzwertanalyse wird auch als „Nutzwert- verfahren“ oder „</a:t>
            </a:r>
            <a:r>
              <a:rPr lang="de-DE" dirty="0" err="1" smtClean="0"/>
              <a:t>Scoring</a:t>
            </a:r>
            <a:r>
              <a:rPr lang="de-DE" dirty="0" smtClean="0"/>
              <a:t> Modell“ bezeichnet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bg/>
                                          </p:spTgt>
                                        </p:tgtEl>
                                        <p:attrNameLst>
                                          <p:attrName>style.visibility</p:attrName>
                                        </p:attrNameLst>
                                      </p:cBhvr>
                                      <p:to>
                                        <p:strVal val="visible"/>
                                      </p:to>
                                    </p:set>
                                    <p:animEffect transition="in" filter="wipe(left)">
                                      <p:cBhvr>
                                        <p:cTn id="7" dur="500"/>
                                        <p:tgtEl>
                                          <p:spTgt spid="13">
                                            <p:bg/>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
                                            <p:txEl>
                                              <p:pRg st="0" end="0"/>
                                            </p:txEl>
                                          </p:spTgt>
                                        </p:tgtEl>
                                        <p:attrNameLst>
                                          <p:attrName>style.visibility</p:attrName>
                                        </p:attrNameLst>
                                      </p:cBhvr>
                                      <p:to>
                                        <p:strVal val="visible"/>
                                      </p:to>
                                    </p:set>
                                    <p:animEffect transition="in" filter="wipe(left)">
                                      <p:cBhvr>
                                        <p:cTn id="10" dur="500"/>
                                        <p:tgtEl>
                                          <p:spTgt spid="13">
                                            <p:txEl>
                                              <p:pRg st="0" end="0"/>
                                            </p:txEl>
                                          </p:spTgt>
                                        </p:tgtEl>
                                      </p:cBhvr>
                                    </p:animEffec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de-DE" dirty="0" smtClean="0"/>
              <a:t>Fazit</a:t>
            </a:r>
            <a:endParaRPr lang="de-DE" dirty="0"/>
          </a:p>
        </p:txBody>
      </p:sp>
      <p:sp>
        <p:nvSpPr>
          <p:cNvPr id="6" name="Inhaltsplatzhalter 5"/>
          <p:cNvSpPr>
            <a:spLocks noGrp="1"/>
          </p:cNvSpPr>
          <p:nvPr>
            <p:ph sz="quarter" idx="13"/>
          </p:nvPr>
        </p:nvSpPr>
        <p:spPr/>
        <p:txBody>
          <a:bodyPr>
            <a:normAutofit/>
          </a:bodyPr>
          <a:lstStyle/>
          <a:p>
            <a:r>
              <a:rPr lang="de-DE" dirty="0" smtClean="0"/>
              <a:t>viele Instrumente</a:t>
            </a:r>
          </a:p>
          <a:p>
            <a:r>
              <a:rPr lang="de-DE" dirty="0" smtClean="0"/>
              <a:t>Wahl der einzusetzenden Instrumente adäquat</a:t>
            </a:r>
          </a:p>
          <a:p>
            <a:pPr lvl="1"/>
            <a:r>
              <a:rPr lang="de-DE" dirty="0" smtClean="0"/>
              <a:t>der Problemstellung </a:t>
            </a:r>
          </a:p>
          <a:p>
            <a:pPr lvl="1"/>
            <a:r>
              <a:rPr lang="de-DE" dirty="0" smtClean="0"/>
              <a:t>des Projekt-/Unternehmensumfeldes</a:t>
            </a:r>
            <a:endParaRPr lang="de-DE" dirty="0"/>
          </a:p>
          <a:p>
            <a:r>
              <a:rPr lang="de-DE" dirty="0" smtClean="0"/>
              <a:t>bei überdachter Wahl</a:t>
            </a:r>
          </a:p>
          <a:p>
            <a:pPr lvl="1"/>
            <a:r>
              <a:rPr lang="de-DE" dirty="0" smtClean="0"/>
              <a:t>Erleichterung der Entscheidung/Überwachung</a:t>
            </a:r>
          </a:p>
          <a:p>
            <a:pPr lvl="1"/>
            <a:r>
              <a:rPr lang="de-DE" dirty="0" smtClean="0"/>
              <a:t>qualitativ gute Resultate</a:t>
            </a:r>
          </a:p>
          <a:p>
            <a:pPr lvl="1"/>
            <a:r>
              <a:rPr lang="de-DE" dirty="0" smtClean="0"/>
              <a:t>Zeitersparnis</a:t>
            </a:r>
          </a:p>
        </p:txBody>
      </p:sp>
      <p:pic>
        <p:nvPicPr>
          <p:cNvPr id="2050" name="Picture 2" descr="C:\Users\Duffmann_2\Desktop\knowhow_werkzeuge_clever_531005.jpg"/>
          <p:cNvPicPr>
            <a:picLocks noChangeAspect="1" noChangeArrowheads="1"/>
          </p:cNvPicPr>
          <p:nvPr/>
        </p:nvPicPr>
        <p:blipFill>
          <a:blip r:embed="rId3" cstate="print"/>
          <a:srcRect/>
          <a:stretch>
            <a:fillRect/>
          </a:stretch>
        </p:blipFill>
        <p:spPr bwMode="auto">
          <a:xfrm>
            <a:off x="5040052" y="4005064"/>
            <a:ext cx="2709047" cy="186382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630</Words>
  <Application>Microsoft Office PowerPoint</Application>
  <PresentationFormat>Bildschirmpräsentation (4:3)</PresentationFormat>
  <Paragraphs>150</Paragraphs>
  <Slides>7</Slides>
  <Notes>7</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Larissa-Design</vt:lpstr>
      <vt:lpstr>Folie 1</vt:lpstr>
      <vt:lpstr>Einblick in Controlling und BER</vt:lpstr>
      <vt:lpstr>Ampel-Diagramm im Controllingbericht</vt:lpstr>
      <vt:lpstr>Ampel-Diagramm im Controllingbericht</vt:lpstr>
      <vt:lpstr>Nutzwertanalyse</vt:lpstr>
      <vt:lpstr>Nutzwertanalyse</vt:lpstr>
      <vt:lpstr>Fazit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Duffmann</dc:creator>
  <cp:lastModifiedBy>Duffmann</cp:lastModifiedBy>
  <cp:revision>1324</cp:revision>
  <dcterms:created xsi:type="dcterms:W3CDTF">2011-10-16T18:08:42Z</dcterms:created>
  <dcterms:modified xsi:type="dcterms:W3CDTF">2012-11-01T11:30:18Z</dcterms:modified>
</cp:coreProperties>
</file>