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Default Extension="gif" ContentType="image/gif"/>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handoutMasterIdLst>
    <p:handoutMasterId r:id="rId10"/>
  </p:handoutMasterIdLst>
  <p:sldIdLst>
    <p:sldId id="261" r:id="rId2"/>
    <p:sldId id="257" r:id="rId3"/>
    <p:sldId id="262" r:id="rId4"/>
    <p:sldId id="263" r:id="rId5"/>
    <p:sldId id="264" r:id="rId6"/>
    <p:sldId id="265" r:id="rId7"/>
    <p:sldId id="266" r:id="rId8"/>
  </p:sldIdLst>
  <p:sldSz cx="9144000" cy="6858000" type="screen4x3"/>
  <p:notesSz cx="10234613" cy="70993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D7A00"/>
    <a:srgbClr val="396499"/>
    <a:srgbClr val="4A7EBB"/>
    <a:srgbClr val="D60000"/>
    <a:srgbClr val="264468"/>
    <a:srgbClr val="E20000"/>
    <a:srgbClr val="E60000"/>
  </p:clrMru>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ittlere Formatvorlag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9649" autoAdjust="0"/>
    <p:restoredTop sz="72887" autoAdjust="0"/>
  </p:normalViewPr>
  <p:slideViewPr>
    <p:cSldViewPr>
      <p:cViewPr>
        <p:scale>
          <a:sx n="66" d="100"/>
          <a:sy n="66" d="100"/>
        </p:scale>
        <p:origin x="-1746" y="144"/>
      </p:cViewPr>
      <p:guideLst>
        <p:guide orient="horz" pos="2160"/>
        <p:guide pos="2880"/>
      </p:guideLst>
    </p:cSldViewPr>
  </p:slideViewPr>
  <p:outlineViewPr>
    <p:cViewPr>
      <p:scale>
        <a:sx n="33" d="100"/>
        <a:sy n="33" d="100"/>
      </p:scale>
      <p:origin x="0" y="2592"/>
    </p:cViewPr>
  </p:outlineViewPr>
  <p:notesTextViewPr>
    <p:cViewPr>
      <p:scale>
        <a:sx n="100" d="100"/>
        <a:sy n="100" d="100"/>
      </p:scale>
      <p:origin x="0" y="0"/>
    </p:cViewPr>
  </p:notesTextViewPr>
  <p:sorterViewPr>
    <p:cViewPr>
      <p:scale>
        <a:sx n="66" d="100"/>
        <a:sy n="66" d="100"/>
      </p:scale>
      <p:origin x="0" y="0"/>
    </p:cViewPr>
  </p:sorterViewPr>
  <p:notesViewPr>
    <p:cSldViewPr>
      <p:cViewPr>
        <p:scale>
          <a:sx n="100" d="100"/>
          <a:sy n="100" d="100"/>
        </p:scale>
        <p:origin x="-1890" y="2394"/>
      </p:cViewPr>
      <p:guideLst>
        <p:guide orient="horz" pos="2236"/>
        <p:guide pos="3224"/>
      </p:guideLst>
    </p:cSldViewPr>
  </p:notesViewPr>
  <p:gridSpacing cx="36868100" cy="368681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998" cy="354965"/>
          </a:xfrm>
          <a:prstGeom prst="rect">
            <a:avLst/>
          </a:prstGeom>
        </p:spPr>
        <p:txBody>
          <a:bodyPr vert="horz" lIns="99048" tIns="49524" rIns="99048" bIns="49524" rtlCol="0"/>
          <a:lstStyle>
            <a:lvl1pPr algn="l">
              <a:defRPr sz="1300"/>
            </a:lvl1pPr>
          </a:lstStyle>
          <a:p>
            <a:endParaRPr lang="de-DE" dirty="0"/>
          </a:p>
        </p:txBody>
      </p:sp>
      <p:sp>
        <p:nvSpPr>
          <p:cNvPr id="3" name="Datumsplatzhalter 2"/>
          <p:cNvSpPr>
            <a:spLocks noGrp="1"/>
          </p:cNvSpPr>
          <p:nvPr>
            <p:ph type="dt" sz="quarter" idx="1"/>
          </p:nvPr>
        </p:nvSpPr>
        <p:spPr>
          <a:xfrm>
            <a:off x="5797247" y="0"/>
            <a:ext cx="4434998" cy="354965"/>
          </a:xfrm>
          <a:prstGeom prst="rect">
            <a:avLst/>
          </a:prstGeom>
        </p:spPr>
        <p:txBody>
          <a:bodyPr vert="horz" lIns="99048" tIns="49524" rIns="99048" bIns="49524" rtlCol="0"/>
          <a:lstStyle>
            <a:lvl1pPr algn="r">
              <a:defRPr sz="1300"/>
            </a:lvl1pPr>
          </a:lstStyle>
          <a:p>
            <a:fld id="{87658C00-4BC8-40EA-BD76-0B3148AEB541}" type="datetimeFigureOut">
              <a:rPr lang="de-DE" smtClean="0"/>
              <a:pPr/>
              <a:t>01.11.2012</a:t>
            </a:fld>
            <a:endParaRPr lang="de-DE" dirty="0"/>
          </a:p>
        </p:txBody>
      </p:sp>
      <p:sp>
        <p:nvSpPr>
          <p:cNvPr id="4" name="Fußzeilenplatzhalter 3"/>
          <p:cNvSpPr>
            <a:spLocks noGrp="1"/>
          </p:cNvSpPr>
          <p:nvPr>
            <p:ph type="ftr" sz="quarter" idx="2"/>
          </p:nvPr>
        </p:nvSpPr>
        <p:spPr>
          <a:xfrm>
            <a:off x="1" y="6743103"/>
            <a:ext cx="4434998" cy="354965"/>
          </a:xfrm>
          <a:prstGeom prst="rect">
            <a:avLst/>
          </a:prstGeom>
        </p:spPr>
        <p:txBody>
          <a:bodyPr vert="horz" lIns="99048" tIns="49524" rIns="99048" bIns="49524" rtlCol="0" anchor="b"/>
          <a:lstStyle>
            <a:lvl1pPr algn="l">
              <a:defRPr sz="1300"/>
            </a:lvl1pPr>
          </a:lstStyle>
          <a:p>
            <a:endParaRPr lang="de-DE" dirty="0"/>
          </a:p>
        </p:txBody>
      </p:sp>
      <p:sp>
        <p:nvSpPr>
          <p:cNvPr id="5" name="Foliennummernplatzhalter 4"/>
          <p:cNvSpPr>
            <a:spLocks noGrp="1"/>
          </p:cNvSpPr>
          <p:nvPr>
            <p:ph type="sldNum" sz="quarter" idx="3"/>
          </p:nvPr>
        </p:nvSpPr>
        <p:spPr>
          <a:xfrm>
            <a:off x="5797247" y="6743103"/>
            <a:ext cx="4434998" cy="354965"/>
          </a:xfrm>
          <a:prstGeom prst="rect">
            <a:avLst/>
          </a:prstGeom>
        </p:spPr>
        <p:txBody>
          <a:bodyPr vert="horz" lIns="99048" tIns="49524" rIns="99048" bIns="49524" rtlCol="0" anchor="b"/>
          <a:lstStyle>
            <a:lvl1pPr algn="r">
              <a:defRPr sz="1300"/>
            </a:lvl1pPr>
          </a:lstStyle>
          <a:p>
            <a:fld id="{2B8D52D8-4688-45E9-A5DC-DE2CC6358162}" type="slidenum">
              <a:rPr lang="de-DE" smtClean="0"/>
              <a:pPr/>
              <a:t>‹Nr.›</a:t>
            </a:fld>
            <a:endParaRPr lang="de-DE" dirty="0"/>
          </a:p>
        </p:txBody>
      </p:sp>
    </p:spTree>
  </p:cSld>
  <p:clrMap bg1="lt1" tx1="dk1" bg2="lt2" tx2="dk2" accent1="accent1" accent2="accent2" accent3="accent3" accent4="accent4" accent5="accent5" accent6="accent6" hlink="hlink" folHlink="folHlink"/>
  <p:hf hdr="0" ftr="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Kopfzeilenplatzhalter 1"/>
          <p:cNvSpPr>
            <a:spLocks noGrp="1"/>
          </p:cNvSpPr>
          <p:nvPr>
            <p:ph type="hdr" sz="quarter"/>
          </p:nvPr>
        </p:nvSpPr>
        <p:spPr>
          <a:xfrm>
            <a:off x="1" y="0"/>
            <a:ext cx="4434998" cy="354965"/>
          </a:xfrm>
          <a:prstGeom prst="rect">
            <a:avLst/>
          </a:prstGeom>
        </p:spPr>
        <p:txBody>
          <a:bodyPr vert="horz" lIns="99048" tIns="49524" rIns="99048" bIns="49524" rtlCol="0"/>
          <a:lstStyle>
            <a:lvl1pPr algn="l">
              <a:defRPr sz="1300"/>
            </a:lvl1pPr>
          </a:lstStyle>
          <a:p>
            <a:endParaRPr lang="de-DE" dirty="0"/>
          </a:p>
        </p:txBody>
      </p:sp>
      <p:sp>
        <p:nvSpPr>
          <p:cNvPr id="3" name="Datumsplatzhalter 2"/>
          <p:cNvSpPr>
            <a:spLocks noGrp="1"/>
          </p:cNvSpPr>
          <p:nvPr>
            <p:ph type="dt" idx="1"/>
          </p:nvPr>
        </p:nvSpPr>
        <p:spPr>
          <a:xfrm>
            <a:off x="5797247" y="0"/>
            <a:ext cx="4434998" cy="354965"/>
          </a:xfrm>
          <a:prstGeom prst="rect">
            <a:avLst/>
          </a:prstGeom>
        </p:spPr>
        <p:txBody>
          <a:bodyPr vert="horz" lIns="99048" tIns="49524" rIns="99048" bIns="49524" rtlCol="0"/>
          <a:lstStyle>
            <a:lvl1pPr algn="r">
              <a:defRPr sz="1300"/>
            </a:lvl1pPr>
          </a:lstStyle>
          <a:p>
            <a:fld id="{83112BF3-8FFF-43E7-AFF9-C7DE266DB6F3}" type="datetimeFigureOut">
              <a:rPr lang="de-DE" smtClean="0"/>
              <a:pPr/>
              <a:t>01.11.2012</a:t>
            </a:fld>
            <a:endParaRPr lang="de-DE" dirty="0"/>
          </a:p>
        </p:txBody>
      </p:sp>
      <p:sp>
        <p:nvSpPr>
          <p:cNvPr id="4" name="Folienbildplatzhalter 3"/>
          <p:cNvSpPr>
            <a:spLocks noGrp="1" noRot="1" noChangeAspect="1"/>
          </p:cNvSpPr>
          <p:nvPr>
            <p:ph type="sldImg" idx="2"/>
          </p:nvPr>
        </p:nvSpPr>
        <p:spPr>
          <a:xfrm>
            <a:off x="3343275" y="533400"/>
            <a:ext cx="3548063" cy="2660650"/>
          </a:xfrm>
          <a:prstGeom prst="rect">
            <a:avLst/>
          </a:prstGeom>
          <a:noFill/>
          <a:ln w="12700">
            <a:solidFill>
              <a:prstClr val="black"/>
            </a:solidFill>
          </a:ln>
        </p:spPr>
        <p:txBody>
          <a:bodyPr vert="horz" lIns="99048" tIns="49524" rIns="99048" bIns="49524" rtlCol="0" anchor="ctr"/>
          <a:lstStyle/>
          <a:p>
            <a:endParaRPr lang="de-DE" dirty="0"/>
          </a:p>
        </p:txBody>
      </p:sp>
      <p:sp>
        <p:nvSpPr>
          <p:cNvPr id="5" name="Notizenplatzhalter 4"/>
          <p:cNvSpPr>
            <a:spLocks noGrp="1"/>
          </p:cNvSpPr>
          <p:nvPr>
            <p:ph type="body" sz="quarter" idx="3"/>
          </p:nvPr>
        </p:nvSpPr>
        <p:spPr>
          <a:xfrm>
            <a:off x="1023462" y="3372167"/>
            <a:ext cx="8187690" cy="3194685"/>
          </a:xfrm>
          <a:prstGeom prst="rect">
            <a:avLst/>
          </a:prstGeom>
        </p:spPr>
        <p:txBody>
          <a:bodyPr vert="horz" lIns="99048" tIns="49524" rIns="99048" bIns="49524" rtlCol="0">
            <a:normAutofit/>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6" name="Fußzeilenplatzhalter 5"/>
          <p:cNvSpPr>
            <a:spLocks noGrp="1"/>
          </p:cNvSpPr>
          <p:nvPr>
            <p:ph type="ftr" sz="quarter" idx="4"/>
          </p:nvPr>
        </p:nvSpPr>
        <p:spPr>
          <a:xfrm>
            <a:off x="1" y="6743103"/>
            <a:ext cx="4434998" cy="354965"/>
          </a:xfrm>
          <a:prstGeom prst="rect">
            <a:avLst/>
          </a:prstGeom>
        </p:spPr>
        <p:txBody>
          <a:bodyPr vert="horz" lIns="99048" tIns="49524" rIns="99048" bIns="49524" rtlCol="0" anchor="b"/>
          <a:lstStyle>
            <a:lvl1pPr algn="l">
              <a:defRPr sz="1300"/>
            </a:lvl1pPr>
          </a:lstStyle>
          <a:p>
            <a:endParaRPr lang="de-DE" dirty="0"/>
          </a:p>
        </p:txBody>
      </p:sp>
      <p:sp>
        <p:nvSpPr>
          <p:cNvPr id="7" name="Foliennummernplatzhalter 6"/>
          <p:cNvSpPr>
            <a:spLocks noGrp="1"/>
          </p:cNvSpPr>
          <p:nvPr>
            <p:ph type="sldNum" sz="quarter" idx="5"/>
          </p:nvPr>
        </p:nvSpPr>
        <p:spPr>
          <a:xfrm>
            <a:off x="5797247" y="6743103"/>
            <a:ext cx="4434998" cy="354965"/>
          </a:xfrm>
          <a:prstGeom prst="rect">
            <a:avLst/>
          </a:prstGeom>
        </p:spPr>
        <p:txBody>
          <a:bodyPr vert="horz" lIns="99048" tIns="49524" rIns="99048" bIns="49524" rtlCol="0" anchor="b"/>
          <a:lstStyle>
            <a:lvl1pPr algn="r">
              <a:defRPr sz="1300"/>
            </a:lvl1pPr>
          </a:lstStyle>
          <a:p>
            <a:fld id="{3EB8B8F3-6E45-4711-949A-C262FAE9A08D}" type="slidenum">
              <a:rPr lang="de-DE" smtClean="0"/>
              <a:pPr/>
              <a:t>‹Nr.›</a:t>
            </a:fld>
            <a:endParaRPr lang="de-DE" dirty="0"/>
          </a:p>
        </p:txBody>
      </p:sp>
    </p:spTree>
  </p:cSld>
  <p:clrMap bg1="lt1" tx1="dk1" bg2="lt2" tx2="dk2" accent1="accent1" accent2="accent2" accent3="accent3" accent4="accent4" accent5="accent5" accent6="accent6" hlink="hlink" folHlink="folHlink"/>
  <p:hf hdr="0" ftr="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r>
              <a:rPr lang="de-DE" dirty="0" smtClean="0"/>
              <a:t>-</a:t>
            </a:r>
            <a:r>
              <a:rPr lang="de-DE" baseline="0" dirty="0" smtClean="0"/>
              <a:t> Kapitel 1: Entscheidung und Entscheidungsunterstützung durch das Controlling</a:t>
            </a:r>
            <a:endParaRPr lang="de-DE" dirty="0" smtClean="0"/>
          </a:p>
          <a:p>
            <a:pPr>
              <a:buFontTx/>
              <a:buChar char="-"/>
            </a:pPr>
            <a:r>
              <a:rPr lang="de-DE" baseline="0" dirty="0" smtClean="0"/>
              <a:t>2 </a:t>
            </a:r>
            <a:r>
              <a:rPr lang="de-DE" baseline="0" dirty="0" smtClean="0"/>
              <a:t>Schwerpunkte: 2 Instrumente (einmal Negativbeispiel für Schwerpunkt 1 und ein Positivbeispiel für Schwerpunkt 2)</a:t>
            </a:r>
          </a:p>
        </p:txBody>
      </p:sp>
      <p:sp>
        <p:nvSpPr>
          <p:cNvPr id="4" name="Datumsplatzhalter 3"/>
          <p:cNvSpPr>
            <a:spLocks noGrp="1"/>
          </p:cNvSpPr>
          <p:nvPr>
            <p:ph type="dt" idx="10"/>
          </p:nvPr>
        </p:nvSpPr>
        <p:spPr/>
        <p:txBody>
          <a:bodyPr/>
          <a:lstStyle/>
          <a:p>
            <a:fld id="{FE9B7706-D963-4DB3-9626-E63D780C854A}"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1</a:t>
            </a:fld>
            <a:endParaRPr lang="de-DE" dirty="0"/>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dirty="0" smtClean="0"/>
              <a:t> Vorbereitung </a:t>
            </a:r>
            <a:r>
              <a:rPr lang="de-DE" dirty="0" smtClean="0"/>
              <a:t>und dem Treffen von Entscheidungen </a:t>
            </a:r>
            <a:r>
              <a:rPr lang="de-DE" dirty="0" smtClean="0"/>
              <a:t>einhergeht</a:t>
            </a:r>
          </a:p>
          <a:p>
            <a:pPr>
              <a:buFontTx/>
              <a:buChar char="-"/>
            </a:pPr>
            <a:r>
              <a:rPr lang="de-DE" baseline="0" dirty="0" smtClean="0"/>
              <a:t> </a:t>
            </a:r>
            <a:r>
              <a:rPr lang="de-DE" baseline="0" dirty="0" smtClean="0"/>
              <a:t>Handlungsalternativen betrachtet und anhand von Entscheidungskriterien bewertet </a:t>
            </a:r>
            <a:r>
              <a:rPr lang="de-DE" baseline="0" dirty="0" smtClean="0"/>
              <a:t>werden</a:t>
            </a:r>
          </a:p>
          <a:p>
            <a:pPr>
              <a:buFontTx/>
              <a:buChar char="-"/>
            </a:pPr>
            <a:r>
              <a:rPr lang="de-DE" baseline="0" dirty="0" smtClean="0"/>
              <a:t> </a:t>
            </a:r>
            <a:r>
              <a:rPr lang="de-DE" dirty="0" smtClean="0"/>
              <a:t>Instrumente </a:t>
            </a:r>
          </a:p>
          <a:p>
            <a:pPr>
              <a:buFontTx/>
              <a:buChar char="-"/>
            </a:pPr>
            <a:endParaRPr lang="de-DE" dirty="0" smtClean="0"/>
          </a:p>
          <a:p>
            <a:pPr lvl="0">
              <a:buFontTx/>
              <a:buChar char="-"/>
            </a:pPr>
            <a:r>
              <a:rPr lang="de-DE" baseline="0" dirty="0" err="1" smtClean="0"/>
              <a:t>Steuergeldervernichtungsprojekt</a:t>
            </a:r>
            <a:r>
              <a:rPr lang="de-DE" baseline="0" dirty="0" smtClean="0"/>
              <a:t> BER</a:t>
            </a:r>
            <a:endParaRPr lang="de-DE" dirty="0" smtClean="0"/>
          </a:p>
          <a:p>
            <a:pPr>
              <a:buFontTx/>
              <a:buNone/>
            </a:pPr>
            <a:r>
              <a:rPr lang="de-DE" dirty="0" smtClean="0"/>
              <a:t>- </a:t>
            </a:r>
            <a:r>
              <a:rPr lang="de-DE" dirty="0" smtClean="0"/>
              <a:t>seit 2006 im Bau </a:t>
            </a:r>
            <a:r>
              <a:rPr lang="de-DE" dirty="0" err="1" smtClean="0"/>
              <a:t>beﬁndlichen</a:t>
            </a:r>
            <a:r>
              <a:rPr lang="de-DE" dirty="0" smtClean="0"/>
              <a:t> Flughafen Berlin Brandenburg (größte Flughafenbaustelle</a:t>
            </a:r>
            <a:r>
              <a:rPr lang="de-DE" baseline="0" dirty="0" smtClean="0"/>
              <a:t> </a:t>
            </a:r>
            <a:r>
              <a:rPr lang="de-DE" dirty="0" smtClean="0"/>
              <a:t>Europas)</a:t>
            </a:r>
          </a:p>
          <a:p>
            <a:pPr marL="0" marR="0" indent="0" algn="l" defTabSz="914400" rtl="0" eaLnBrk="1" fontAlgn="auto" latinLnBrk="0" hangingPunct="1">
              <a:lnSpc>
                <a:spcPct val="100000"/>
              </a:lnSpc>
              <a:spcBef>
                <a:spcPts val="0"/>
              </a:spcBef>
              <a:spcAft>
                <a:spcPts val="0"/>
              </a:spcAft>
              <a:buClrTx/>
              <a:buSzTx/>
              <a:buFontTx/>
              <a:buChar char="-"/>
              <a:tabLst/>
              <a:defRPr/>
            </a:pPr>
            <a:r>
              <a:rPr lang="de-DE" baseline="0" dirty="0" smtClean="0"/>
              <a:t> viele Fehler unter anderem im Projektcontrolling</a:t>
            </a:r>
            <a:endParaRPr lang="de-DE" dirty="0" smtClean="0"/>
          </a:p>
          <a:p>
            <a:pPr>
              <a:buFontTx/>
              <a:buChar char="-"/>
            </a:pPr>
            <a:r>
              <a:rPr lang="de-DE" dirty="0" smtClean="0"/>
              <a:t> </a:t>
            </a:r>
            <a:r>
              <a:rPr lang="de-DE" dirty="0" smtClean="0"/>
              <a:t>Länder Berlin und Brandenburg + Bund </a:t>
            </a:r>
            <a:r>
              <a:rPr lang="de-DE" dirty="0" err="1" smtClean="0"/>
              <a:t>ﬁnanziell</a:t>
            </a:r>
            <a:r>
              <a:rPr lang="de-DE" dirty="0" smtClean="0"/>
              <a:t> beteiligt (zusammen über 50</a:t>
            </a:r>
            <a:r>
              <a:rPr lang="de-DE" dirty="0" smtClean="0"/>
              <a:t>%)</a:t>
            </a:r>
            <a:endParaRPr lang="de-DE" dirty="0" smtClean="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2</a:t>
            </a:fld>
            <a:endParaRPr lang="de-DE" dirty="0"/>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baseline="0" dirty="0" smtClean="0"/>
              <a:t> Schwerpunkt 1</a:t>
            </a:r>
            <a:endParaRPr lang="de-DE" baseline="0" dirty="0" smtClean="0"/>
          </a:p>
          <a:p>
            <a:pPr>
              <a:buFontTx/>
              <a:buChar char="-"/>
            </a:pPr>
            <a:r>
              <a:rPr lang="de-DE" baseline="0" dirty="0" smtClean="0"/>
              <a:t> </a:t>
            </a:r>
            <a:r>
              <a:rPr lang="de-DE" dirty="0" smtClean="0"/>
              <a:t>kompakt übersichtlich</a:t>
            </a:r>
          </a:p>
          <a:p>
            <a:pPr>
              <a:buFontTx/>
              <a:buChar char="-"/>
            </a:pPr>
            <a:r>
              <a:rPr lang="de-DE" dirty="0" smtClean="0"/>
              <a:t> Teilprojektstatus </a:t>
            </a:r>
            <a:r>
              <a:rPr lang="de-DE" dirty="0" smtClean="0"/>
              <a:t>wiederzugeben</a:t>
            </a:r>
          </a:p>
          <a:p>
            <a:pPr>
              <a:buFontTx/>
              <a:buChar char="-"/>
            </a:pPr>
            <a:r>
              <a:rPr lang="de-DE" dirty="0" smtClean="0"/>
              <a:t> Abweichungen von vereinbarten Kennzahlen</a:t>
            </a:r>
          </a:p>
          <a:p>
            <a:pPr>
              <a:buFontTx/>
              <a:buChar char="-"/>
            </a:pPr>
            <a:r>
              <a:rPr lang="de-DE" dirty="0" smtClean="0"/>
              <a:t> </a:t>
            </a:r>
            <a:r>
              <a:rPr lang="de-DE" dirty="0" smtClean="0"/>
              <a:t>Überwachungswerkszeug</a:t>
            </a:r>
            <a:r>
              <a:rPr lang="de-DE" baseline="0" dirty="0" smtClean="0"/>
              <a:t>: Mitteln, um Projektstatus zu kontrollieren/überwachen</a:t>
            </a:r>
            <a:endParaRPr lang="de-DE" dirty="0" smtClean="0"/>
          </a:p>
          <a:p>
            <a:pPr>
              <a:buFontTx/>
              <a:buChar char="-"/>
            </a:pPr>
            <a:endParaRPr lang="de-DE" baseline="0" dirty="0" smtClean="0"/>
          </a:p>
          <a:p>
            <a:pPr>
              <a:buFontTx/>
              <a:buChar char="-"/>
            </a:pPr>
            <a:endParaRPr lang="de-DE" dirty="0" smtClean="0"/>
          </a:p>
          <a:p>
            <a:pPr>
              <a:buFontTx/>
              <a:buChar char="-"/>
            </a:pPr>
            <a:r>
              <a:rPr lang="de-DE" dirty="0" smtClean="0"/>
              <a:t> </a:t>
            </a:r>
            <a:r>
              <a:rPr lang="de-DE" dirty="0" smtClean="0"/>
              <a:t>kam auch in BER-Controlling-Berichten</a:t>
            </a:r>
            <a:r>
              <a:rPr lang="de-DE" baseline="0" dirty="0" smtClean="0"/>
              <a:t> zum Einsatz, allerdings: schlechter Einsatz</a:t>
            </a:r>
          </a:p>
          <a:p>
            <a:pPr>
              <a:buFontTx/>
              <a:buChar char="-"/>
            </a:pPr>
            <a:endParaRPr lang="de-DE" baseline="0" dirty="0" smtClean="0"/>
          </a:p>
          <a:p>
            <a:pPr>
              <a:buFontTx/>
              <a:buChar char="-"/>
            </a:pPr>
            <a:r>
              <a:rPr lang="de-DE" baseline="0" dirty="0" smtClean="0"/>
              <a:t>17 von 42 Ampeln standen auf gelb, kein </a:t>
            </a:r>
            <a:r>
              <a:rPr lang="de-DE" baseline="0" dirty="0" smtClean="0"/>
              <a:t>Handlungsbedarf</a:t>
            </a:r>
            <a:endParaRPr lang="de-DE" baseline="0" dirty="0" smtClean="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3</a:t>
            </a:fld>
            <a:endParaRPr lang="de-DE"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Char char="-"/>
              <a:tabLst/>
              <a:defRPr/>
            </a:pPr>
            <a:r>
              <a:rPr lang="de-DE" baseline="0" dirty="0" smtClean="0"/>
              <a:t>Nach diesem Negativbeispiele ein positiver Verlauf im BER-Projekt:</a:t>
            </a:r>
          </a:p>
          <a:p>
            <a:pPr>
              <a:buFontTx/>
              <a:buChar char="-"/>
            </a:pPr>
            <a:r>
              <a:rPr lang="de-DE" dirty="0" smtClean="0"/>
              <a:t>Abfallbehälter </a:t>
            </a:r>
            <a:r>
              <a:rPr lang="de-DE" baseline="0" dirty="0" smtClean="0"/>
              <a:t>gemäß Terminplan</a:t>
            </a:r>
            <a:endParaRPr lang="de-DE" baseline="0" dirty="0" smtClean="0"/>
          </a:p>
          <a:p>
            <a:pPr>
              <a:buFontTx/>
              <a:buChar char="-"/>
            </a:pPr>
            <a:endParaRPr lang="de-DE" baseline="0" dirty="0" smtClean="0"/>
          </a:p>
          <a:p>
            <a:pPr>
              <a:buFontTx/>
              <a:buChar char="-"/>
            </a:pPr>
            <a:r>
              <a:rPr lang="de-DE" baseline="0" dirty="0" smtClean="0"/>
              <a:t>Information, wie Ampeldiagramm zu werten ist</a:t>
            </a:r>
          </a:p>
          <a:p>
            <a:pPr>
              <a:buFontTx/>
              <a:buChar char="-"/>
            </a:pPr>
            <a:endParaRPr lang="de-DE" baseline="0" dirty="0" smtClean="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4</a:t>
            </a:fld>
            <a:endParaRPr lang="de-DE" dirty="0"/>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dirty="0" smtClean="0"/>
              <a:t>Schwerpunkt </a:t>
            </a:r>
            <a:r>
              <a:rPr lang="de-DE" dirty="0" smtClean="0"/>
              <a:t>2</a:t>
            </a:r>
            <a:endParaRPr lang="de-DE" dirty="0" smtClean="0"/>
          </a:p>
          <a:p>
            <a:pPr>
              <a:buFontTx/>
              <a:buChar char="-"/>
            </a:pPr>
            <a:r>
              <a:rPr lang="de-DE" baseline="0" dirty="0" smtClean="0"/>
              <a:t>Unterstützung bei Entscheidungsfindung</a:t>
            </a:r>
          </a:p>
          <a:p>
            <a:pPr>
              <a:buFontTx/>
              <a:buChar char="-"/>
            </a:pPr>
            <a:r>
              <a:rPr lang="de-DE" dirty="0" smtClean="0"/>
              <a:t>Handlungsalternativen </a:t>
            </a:r>
            <a:r>
              <a:rPr lang="de-DE" dirty="0" smtClean="0"/>
              <a:t>anhand von Beurteilungskriterien</a:t>
            </a:r>
            <a:r>
              <a:rPr lang="de-DE" baseline="0" dirty="0" smtClean="0"/>
              <a:t> </a:t>
            </a:r>
            <a:r>
              <a:rPr lang="de-DE" dirty="0" smtClean="0"/>
              <a:t>in einem Punktebewertungssystem miteinander </a:t>
            </a:r>
            <a:r>
              <a:rPr lang="de-DE" dirty="0" smtClean="0"/>
              <a:t>vergleichen</a:t>
            </a:r>
          </a:p>
          <a:p>
            <a:pPr>
              <a:buFontTx/>
              <a:buChar char="-"/>
            </a:pPr>
            <a:endParaRPr lang="de-DE" dirty="0" smtClean="0"/>
          </a:p>
          <a:p>
            <a:pPr>
              <a:buFontTx/>
              <a:buChar char="-"/>
            </a:pPr>
            <a:r>
              <a:rPr lang="de-DE" dirty="0" smtClean="0"/>
              <a:t>BER-Projekts</a:t>
            </a:r>
            <a:r>
              <a:rPr lang="de-DE" dirty="0" smtClean="0"/>
              <a:t>:</a:t>
            </a:r>
            <a:r>
              <a:rPr lang="de-DE" baseline="0" dirty="0" smtClean="0"/>
              <a:t> </a:t>
            </a:r>
            <a:r>
              <a:rPr lang="de-DE" dirty="0" smtClean="0"/>
              <a:t>eine Standortentscheidung </a:t>
            </a:r>
          </a:p>
          <a:p>
            <a:pPr>
              <a:buFontTx/>
              <a:buChar char="-"/>
            </a:pPr>
            <a:r>
              <a:rPr lang="de-DE" dirty="0" smtClean="0"/>
              <a:t>Bestandteile…</a:t>
            </a:r>
            <a:endParaRPr lang="de-DE" dirty="0" smtClean="0"/>
          </a:p>
          <a:p>
            <a:pPr marL="0" marR="0" indent="0" algn="l" defTabSz="914400" rtl="0" eaLnBrk="1" fontAlgn="auto" latinLnBrk="0" hangingPunct="1">
              <a:lnSpc>
                <a:spcPct val="100000"/>
              </a:lnSpc>
              <a:spcBef>
                <a:spcPts val="0"/>
              </a:spcBef>
              <a:spcAft>
                <a:spcPts val="0"/>
              </a:spcAft>
              <a:buClrTx/>
              <a:buSzTx/>
              <a:buFontTx/>
              <a:buChar char="-"/>
              <a:tabLst/>
              <a:defRPr/>
            </a:pPr>
            <a:endParaRPr lang="de-DE" dirty="0" smtClean="0"/>
          </a:p>
          <a:p>
            <a:pPr marL="0" marR="0" indent="0" algn="l" defTabSz="914400" rtl="0" eaLnBrk="1" fontAlgn="auto" latinLnBrk="0" hangingPunct="1">
              <a:lnSpc>
                <a:spcPct val="100000"/>
              </a:lnSpc>
              <a:spcBef>
                <a:spcPts val="0"/>
              </a:spcBef>
              <a:spcAft>
                <a:spcPts val="0"/>
              </a:spcAft>
              <a:buClrTx/>
              <a:buSzTx/>
              <a:buFontTx/>
              <a:buChar char="-"/>
              <a:tabLst/>
              <a:defRPr/>
            </a:pPr>
            <a:r>
              <a:rPr lang="de-DE" dirty="0" smtClean="0"/>
              <a:t>bei </a:t>
            </a:r>
            <a:r>
              <a:rPr lang="de-DE" dirty="0" smtClean="0"/>
              <a:t>rationalem Verhalten: wird sich für die Entscheidungsalternative mit dem höchsten Gesamtnutzwert</a:t>
            </a:r>
            <a:r>
              <a:rPr lang="de-DE" baseline="0" dirty="0" smtClean="0"/>
              <a:t> entschieden</a:t>
            </a:r>
            <a:endParaRPr lang="de-DE" dirty="0" smtClean="0"/>
          </a:p>
          <a:p>
            <a:pPr>
              <a:buFontTx/>
              <a:buChar char="-"/>
            </a:pPr>
            <a:endParaRPr lang="de-DE" dirty="0" smtClean="0"/>
          </a:p>
          <a:p>
            <a:pPr>
              <a:buFontTx/>
              <a:buChar char="-"/>
            </a:pPr>
            <a:r>
              <a:rPr lang="de-DE" dirty="0" smtClean="0"/>
              <a:t> diese Entscheidung wurde bislang noch nicht bereut ;)</a:t>
            </a:r>
            <a:endParaRPr lang="de-DE" dirty="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5</a:t>
            </a:fld>
            <a:endParaRPr lang="de-DE" dirty="0"/>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pPr>
              <a:buFontTx/>
              <a:buChar char="-"/>
            </a:pPr>
            <a:r>
              <a:rPr lang="de-DE" dirty="0" smtClean="0"/>
              <a:t>VORTEIL:</a:t>
            </a:r>
          </a:p>
          <a:p>
            <a:pPr lvl="1">
              <a:buFontTx/>
              <a:buChar char="-"/>
            </a:pPr>
            <a:r>
              <a:rPr lang="de-DE" dirty="0" smtClean="0"/>
              <a:t>Unvergleichbares (mangels nicht</a:t>
            </a:r>
            <a:r>
              <a:rPr lang="de-DE" baseline="0" dirty="0" smtClean="0"/>
              <a:t> vorhandener Quantifizierungsmöglichkeit) wird vergleichbar</a:t>
            </a:r>
            <a:endParaRPr lang="de-DE" dirty="0" smtClean="0"/>
          </a:p>
          <a:p>
            <a:pPr lvl="1">
              <a:buFontTx/>
              <a:buChar char="-"/>
            </a:pPr>
            <a:r>
              <a:rPr lang="de-DE" dirty="0" smtClean="0"/>
              <a:t>Flexibilität des Zielsystems (es ist einfach, weitere Kriterien oder Handlungsalternativen</a:t>
            </a:r>
            <a:r>
              <a:rPr lang="de-DE" baseline="0" dirty="0" smtClean="0"/>
              <a:t> </a:t>
            </a:r>
            <a:r>
              <a:rPr lang="de-DE" dirty="0" smtClean="0"/>
              <a:t>hinzuzufügen</a:t>
            </a:r>
            <a:r>
              <a:rPr lang="de-DE" baseline="0" dirty="0" smtClean="0"/>
              <a:t>)</a:t>
            </a:r>
            <a:endParaRPr lang="de-DE" dirty="0" smtClean="0"/>
          </a:p>
          <a:p>
            <a:pPr>
              <a:buFontTx/>
              <a:buChar char="-"/>
            </a:pPr>
            <a:r>
              <a:rPr lang="de-DE" baseline="0" dirty="0" smtClean="0"/>
              <a:t>NEGATIV:</a:t>
            </a:r>
          </a:p>
          <a:p>
            <a:pPr lvl="1">
              <a:buFontTx/>
              <a:buChar char="-"/>
            </a:pPr>
            <a:r>
              <a:rPr lang="de-DE" baseline="0" dirty="0" smtClean="0"/>
              <a:t> Subjektivität</a:t>
            </a:r>
          </a:p>
          <a:p>
            <a:pPr lvl="2">
              <a:buFontTx/>
              <a:buChar char="-"/>
            </a:pPr>
            <a:r>
              <a:rPr lang="de-DE" baseline="0" dirty="0" smtClean="0"/>
              <a:t>Einigungsproblem (andere Gewichtungen, etc.)</a:t>
            </a:r>
          </a:p>
          <a:p>
            <a:pPr marL="1371600" marR="0" lvl="3" indent="0" algn="l" defTabSz="914400" rtl="0" eaLnBrk="1" fontAlgn="auto" latinLnBrk="0" hangingPunct="1">
              <a:lnSpc>
                <a:spcPct val="100000"/>
              </a:lnSpc>
              <a:spcBef>
                <a:spcPts val="0"/>
              </a:spcBef>
              <a:spcAft>
                <a:spcPts val="0"/>
              </a:spcAft>
              <a:buClrTx/>
              <a:buSzTx/>
              <a:buFontTx/>
              <a:buChar char="-"/>
              <a:tabLst/>
              <a:defRPr/>
            </a:pPr>
            <a:r>
              <a:rPr lang="de-DE" dirty="0" smtClean="0"/>
              <a:t>Jeder der</a:t>
            </a:r>
            <a:r>
              <a:rPr lang="de-DE" baseline="0" dirty="0" smtClean="0"/>
              <a:t> ein Recht darauf hat, mitzureden, wird auch mitreden, so wie</a:t>
            </a:r>
            <a:endParaRPr lang="de-DE" dirty="0" smtClean="0"/>
          </a:p>
          <a:p>
            <a:pPr marL="1371600" marR="0" lvl="3" indent="0" algn="l" defTabSz="914400" rtl="0" eaLnBrk="1" fontAlgn="auto" latinLnBrk="0" hangingPunct="1">
              <a:lnSpc>
                <a:spcPct val="100000"/>
              </a:lnSpc>
              <a:spcBef>
                <a:spcPts val="0"/>
              </a:spcBef>
              <a:spcAft>
                <a:spcPts val="0"/>
              </a:spcAft>
              <a:buClrTx/>
              <a:buSzTx/>
              <a:buFontTx/>
              <a:buChar char="-"/>
              <a:tabLst/>
              <a:defRPr/>
            </a:pPr>
            <a:r>
              <a:rPr lang="de-DE" dirty="0" smtClean="0"/>
              <a:t> Bundesverkehrsminister, regierende Bürgermeister von Berlin, Ministerpräsident des Landes Brandenburg (mussten sich auf einigen)</a:t>
            </a:r>
          </a:p>
          <a:p>
            <a:pPr marL="1371600" marR="0" lvl="3" indent="0" algn="l" defTabSz="914400" rtl="0" eaLnBrk="1" fontAlgn="auto" latinLnBrk="0" hangingPunct="1">
              <a:lnSpc>
                <a:spcPct val="100000"/>
              </a:lnSpc>
              <a:spcBef>
                <a:spcPts val="0"/>
              </a:spcBef>
              <a:spcAft>
                <a:spcPts val="0"/>
              </a:spcAft>
              <a:buClrTx/>
              <a:buSzTx/>
              <a:buFontTx/>
              <a:buChar char="-"/>
              <a:tabLst/>
              <a:defRPr/>
            </a:pPr>
            <a:r>
              <a:rPr lang="de-DE" dirty="0" smtClean="0"/>
              <a:t> gestaltete</a:t>
            </a:r>
            <a:r>
              <a:rPr lang="de-DE" baseline="0" dirty="0" smtClean="0"/>
              <a:t> sich etwas schwieriger, jeder wollte seinen Kopf durchsetzen</a:t>
            </a:r>
          </a:p>
          <a:p>
            <a:pPr marL="1371600" marR="0" lvl="3" indent="0" algn="l" defTabSz="914400" rtl="0" eaLnBrk="1" fontAlgn="auto" latinLnBrk="0" hangingPunct="1">
              <a:lnSpc>
                <a:spcPct val="100000"/>
              </a:lnSpc>
              <a:spcBef>
                <a:spcPts val="0"/>
              </a:spcBef>
              <a:spcAft>
                <a:spcPts val="0"/>
              </a:spcAft>
              <a:buClrTx/>
              <a:buSzTx/>
              <a:buFontTx/>
              <a:buChar char="-"/>
              <a:tabLst/>
              <a:defRPr/>
            </a:pPr>
            <a:r>
              <a:rPr lang="de-DE" baseline="0" dirty="0" smtClean="0"/>
              <a:t> Häufig ist es ja auch so, dass will keiner zurücknehmen weil das ja als Gesichtsverlust gewertet wird (wird auch so in den Medien stilisiert). Letztlich dann doch auf Schönefeld geeinigt „Konsensbeschluss“</a:t>
            </a:r>
          </a:p>
          <a:p>
            <a:pPr lvl="2">
              <a:buFontTx/>
              <a:buChar char="-"/>
            </a:pPr>
            <a:r>
              <a:rPr lang="de-DE" baseline="0" dirty="0" smtClean="0"/>
              <a:t> wenn Bewertungskriterien nicht quantifizierbar, dann Subjektivität bei Auswahl der Kriterien und Gewichtung im Spiel</a:t>
            </a:r>
            <a:endParaRPr lang="de-DE" dirty="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6</a:t>
            </a:fld>
            <a:endParaRPr lang="de-DE" dirty="0"/>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normAutofit/>
          </a:bodyPr>
          <a:lstStyle/>
          <a:p>
            <a:endParaRPr lang="de-DE" dirty="0" smtClean="0"/>
          </a:p>
          <a:p>
            <a:endParaRPr lang="de-DE" dirty="0" smtClean="0"/>
          </a:p>
          <a:p>
            <a:r>
              <a:rPr lang="de-DE" dirty="0" smtClean="0"/>
              <a:t>Bericht gelesen,</a:t>
            </a:r>
            <a:r>
              <a:rPr lang="de-DE" baseline="0" dirty="0" smtClean="0"/>
              <a:t> Gesellschaft</a:t>
            </a:r>
            <a:r>
              <a:rPr lang="de-DE" dirty="0" smtClean="0"/>
              <a:t> „Flughafen Berlin Brandenburg GmbH“ im November die Insolvenz droht</a:t>
            </a:r>
            <a:r>
              <a:rPr lang="de-DE" baseline="0" dirty="0" smtClean="0"/>
              <a:t> </a:t>
            </a:r>
          </a:p>
          <a:p>
            <a:r>
              <a:rPr lang="de-DE" baseline="0" dirty="0" smtClean="0"/>
              <a:t>Baustelle zu einem Milliardengrab wird… wie viele Windkrafträder wir wohl damit hätten bauen können? ;)</a:t>
            </a:r>
            <a:endParaRPr lang="de-DE" baseline="0" dirty="0"/>
          </a:p>
          <a:p>
            <a:endParaRPr lang="de-DE" baseline="0" dirty="0" smtClean="0"/>
          </a:p>
        </p:txBody>
      </p:sp>
      <p:sp>
        <p:nvSpPr>
          <p:cNvPr id="4" name="Datumsplatzhalter 3"/>
          <p:cNvSpPr>
            <a:spLocks noGrp="1"/>
          </p:cNvSpPr>
          <p:nvPr>
            <p:ph type="dt" idx="10"/>
          </p:nvPr>
        </p:nvSpPr>
        <p:spPr/>
        <p:txBody>
          <a:bodyPr/>
          <a:lstStyle/>
          <a:p>
            <a:fld id="{A3A5C7CC-D651-4E7A-B272-31D84C5E10E4}" type="datetime1">
              <a:rPr lang="de-DE" smtClean="0"/>
              <a:pPr/>
              <a:t>01.11.2012</a:t>
            </a:fld>
            <a:endParaRPr lang="de-DE" dirty="0"/>
          </a:p>
        </p:txBody>
      </p:sp>
      <p:sp>
        <p:nvSpPr>
          <p:cNvPr id="5" name="Foliennummernplatzhalter 4"/>
          <p:cNvSpPr>
            <a:spLocks noGrp="1"/>
          </p:cNvSpPr>
          <p:nvPr>
            <p:ph type="sldNum" sz="quarter" idx="11"/>
          </p:nvPr>
        </p:nvSpPr>
        <p:spPr/>
        <p:txBody>
          <a:bodyPr/>
          <a:lstStyle/>
          <a:p>
            <a:fld id="{3EB8B8F3-6E45-4711-949A-C262FAE9A08D}" type="slidenum">
              <a:rPr lang="de-DE" smtClean="0"/>
              <a:pPr/>
              <a:t>7</a:t>
            </a:fld>
            <a:endParaRPr lang="de-DE" dirty="0"/>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2_Benutzerdefiniertes Layout">
    <p:spTree>
      <p:nvGrpSpPr>
        <p:cNvPr id="1" name=""/>
        <p:cNvGrpSpPr/>
        <p:nvPr/>
      </p:nvGrpSpPr>
      <p:grpSpPr>
        <a:xfrm>
          <a:off x="0" y="0"/>
          <a:ext cx="0" cy="0"/>
          <a:chOff x="0" y="0"/>
          <a:chExt cx="0" cy="0"/>
        </a:xfrm>
      </p:grpSpPr>
      <p:pic>
        <p:nvPicPr>
          <p:cNvPr id="9"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028384" y="5868652"/>
            <a:ext cx="528105" cy="548680"/>
          </a:xfrm>
          <a:prstGeom prst="rect">
            <a:avLst/>
          </a:prstGeom>
          <a:noFill/>
        </p:spPr>
      </p:pic>
      <p:sp>
        <p:nvSpPr>
          <p:cNvPr id="11" name="Textfeld 10"/>
          <p:cNvSpPr txBox="1"/>
          <p:nvPr userDrawn="1"/>
        </p:nvSpPr>
        <p:spPr>
          <a:xfrm>
            <a:off x="5676169" y="5769260"/>
            <a:ext cx="2376264" cy="923330"/>
          </a:xfrm>
          <a:prstGeom prst="rect">
            <a:avLst/>
          </a:prstGeom>
          <a:noFill/>
        </p:spPr>
        <p:txBody>
          <a:bodyPr wrap="square" rtlCol="0">
            <a:spAutoFit/>
          </a:bodyPr>
          <a:lstStyle/>
          <a:p>
            <a:pPr algn="l"/>
            <a:r>
              <a:rPr lang="de-DE" dirty="0" smtClean="0">
                <a:solidFill>
                  <a:schemeClr val="tx1">
                    <a:lumMod val="95000"/>
                    <a:lumOff val="5000"/>
                  </a:schemeClr>
                </a:solidFill>
              </a:rPr>
              <a:t>Informatik</a:t>
            </a:r>
          </a:p>
          <a:p>
            <a:pPr algn="l"/>
            <a:r>
              <a:rPr lang="de-DE" dirty="0" smtClean="0">
                <a:solidFill>
                  <a:schemeClr val="tx1">
                    <a:lumMod val="95000"/>
                    <a:lumOff val="5000"/>
                  </a:schemeClr>
                </a:solidFill>
              </a:rPr>
              <a:t>Fachbereich DCSM</a:t>
            </a:r>
          </a:p>
          <a:p>
            <a:pPr algn="l"/>
            <a:r>
              <a:rPr lang="de-DE" dirty="0" smtClean="0">
                <a:solidFill>
                  <a:schemeClr val="tx1">
                    <a:lumMod val="95000"/>
                    <a:lumOff val="5000"/>
                  </a:schemeClr>
                </a:solidFill>
              </a:rPr>
              <a:t>Hochschule</a:t>
            </a:r>
            <a:r>
              <a:rPr lang="de-DE" baseline="0" dirty="0" smtClean="0">
                <a:solidFill>
                  <a:schemeClr val="tx1">
                    <a:lumMod val="95000"/>
                    <a:lumOff val="5000"/>
                  </a:schemeClr>
                </a:solidFill>
              </a:rPr>
              <a:t> RheinMain</a:t>
            </a:r>
          </a:p>
        </p:txBody>
      </p:sp>
      <p:sp>
        <p:nvSpPr>
          <p:cNvPr id="12" name="Datumsplatzhalter 2"/>
          <p:cNvSpPr txBox="1">
            <a:spLocks/>
          </p:cNvSpPr>
          <p:nvPr userDrawn="1"/>
        </p:nvSpPr>
        <p:spPr>
          <a:xfrm>
            <a:off x="287524" y="0"/>
            <a:ext cx="8856476" cy="728700"/>
          </a:xfrm>
          <a:prstGeom prst="rect">
            <a:avLst/>
          </a:prstGeom>
        </p:spPr>
        <p:txBody>
          <a:bodyPr/>
          <a:lstStyle>
            <a:lvl1pPr algn="l">
              <a:defRPr>
                <a:solidFill>
                  <a:schemeClr val="tx1">
                    <a:lumMod val="85000"/>
                    <a:lumOff val="1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22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Michael Duchmann</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de-DE" sz="18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rPr>
              <a:t>michael.b.duchmann@student.hs-rm.de</a:t>
            </a:r>
            <a:endParaRPr kumimoji="0" lang="de-DE" sz="1800" b="0" i="0" u="none" strike="noStrike" kern="1200" cap="none" spc="0" normalizeH="0" baseline="0" noProof="0" dirty="0">
              <a:ln>
                <a:noFill/>
              </a:ln>
              <a:solidFill>
                <a:schemeClr val="tx1">
                  <a:lumMod val="95000"/>
                  <a:lumOff val="5000"/>
                </a:schemeClr>
              </a:solidFill>
              <a:effectLst/>
              <a:uLnTx/>
              <a:uFillTx/>
              <a:latin typeface="+mn-lt"/>
              <a:ea typeface="+mn-ea"/>
              <a:cs typeface="+mn-cs"/>
            </a:endParaRPr>
          </a:p>
        </p:txBody>
      </p:sp>
      <p:sp>
        <p:nvSpPr>
          <p:cNvPr id="14" name="Datumsplatzhalter 2"/>
          <p:cNvSpPr txBox="1">
            <a:spLocks/>
          </p:cNvSpPr>
          <p:nvPr userDrawn="1"/>
        </p:nvSpPr>
        <p:spPr>
          <a:xfrm>
            <a:off x="0" y="6304235"/>
            <a:ext cx="2628800" cy="365125"/>
          </a:xfrm>
          <a:prstGeom prst="rect">
            <a:avLst/>
          </a:prstGeom>
        </p:spPr>
        <p:txBody>
          <a:bodyPr/>
          <a:lstStyle>
            <a:lvl1pPr algn="l">
              <a:defRPr>
                <a:solidFill>
                  <a:schemeClr val="tx1">
                    <a:lumMod val="85000"/>
                    <a:lumOff val="15000"/>
                  </a:schemeClr>
                </a:solidFill>
              </a:defRPr>
            </a:lvl1pPr>
          </a:lstStyle>
          <a:p>
            <a:pPr marL="457200" marR="0" indent="-457200" algn="ctr" defTabSz="914400" rtl="0" eaLnBrk="1" fontAlgn="auto" latinLnBrk="0" hangingPunct="1">
              <a:lnSpc>
                <a:spcPct val="100000"/>
              </a:lnSpc>
              <a:spcBef>
                <a:spcPts val="0"/>
              </a:spcBef>
              <a:spcAft>
                <a:spcPts val="0"/>
              </a:spcAft>
              <a:buClrTx/>
              <a:buSzTx/>
              <a:buFontTx/>
              <a:buNone/>
              <a:tabLst/>
              <a:defRPr/>
            </a:pPr>
            <a:r>
              <a:rPr lang="de-DE" sz="2000" dirty="0" smtClean="0">
                <a:solidFill>
                  <a:schemeClr val="tx1">
                    <a:lumMod val="95000"/>
                    <a:lumOff val="5000"/>
                  </a:schemeClr>
                </a:solidFill>
              </a:rPr>
              <a:t>1. November</a:t>
            </a:r>
            <a:r>
              <a:rPr lang="de-DE" sz="2000" baseline="0" dirty="0" smtClean="0">
                <a:solidFill>
                  <a:schemeClr val="tx1">
                    <a:lumMod val="95000"/>
                    <a:lumOff val="5000"/>
                  </a:schemeClr>
                </a:solidFill>
              </a:rPr>
              <a:t> </a:t>
            </a:r>
            <a:r>
              <a:rPr lang="de-DE" sz="2000" dirty="0" smtClean="0">
                <a:solidFill>
                  <a:schemeClr val="tx1">
                    <a:lumMod val="95000"/>
                    <a:lumOff val="5000"/>
                  </a:schemeClr>
                </a:solidFill>
              </a:rPr>
              <a:t>2012</a:t>
            </a:r>
          </a:p>
        </p:txBody>
      </p:sp>
      <p:sp>
        <p:nvSpPr>
          <p:cNvPr id="10" name="Textfeld 9"/>
          <p:cNvSpPr txBox="1"/>
          <p:nvPr userDrawn="1"/>
        </p:nvSpPr>
        <p:spPr>
          <a:xfrm>
            <a:off x="0" y="1559114"/>
            <a:ext cx="9144000" cy="523220"/>
          </a:xfrm>
          <a:prstGeom prst="rect">
            <a:avLst/>
          </a:prstGeom>
          <a:noFill/>
        </p:spPr>
        <p:txBody>
          <a:bodyPr wrap="square" rtlCol="0">
            <a:spAutoFit/>
          </a:bodyPr>
          <a:lstStyle/>
          <a:p>
            <a:pPr algn="ctr"/>
            <a:r>
              <a:rPr lang="de-DE" sz="2800" dirty="0" smtClean="0"/>
              <a:t>Controlling</a:t>
            </a:r>
            <a:r>
              <a:rPr lang="de-DE" sz="2800" baseline="0" dirty="0" smtClean="0"/>
              <a:t>-Instrumente anhand Großprojekt BER</a:t>
            </a:r>
          </a:p>
        </p:txBody>
      </p:sp>
      <p:sp>
        <p:nvSpPr>
          <p:cNvPr id="15" name="Textfeld 14"/>
          <p:cNvSpPr txBox="1"/>
          <p:nvPr userDrawn="1"/>
        </p:nvSpPr>
        <p:spPr>
          <a:xfrm>
            <a:off x="1799692" y="2996952"/>
            <a:ext cx="6336704" cy="1477328"/>
          </a:xfrm>
          <a:prstGeom prst="rect">
            <a:avLst/>
          </a:prstGeom>
          <a:noFill/>
        </p:spPr>
        <p:txBody>
          <a:bodyPr wrap="square" rtlCol="0">
            <a:spAutoFit/>
          </a:bodyPr>
          <a:lstStyle/>
          <a:p>
            <a:r>
              <a:rPr lang="de-DE" sz="2400" dirty="0" smtClean="0"/>
              <a:t>Inhalt</a:t>
            </a:r>
          </a:p>
          <a:p>
            <a:r>
              <a:rPr lang="de-DE" sz="2200" dirty="0" smtClean="0"/>
              <a:t>1. Einblick</a:t>
            </a:r>
            <a:r>
              <a:rPr lang="de-DE" sz="2200" baseline="0" dirty="0" smtClean="0"/>
              <a:t> in</a:t>
            </a:r>
            <a:r>
              <a:rPr lang="de-DE" sz="2200" dirty="0" smtClean="0"/>
              <a:t> Controlling und BER</a:t>
            </a:r>
          </a:p>
          <a:p>
            <a:r>
              <a:rPr lang="de-DE" sz="2200" dirty="0" smtClean="0"/>
              <a:t>2. Ampel-Diagramm im </a:t>
            </a:r>
            <a:r>
              <a:rPr lang="de-DE" sz="2200" dirty="0" err="1" smtClean="0"/>
              <a:t>Controllingbericht</a:t>
            </a:r>
            <a:endParaRPr lang="de-DE" sz="2200" dirty="0" smtClean="0"/>
          </a:p>
          <a:p>
            <a:r>
              <a:rPr lang="de-DE" sz="2200" dirty="0" smtClean="0"/>
              <a:t>3. Nutzwertanalyse</a:t>
            </a:r>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Benutzerdefiniertes Layout">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457200" y="692696"/>
            <a:ext cx="8229600" cy="576064"/>
          </a:xfrm>
        </p:spPr>
        <p:txBody>
          <a:bodyPr>
            <a:normAutofit/>
          </a:bodyPr>
          <a:lstStyle>
            <a:lvl1pPr algn="l">
              <a:defRPr sz="2600">
                <a:solidFill>
                  <a:schemeClr val="tx1">
                    <a:lumMod val="95000"/>
                    <a:lumOff val="5000"/>
                  </a:schemeClr>
                </a:solidFill>
              </a:defRPr>
            </a:lvl1pPr>
          </a:lstStyle>
          <a:p>
            <a:r>
              <a:rPr lang="de-DE" dirty="0" smtClean="0"/>
              <a:t>Kapitel</a:t>
            </a:r>
            <a:endParaRPr lang="de-DE" dirty="0"/>
          </a:p>
        </p:txBody>
      </p:sp>
      <p:sp>
        <p:nvSpPr>
          <p:cNvPr id="10" name="Inhaltsplatzhalter 9"/>
          <p:cNvSpPr>
            <a:spLocks noGrp="1"/>
          </p:cNvSpPr>
          <p:nvPr>
            <p:ph sz="quarter" idx="13"/>
          </p:nvPr>
        </p:nvSpPr>
        <p:spPr>
          <a:xfrm>
            <a:off x="468313" y="1340768"/>
            <a:ext cx="8207375" cy="4032448"/>
          </a:xfrm>
        </p:spPr>
        <p:txBody>
          <a:bodyPr/>
          <a:lstStyle>
            <a:lvl1pPr>
              <a:defRPr sz="2400">
                <a:solidFill>
                  <a:schemeClr val="tx1">
                    <a:lumMod val="95000"/>
                    <a:lumOff val="5000"/>
                  </a:schemeClr>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9" name="Gerade Verbindung 8"/>
          <p:cNvCxnSpPr/>
          <p:nvPr userDrawn="1"/>
        </p:nvCxnSpPr>
        <p:spPr>
          <a:xfrm>
            <a:off x="467544" y="119675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532440" y="72008"/>
            <a:ext cx="528105" cy="548680"/>
          </a:xfrm>
          <a:prstGeom prst="rect">
            <a:avLst/>
          </a:prstGeom>
          <a:noFill/>
        </p:spPr>
      </p:pic>
      <p:sp>
        <p:nvSpPr>
          <p:cNvPr id="12" name="Textfeld 11"/>
          <p:cNvSpPr txBox="1"/>
          <p:nvPr userDrawn="1"/>
        </p:nvSpPr>
        <p:spPr>
          <a:xfrm>
            <a:off x="7164288" y="6372036"/>
            <a:ext cx="1512168" cy="369332"/>
          </a:xfrm>
          <a:prstGeom prst="rect">
            <a:avLst/>
          </a:prstGeom>
          <a:noFill/>
        </p:spPr>
        <p:txBody>
          <a:bodyPr wrap="square" rtlCol="0">
            <a:spAutoFit/>
          </a:bodyPr>
          <a:lstStyle/>
          <a:p>
            <a:pPr algn="r"/>
            <a:fld id="{43F64E0E-5D58-4BE0-A0BB-FA4924834630}" type="slidenum">
              <a:rPr lang="de-DE" smtClean="0"/>
              <a:pPr algn="r"/>
              <a:t>‹Nr.›</a:t>
            </a:fld>
            <a:r>
              <a:rPr lang="de-DE" dirty="0" smtClean="0"/>
              <a:t>/7</a:t>
            </a:r>
            <a:endParaRPr lang="de-DE" dirty="0"/>
          </a:p>
        </p:txBody>
      </p:sp>
      <p:sp>
        <p:nvSpPr>
          <p:cNvPr id="13" name="Textfeld 12"/>
          <p:cNvSpPr txBox="1"/>
          <p:nvPr userDrawn="1"/>
        </p:nvSpPr>
        <p:spPr>
          <a:xfrm>
            <a:off x="3635896" y="6372036"/>
            <a:ext cx="30243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Michael Duchmann</a:t>
            </a:r>
          </a:p>
        </p:txBody>
      </p:sp>
      <p:sp>
        <p:nvSpPr>
          <p:cNvPr id="14" name="Textfeld 13"/>
          <p:cNvSpPr txBox="1"/>
          <p:nvPr userDrawn="1"/>
        </p:nvSpPr>
        <p:spPr>
          <a:xfrm>
            <a:off x="467544" y="6381328"/>
            <a:ext cx="2376264" cy="369332"/>
          </a:xfrm>
          <a:prstGeom prst="rect">
            <a:avLst/>
          </a:prstGeom>
          <a:noFill/>
        </p:spPr>
        <p:txBody>
          <a:bodyPr wrap="square" rtlCol="0">
            <a:spAutoFit/>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lumMod val="95000"/>
                    <a:lumOff val="5000"/>
                  </a:schemeClr>
                </a:solidFill>
              </a:rPr>
              <a:t>1. November</a:t>
            </a:r>
            <a:r>
              <a:rPr lang="de-DE" sz="1800" baseline="0" dirty="0" smtClean="0">
                <a:solidFill>
                  <a:schemeClr val="tx1">
                    <a:lumMod val="95000"/>
                    <a:lumOff val="5000"/>
                  </a:schemeClr>
                </a:solidFill>
              </a:rPr>
              <a:t> </a:t>
            </a:r>
            <a:r>
              <a:rPr lang="de-DE" sz="1800" dirty="0" smtClean="0">
                <a:solidFill>
                  <a:schemeClr val="tx1">
                    <a:lumMod val="95000"/>
                    <a:lumOff val="5000"/>
                  </a:schemeClr>
                </a:solidFill>
              </a:rPr>
              <a:t>2012</a:t>
            </a:r>
          </a:p>
        </p:txBody>
      </p:sp>
      <p:sp>
        <p:nvSpPr>
          <p:cNvPr id="16" name="Inhaltsplatzhalter 9"/>
          <p:cNvSpPr>
            <a:spLocks noGrp="1"/>
          </p:cNvSpPr>
          <p:nvPr>
            <p:ph sz="quarter" idx="14"/>
          </p:nvPr>
        </p:nvSpPr>
        <p:spPr>
          <a:xfrm>
            <a:off x="1295636" y="5373216"/>
            <a:ext cx="7416824" cy="756084"/>
          </a:xfrm>
          <a:solidFill>
            <a:schemeClr val="tx2">
              <a:lumMod val="60000"/>
              <a:lumOff val="40000"/>
            </a:schemeClr>
          </a:solidFill>
        </p:spPr>
        <p:txBody>
          <a:bodyPr anchor="ctr" anchorCtr="0"/>
          <a:lstStyle>
            <a:lvl1pPr>
              <a:buNone/>
              <a:defRPr sz="2400">
                <a:solidFill>
                  <a:schemeClr val="bg1"/>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endParaRPr lang="de-DE" dirty="0" smtClean="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Abschnitt1">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457200" y="692696"/>
            <a:ext cx="8229600" cy="576064"/>
          </a:xfrm>
        </p:spPr>
        <p:txBody>
          <a:bodyPr>
            <a:normAutofit/>
          </a:bodyPr>
          <a:lstStyle>
            <a:lvl1pPr algn="l">
              <a:defRPr sz="2600">
                <a:solidFill>
                  <a:schemeClr val="tx1">
                    <a:lumMod val="95000"/>
                    <a:lumOff val="5000"/>
                  </a:schemeClr>
                </a:solidFill>
              </a:defRPr>
            </a:lvl1pPr>
          </a:lstStyle>
          <a:p>
            <a:r>
              <a:rPr lang="de-DE" dirty="0" smtClean="0"/>
              <a:t>Kapitel</a:t>
            </a:r>
            <a:endParaRPr lang="de-DE" dirty="0"/>
          </a:p>
        </p:txBody>
      </p:sp>
      <p:sp>
        <p:nvSpPr>
          <p:cNvPr id="10" name="Inhaltsplatzhalter 9"/>
          <p:cNvSpPr>
            <a:spLocks noGrp="1"/>
          </p:cNvSpPr>
          <p:nvPr>
            <p:ph sz="quarter" idx="13"/>
          </p:nvPr>
        </p:nvSpPr>
        <p:spPr>
          <a:xfrm>
            <a:off x="468313" y="1340768"/>
            <a:ext cx="8207375" cy="4752528"/>
          </a:xfrm>
        </p:spPr>
        <p:txBody>
          <a:bodyPr/>
          <a:lstStyle>
            <a:lvl1pPr>
              <a:defRPr sz="2400">
                <a:solidFill>
                  <a:schemeClr val="tx1">
                    <a:lumMod val="95000"/>
                    <a:lumOff val="5000"/>
                  </a:schemeClr>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9" name="Gerade Verbindung 8"/>
          <p:cNvCxnSpPr/>
          <p:nvPr userDrawn="1"/>
        </p:nvCxnSpPr>
        <p:spPr>
          <a:xfrm>
            <a:off x="467544" y="119675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532440" y="72008"/>
            <a:ext cx="528105" cy="548680"/>
          </a:xfrm>
          <a:prstGeom prst="rect">
            <a:avLst/>
          </a:prstGeom>
          <a:noFill/>
        </p:spPr>
      </p:pic>
      <p:sp>
        <p:nvSpPr>
          <p:cNvPr id="12" name="Textfeld 11"/>
          <p:cNvSpPr txBox="1"/>
          <p:nvPr userDrawn="1"/>
        </p:nvSpPr>
        <p:spPr>
          <a:xfrm>
            <a:off x="7164288" y="6372036"/>
            <a:ext cx="1512168" cy="369332"/>
          </a:xfrm>
          <a:prstGeom prst="rect">
            <a:avLst/>
          </a:prstGeom>
          <a:noFill/>
        </p:spPr>
        <p:txBody>
          <a:bodyPr wrap="square" rtlCol="0">
            <a:spAutoFit/>
          </a:bodyPr>
          <a:lstStyle/>
          <a:p>
            <a:pPr algn="r"/>
            <a:fld id="{43F64E0E-5D58-4BE0-A0BB-FA4924834630}" type="slidenum">
              <a:rPr lang="de-DE" smtClean="0"/>
              <a:pPr algn="r"/>
              <a:t>‹Nr.›</a:t>
            </a:fld>
            <a:r>
              <a:rPr lang="de-DE" dirty="0" smtClean="0"/>
              <a:t>/7</a:t>
            </a:r>
            <a:endParaRPr lang="de-DE" dirty="0"/>
          </a:p>
        </p:txBody>
      </p:sp>
      <p:sp>
        <p:nvSpPr>
          <p:cNvPr id="13" name="Textfeld 12"/>
          <p:cNvSpPr txBox="1"/>
          <p:nvPr userDrawn="1"/>
        </p:nvSpPr>
        <p:spPr>
          <a:xfrm>
            <a:off x="3635896" y="6372036"/>
            <a:ext cx="30243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Michael Duchmann</a:t>
            </a:r>
          </a:p>
        </p:txBody>
      </p:sp>
      <p:sp>
        <p:nvSpPr>
          <p:cNvPr id="14" name="Textfeld 13"/>
          <p:cNvSpPr txBox="1"/>
          <p:nvPr userDrawn="1"/>
        </p:nvSpPr>
        <p:spPr>
          <a:xfrm>
            <a:off x="467544" y="6381328"/>
            <a:ext cx="2376264" cy="369332"/>
          </a:xfrm>
          <a:prstGeom prst="rect">
            <a:avLst/>
          </a:prstGeom>
          <a:noFill/>
        </p:spPr>
        <p:txBody>
          <a:bodyPr wrap="square" rtlCol="0">
            <a:spAutoFit/>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lumMod val="95000"/>
                    <a:lumOff val="5000"/>
                  </a:schemeClr>
                </a:solidFill>
              </a:rPr>
              <a:t>1. November</a:t>
            </a:r>
            <a:r>
              <a:rPr lang="de-DE" sz="1800" baseline="0" dirty="0" smtClean="0">
                <a:solidFill>
                  <a:schemeClr val="tx1">
                    <a:lumMod val="95000"/>
                    <a:lumOff val="5000"/>
                  </a:schemeClr>
                </a:solidFill>
              </a:rPr>
              <a:t> </a:t>
            </a:r>
            <a:r>
              <a:rPr lang="de-DE" sz="1800" dirty="0" smtClean="0">
                <a:solidFill>
                  <a:schemeClr val="tx1">
                    <a:lumMod val="95000"/>
                    <a:lumOff val="5000"/>
                  </a:schemeClr>
                </a:solidFill>
              </a:rPr>
              <a:t>2012</a:t>
            </a:r>
          </a:p>
        </p:txBody>
      </p:sp>
      <p:sp>
        <p:nvSpPr>
          <p:cNvPr id="15" name="Textfeld 14"/>
          <p:cNvSpPr txBox="1"/>
          <p:nvPr userDrawn="1"/>
        </p:nvSpPr>
        <p:spPr>
          <a:xfrm>
            <a:off x="467544" y="0"/>
            <a:ext cx="1944216" cy="369332"/>
          </a:xfrm>
          <a:prstGeom prst="rect">
            <a:avLst/>
          </a:prstGeom>
          <a:noFill/>
        </p:spPr>
        <p:txBody>
          <a:bodyPr wrap="square" rtlCol="0">
            <a:spAutoFit/>
          </a:bodyPr>
          <a:lstStyle/>
          <a:p>
            <a:pPr algn="ctr"/>
            <a:r>
              <a:rPr lang="de-DE" b="1" dirty="0" smtClean="0"/>
              <a:t>Motivation</a:t>
            </a:r>
            <a:endParaRPr lang="de-DE" b="1" dirty="0"/>
          </a:p>
        </p:txBody>
      </p:sp>
      <p:sp>
        <p:nvSpPr>
          <p:cNvPr id="16" name="Textfeld 15"/>
          <p:cNvSpPr txBox="1"/>
          <p:nvPr userDrawn="1"/>
        </p:nvSpPr>
        <p:spPr>
          <a:xfrm>
            <a:off x="2411760" y="0"/>
            <a:ext cx="1944216" cy="369332"/>
          </a:xfrm>
          <a:prstGeom prst="rect">
            <a:avLst/>
          </a:prstGeom>
          <a:noFill/>
        </p:spPr>
        <p:txBody>
          <a:bodyPr wrap="square" rtlCol="0">
            <a:spAutoFit/>
          </a:bodyPr>
          <a:lstStyle/>
          <a:p>
            <a:pPr algn="ctr"/>
            <a:r>
              <a:rPr lang="de-DE" dirty="0" smtClean="0"/>
              <a:t>Analyse</a:t>
            </a:r>
            <a:endParaRPr lang="de-DE" dirty="0"/>
          </a:p>
        </p:txBody>
      </p:sp>
      <p:sp>
        <p:nvSpPr>
          <p:cNvPr id="17" name="Textfeld 16"/>
          <p:cNvSpPr txBox="1"/>
          <p:nvPr userDrawn="1"/>
        </p:nvSpPr>
        <p:spPr>
          <a:xfrm>
            <a:off x="4355976" y="0"/>
            <a:ext cx="1944216" cy="369332"/>
          </a:xfrm>
          <a:prstGeom prst="rect">
            <a:avLst/>
          </a:prstGeom>
          <a:noFill/>
        </p:spPr>
        <p:txBody>
          <a:bodyPr wrap="square" rtlCol="0">
            <a:spAutoFit/>
          </a:bodyPr>
          <a:lstStyle/>
          <a:p>
            <a:pPr algn="ctr"/>
            <a:r>
              <a:rPr lang="de-DE" dirty="0" smtClean="0"/>
              <a:t>Design</a:t>
            </a:r>
            <a:endParaRPr lang="de-DE" dirty="0"/>
          </a:p>
        </p:txBody>
      </p:sp>
      <p:sp>
        <p:nvSpPr>
          <p:cNvPr id="18" name="Textfeld 17"/>
          <p:cNvSpPr txBox="1"/>
          <p:nvPr userDrawn="1"/>
        </p:nvSpPr>
        <p:spPr>
          <a:xfrm>
            <a:off x="6300192" y="0"/>
            <a:ext cx="1944216" cy="369332"/>
          </a:xfrm>
          <a:prstGeom prst="rect">
            <a:avLst/>
          </a:prstGeom>
          <a:noFill/>
        </p:spPr>
        <p:txBody>
          <a:bodyPr wrap="square" rtlCol="0">
            <a:spAutoFit/>
          </a:bodyPr>
          <a:lstStyle/>
          <a:p>
            <a:pPr algn="ctr"/>
            <a:r>
              <a:rPr lang="de-DE" dirty="0" smtClean="0"/>
              <a:t>Fazit &amp; Ausblick</a:t>
            </a:r>
            <a:endParaRPr lang="de-DE" dirty="0"/>
          </a:p>
        </p:txBody>
      </p:sp>
      <p:sp>
        <p:nvSpPr>
          <p:cNvPr id="22" name="Rechteck 21"/>
          <p:cNvSpPr/>
          <p:nvPr userDrawn="1"/>
        </p:nvSpPr>
        <p:spPr>
          <a:xfrm>
            <a:off x="467544"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Rechteck 32"/>
          <p:cNvSpPr/>
          <p:nvPr userDrawn="1"/>
        </p:nvSpPr>
        <p:spPr>
          <a:xfrm>
            <a:off x="2411760"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Rechteck 33"/>
          <p:cNvSpPr/>
          <p:nvPr userDrawn="1"/>
        </p:nvSpPr>
        <p:spPr>
          <a:xfrm>
            <a:off x="4355976"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5" name="Rechteck 34"/>
          <p:cNvSpPr/>
          <p:nvPr userDrawn="1"/>
        </p:nvSpPr>
        <p:spPr>
          <a:xfrm>
            <a:off x="6300192"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1" name="Inhaltsplatzhalter 9"/>
          <p:cNvSpPr>
            <a:spLocks noGrp="1"/>
          </p:cNvSpPr>
          <p:nvPr>
            <p:ph sz="quarter" idx="14"/>
          </p:nvPr>
        </p:nvSpPr>
        <p:spPr>
          <a:xfrm>
            <a:off x="1295636" y="5373216"/>
            <a:ext cx="7416824" cy="756084"/>
          </a:xfrm>
          <a:solidFill>
            <a:schemeClr val="tx2">
              <a:lumMod val="60000"/>
              <a:lumOff val="40000"/>
            </a:schemeClr>
          </a:solidFill>
        </p:spPr>
        <p:txBody>
          <a:bodyPr anchor="ctr" anchorCtr="0"/>
          <a:lstStyle>
            <a:lvl1pPr>
              <a:buNone/>
              <a:defRPr sz="2400">
                <a:solidFill>
                  <a:schemeClr val="bg1"/>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endParaRPr lang="de-DE" dirty="0" smtClean="0"/>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Abschnitt2">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457200" y="692696"/>
            <a:ext cx="8229600" cy="576064"/>
          </a:xfrm>
        </p:spPr>
        <p:txBody>
          <a:bodyPr>
            <a:normAutofit/>
          </a:bodyPr>
          <a:lstStyle>
            <a:lvl1pPr algn="l">
              <a:defRPr sz="2600">
                <a:solidFill>
                  <a:schemeClr val="tx1">
                    <a:lumMod val="95000"/>
                    <a:lumOff val="5000"/>
                  </a:schemeClr>
                </a:solidFill>
              </a:defRPr>
            </a:lvl1pPr>
          </a:lstStyle>
          <a:p>
            <a:r>
              <a:rPr lang="de-DE" dirty="0" smtClean="0"/>
              <a:t>Kapitel</a:t>
            </a:r>
            <a:endParaRPr lang="de-DE" dirty="0"/>
          </a:p>
        </p:txBody>
      </p:sp>
      <p:sp>
        <p:nvSpPr>
          <p:cNvPr id="10" name="Inhaltsplatzhalter 9"/>
          <p:cNvSpPr>
            <a:spLocks noGrp="1"/>
          </p:cNvSpPr>
          <p:nvPr>
            <p:ph sz="quarter" idx="13"/>
          </p:nvPr>
        </p:nvSpPr>
        <p:spPr>
          <a:xfrm>
            <a:off x="468313" y="1340768"/>
            <a:ext cx="8207375" cy="4752528"/>
          </a:xfrm>
        </p:spPr>
        <p:txBody>
          <a:bodyPr/>
          <a:lstStyle>
            <a:lvl1pPr>
              <a:defRPr sz="2400">
                <a:solidFill>
                  <a:schemeClr val="tx1">
                    <a:lumMod val="95000"/>
                    <a:lumOff val="5000"/>
                  </a:schemeClr>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9" name="Gerade Verbindung 8"/>
          <p:cNvCxnSpPr/>
          <p:nvPr userDrawn="1"/>
        </p:nvCxnSpPr>
        <p:spPr>
          <a:xfrm>
            <a:off x="467544" y="119675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532440" y="72008"/>
            <a:ext cx="528105" cy="548680"/>
          </a:xfrm>
          <a:prstGeom prst="rect">
            <a:avLst/>
          </a:prstGeom>
          <a:noFill/>
        </p:spPr>
      </p:pic>
      <p:sp>
        <p:nvSpPr>
          <p:cNvPr id="12" name="Textfeld 11"/>
          <p:cNvSpPr txBox="1"/>
          <p:nvPr userDrawn="1"/>
        </p:nvSpPr>
        <p:spPr>
          <a:xfrm>
            <a:off x="7164288" y="6372036"/>
            <a:ext cx="1512168" cy="369332"/>
          </a:xfrm>
          <a:prstGeom prst="rect">
            <a:avLst/>
          </a:prstGeom>
          <a:noFill/>
        </p:spPr>
        <p:txBody>
          <a:bodyPr wrap="square" rtlCol="0">
            <a:spAutoFit/>
          </a:bodyPr>
          <a:lstStyle/>
          <a:p>
            <a:pPr algn="r"/>
            <a:fld id="{43F64E0E-5D58-4BE0-A0BB-FA4924834630}" type="slidenum">
              <a:rPr lang="de-DE" smtClean="0"/>
              <a:pPr algn="r"/>
              <a:t>‹Nr.›</a:t>
            </a:fld>
            <a:r>
              <a:rPr lang="de-DE" dirty="0" smtClean="0"/>
              <a:t>/7</a:t>
            </a:r>
            <a:endParaRPr lang="de-DE" dirty="0"/>
          </a:p>
        </p:txBody>
      </p:sp>
      <p:sp>
        <p:nvSpPr>
          <p:cNvPr id="13" name="Textfeld 12"/>
          <p:cNvSpPr txBox="1"/>
          <p:nvPr userDrawn="1"/>
        </p:nvSpPr>
        <p:spPr>
          <a:xfrm>
            <a:off x="3635896" y="6372036"/>
            <a:ext cx="30243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Michael Duchmann</a:t>
            </a:r>
          </a:p>
        </p:txBody>
      </p:sp>
      <p:sp>
        <p:nvSpPr>
          <p:cNvPr id="14" name="Textfeld 13"/>
          <p:cNvSpPr txBox="1"/>
          <p:nvPr userDrawn="1"/>
        </p:nvSpPr>
        <p:spPr>
          <a:xfrm>
            <a:off x="467544" y="6381328"/>
            <a:ext cx="2376264" cy="369332"/>
          </a:xfrm>
          <a:prstGeom prst="rect">
            <a:avLst/>
          </a:prstGeom>
          <a:noFill/>
        </p:spPr>
        <p:txBody>
          <a:bodyPr wrap="square" rtlCol="0">
            <a:spAutoFit/>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lumMod val="95000"/>
                    <a:lumOff val="5000"/>
                  </a:schemeClr>
                </a:solidFill>
              </a:rPr>
              <a:t>1. November</a:t>
            </a:r>
            <a:r>
              <a:rPr lang="de-DE" sz="1800" baseline="0" dirty="0" smtClean="0">
                <a:solidFill>
                  <a:schemeClr val="tx1">
                    <a:lumMod val="95000"/>
                    <a:lumOff val="5000"/>
                  </a:schemeClr>
                </a:solidFill>
              </a:rPr>
              <a:t> </a:t>
            </a:r>
            <a:r>
              <a:rPr lang="de-DE" sz="1800" dirty="0" smtClean="0">
                <a:solidFill>
                  <a:schemeClr val="tx1">
                    <a:lumMod val="95000"/>
                    <a:lumOff val="5000"/>
                  </a:schemeClr>
                </a:solidFill>
              </a:rPr>
              <a:t>2012</a:t>
            </a:r>
          </a:p>
        </p:txBody>
      </p:sp>
      <p:sp>
        <p:nvSpPr>
          <p:cNvPr id="30" name="Rechteck 29"/>
          <p:cNvSpPr/>
          <p:nvPr userDrawn="1"/>
        </p:nvSpPr>
        <p:spPr>
          <a:xfrm>
            <a:off x="467544"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1" name="Rechteck 30"/>
          <p:cNvSpPr/>
          <p:nvPr userDrawn="1"/>
        </p:nvSpPr>
        <p:spPr>
          <a:xfrm>
            <a:off x="2411760"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2" name="Rechteck 31"/>
          <p:cNvSpPr/>
          <p:nvPr userDrawn="1"/>
        </p:nvSpPr>
        <p:spPr>
          <a:xfrm>
            <a:off x="4355976"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3" name="Rechteck 32"/>
          <p:cNvSpPr/>
          <p:nvPr userDrawn="1"/>
        </p:nvSpPr>
        <p:spPr>
          <a:xfrm>
            <a:off x="6300192"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34" name="Textfeld 33"/>
          <p:cNvSpPr txBox="1"/>
          <p:nvPr userDrawn="1"/>
        </p:nvSpPr>
        <p:spPr>
          <a:xfrm>
            <a:off x="467544" y="0"/>
            <a:ext cx="1944216" cy="369332"/>
          </a:xfrm>
          <a:prstGeom prst="rect">
            <a:avLst/>
          </a:prstGeom>
          <a:noFill/>
        </p:spPr>
        <p:txBody>
          <a:bodyPr wrap="square" rtlCol="0">
            <a:spAutoFit/>
          </a:bodyPr>
          <a:lstStyle/>
          <a:p>
            <a:pPr algn="ctr"/>
            <a:r>
              <a:rPr lang="de-DE" b="0" dirty="0" smtClean="0"/>
              <a:t>Motivation</a:t>
            </a:r>
            <a:endParaRPr lang="de-DE" b="0" dirty="0"/>
          </a:p>
        </p:txBody>
      </p:sp>
      <p:sp>
        <p:nvSpPr>
          <p:cNvPr id="35" name="Textfeld 34"/>
          <p:cNvSpPr txBox="1"/>
          <p:nvPr userDrawn="1"/>
        </p:nvSpPr>
        <p:spPr>
          <a:xfrm>
            <a:off x="2411760" y="0"/>
            <a:ext cx="1944216" cy="369332"/>
          </a:xfrm>
          <a:prstGeom prst="rect">
            <a:avLst/>
          </a:prstGeom>
          <a:noFill/>
        </p:spPr>
        <p:txBody>
          <a:bodyPr wrap="square" rtlCol="0">
            <a:spAutoFit/>
          </a:bodyPr>
          <a:lstStyle/>
          <a:p>
            <a:pPr algn="ctr"/>
            <a:r>
              <a:rPr lang="de-DE" b="1" dirty="0" smtClean="0"/>
              <a:t>Analyse</a:t>
            </a:r>
            <a:endParaRPr lang="de-DE" b="1" dirty="0"/>
          </a:p>
        </p:txBody>
      </p:sp>
      <p:sp>
        <p:nvSpPr>
          <p:cNvPr id="36" name="Textfeld 35"/>
          <p:cNvSpPr txBox="1"/>
          <p:nvPr userDrawn="1"/>
        </p:nvSpPr>
        <p:spPr>
          <a:xfrm>
            <a:off x="4355976" y="0"/>
            <a:ext cx="1944216" cy="369332"/>
          </a:xfrm>
          <a:prstGeom prst="rect">
            <a:avLst/>
          </a:prstGeom>
          <a:noFill/>
        </p:spPr>
        <p:txBody>
          <a:bodyPr wrap="square" rtlCol="0">
            <a:spAutoFit/>
          </a:bodyPr>
          <a:lstStyle/>
          <a:p>
            <a:pPr algn="ctr"/>
            <a:r>
              <a:rPr lang="de-DE" dirty="0" smtClean="0"/>
              <a:t>Design</a:t>
            </a:r>
            <a:endParaRPr lang="de-DE" dirty="0"/>
          </a:p>
        </p:txBody>
      </p:sp>
      <p:sp>
        <p:nvSpPr>
          <p:cNvPr id="37" name="Textfeld 36"/>
          <p:cNvSpPr txBox="1"/>
          <p:nvPr userDrawn="1"/>
        </p:nvSpPr>
        <p:spPr>
          <a:xfrm>
            <a:off x="6300192" y="0"/>
            <a:ext cx="1944216" cy="369332"/>
          </a:xfrm>
          <a:prstGeom prst="rect">
            <a:avLst/>
          </a:prstGeom>
          <a:noFill/>
        </p:spPr>
        <p:txBody>
          <a:bodyPr wrap="square" rtlCol="0">
            <a:spAutoFit/>
          </a:bodyPr>
          <a:lstStyle/>
          <a:p>
            <a:pPr algn="ctr"/>
            <a:r>
              <a:rPr lang="de-DE" dirty="0" smtClean="0"/>
              <a:t>Fazit &amp; Ausblick</a:t>
            </a:r>
            <a:endParaRPr lang="de-DE" dirty="0"/>
          </a:p>
        </p:txBody>
      </p:sp>
      <p:sp>
        <p:nvSpPr>
          <p:cNvPr id="19" name="Inhaltsplatzhalter 9"/>
          <p:cNvSpPr>
            <a:spLocks noGrp="1"/>
          </p:cNvSpPr>
          <p:nvPr>
            <p:ph sz="quarter" idx="14"/>
          </p:nvPr>
        </p:nvSpPr>
        <p:spPr>
          <a:xfrm>
            <a:off x="1295636" y="5373216"/>
            <a:ext cx="7416824" cy="756084"/>
          </a:xfrm>
          <a:solidFill>
            <a:schemeClr val="tx2">
              <a:lumMod val="60000"/>
              <a:lumOff val="40000"/>
            </a:schemeClr>
          </a:solidFill>
        </p:spPr>
        <p:txBody>
          <a:bodyPr anchor="ctr" anchorCtr="0"/>
          <a:lstStyle>
            <a:lvl1pPr>
              <a:buNone/>
              <a:defRPr sz="2400">
                <a:solidFill>
                  <a:schemeClr val="bg1"/>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endParaRPr lang="de-DE" dirty="0" smtClean="0"/>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Abschnitt3">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457200" y="692696"/>
            <a:ext cx="8229600" cy="576064"/>
          </a:xfrm>
        </p:spPr>
        <p:txBody>
          <a:bodyPr>
            <a:normAutofit/>
          </a:bodyPr>
          <a:lstStyle>
            <a:lvl1pPr algn="l">
              <a:defRPr sz="2600">
                <a:solidFill>
                  <a:schemeClr val="tx1">
                    <a:lumMod val="95000"/>
                    <a:lumOff val="5000"/>
                  </a:schemeClr>
                </a:solidFill>
              </a:defRPr>
            </a:lvl1pPr>
          </a:lstStyle>
          <a:p>
            <a:r>
              <a:rPr lang="de-DE" dirty="0" smtClean="0"/>
              <a:t>Kapitel</a:t>
            </a:r>
            <a:endParaRPr lang="de-DE" dirty="0"/>
          </a:p>
        </p:txBody>
      </p:sp>
      <p:sp>
        <p:nvSpPr>
          <p:cNvPr id="10" name="Inhaltsplatzhalter 9"/>
          <p:cNvSpPr>
            <a:spLocks noGrp="1"/>
          </p:cNvSpPr>
          <p:nvPr>
            <p:ph sz="quarter" idx="13"/>
          </p:nvPr>
        </p:nvSpPr>
        <p:spPr>
          <a:xfrm>
            <a:off x="468313" y="1340768"/>
            <a:ext cx="8207375" cy="4752528"/>
          </a:xfrm>
        </p:spPr>
        <p:txBody>
          <a:bodyPr/>
          <a:lstStyle>
            <a:lvl1pPr>
              <a:defRPr sz="2400">
                <a:solidFill>
                  <a:schemeClr val="tx1">
                    <a:lumMod val="95000"/>
                    <a:lumOff val="5000"/>
                  </a:schemeClr>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9" name="Gerade Verbindung 8"/>
          <p:cNvCxnSpPr/>
          <p:nvPr userDrawn="1"/>
        </p:nvCxnSpPr>
        <p:spPr>
          <a:xfrm>
            <a:off x="467544" y="119675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532440" y="72008"/>
            <a:ext cx="528105" cy="548680"/>
          </a:xfrm>
          <a:prstGeom prst="rect">
            <a:avLst/>
          </a:prstGeom>
          <a:noFill/>
        </p:spPr>
      </p:pic>
      <p:sp>
        <p:nvSpPr>
          <p:cNvPr id="12" name="Textfeld 11"/>
          <p:cNvSpPr txBox="1"/>
          <p:nvPr userDrawn="1"/>
        </p:nvSpPr>
        <p:spPr>
          <a:xfrm>
            <a:off x="7164288" y="6372036"/>
            <a:ext cx="1512168" cy="369332"/>
          </a:xfrm>
          <a:prstGeom prst="rect">
            <a:avLst/>
          </a:prstGeom>
          <a:noFill/>
        </p:spPr>
        <p:txBody>
          <a:bodyPr wrap="square" rtlCol="0">
            <a:spAutoFit/>
          </a:bodyPr>
          <a:lstStyle/>
          <a:p>
            <a:pPr algn="r"/>
            <a:fld id="{43F64E0E-5D58-4BE0-A0BB-FA4924834630}" type="slidenum">
              <a:rPr lang="de-DE" smtClean="0"/>
              <a:pPr algn="r"/>
              <a:t>‹Nr.›</a:t>
            </a:fld>
            <a:r>
              <a:rPr lang="de-DE" dirty="0" smtClean="0"/>
              <a:t>/7</a:t>
            </a:r>
            <a:endParaRPr lang="de-DE" dirty="0"/>
          </a:p>
        </p:txBody>
      </p:sp>
      <p:sp>
        <p:nvSpPr>
          <p:cNvPr id="13" name="Textfeld 12"/>
          <p:cNvSpPr txBox="1"/>
          <p:nvPr userDrawn="1"/>
        </p:nvSpPr>
        <p:spPr>
          <a:xfrm>
            <a:off x="3635896" y="6372036"/>
            <a:ext cx="30243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Michael Duchmann</a:t>
            </a:r>
          </a:p>
        </p:txBody>
      </p:sp>
      <p:sp>
        <p:nvSpPr>
          <p:cNvPr id="14" name="Textfeld 13"/>
          <p:cNvSpPr txBox="1"/>
          <p:nvPr userDrawn="1"/>
        </p:nvSpPr>
        <p:spPr>
          <a:xfrm>
            <a:off x="467544" y="6381328"/>
            <a:ext cx="2376264" cy="369332"/>
          </a:xfrm>
          <a:prstGeom prst="rect">
            <a:avLst/>
          </a:prstGeom>
          <a:noFill/>
        </p:spPr>
        <p:txBody>
          <a:bodyPr wrap="square" rtlCol="0">
            <a:spAutoFit/>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lumMod val="95000"/>
                    <a:lumOff val="5000"/>
                  </a:schemeClr>
                </a:solidFill>
              </a:rPr>
              <a:t>1. November</a:t>
            </a:r>
            <a:r>
              <a:rPr lang="de-DE" sz="1800" baseline="0" dirty="0" smtClean="0">
                <a:solidFill>
                  <a:schemeClr val="tx1">
                    <a:lumMod val="95000"/>
                    <a:lumOff val="5000"/>
                  </a:schemeClr>
                </a:solidFill>
              </a:rPr>
              <a:t> </a:t>
            </a:r>
            <a:r>
              <a:rPr lang="de-DE" sz="1800" dirty="0" smtClean="0">
                <a:solidFill>
                  <a:schemeClr val="tx1">
                    <a:lumMod val="95000"/>
                    <a:lumOff val="5000"/>
                  </a:schemeClr>
                </a:solidFill>
              </a:rPr>
              <a:t>2012</a:t>
            </a:r>
          </a:p>
        </p:txBody>
      </p:sp>
      <p:sp>
        <p:nvSpPr>
          <p:cNvPr id="25" name="Rechteck 24"/>
          <p:cNvSpPr/>
          <p:nvPr userDrawn="1"/>
        </p:nvSpPr>
        <p:spPr>
          <a:xfrm>
            <a:off x="467544"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Rechteck 25"/>
          <p:cNvSpPr/>
          <p:nvPr userDrawn="1"/>
        </p:nvSpPr>
        <p:spPr>
          <a:xfrm>
            <a:off x="2411760"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Rechteck 26"/>
          <p:cNvSpPr/>
          <p:nvPr userDrawn="1"/>
        </p:nvSpPr>
        <p:spPr>
          <a:xfrm>
            <a:off x="4355976"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Rechteck 27"/>
          <p:cNvSpPr/>
          <p:nvPr userDrawn="1"/>
        </p:nvSpPr>
        <p:spPr>
          <a:xfrm>
            <a:off x="6300192" y="332656"/>
            <a:ext cx="1944216" cy="72008"/>
          </a:xfrm>
          <a:prstGeom prst="rect">
            <a:avLst/>
          </a:prstGeom>
          <a:no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extfeld 28"/>
          <p:cNvSpPr txBox="1"/>
          <p:nvPr userDrawn="1"/>
        </p:nvSpPr>
        <p:spPr>
          <a:xfrm>
            <a:off x="467544" y="0"/>
            <a:ext cx="1944216" cy="369332"/>
          </a:xfrm>
          <a:prstGeom prst="rect">
            <a:avLst/>
          </a:prstGeom>
          <a:noFill/>
        </p:spPr>
        <p:txBody>
          <a:bodyPr wrap="square" rtlCol="0">
            <a:spAutoFit/>
          </a:bodyPr>
          <a:lstStyle/>
          <a:p>
            <a:pPr algn="ctr"/>
            <a:r>
              <a:rPr lang="de-DE" b="0" dirty="0" smtClean="0"/>
              <a:t>Motivation</a:t>
            </a:r>
            <a:endParaRPr lang="de-DE" b="0" dirty="0"/>
          </a:p>
        </p:txBody>
      </p:sp>
      <p:sp>
        <p:nvSpPr>
          <p:cNvPr id="30" name="Textfeld 29"/>
          <p:cNvSpPr txBox="1"/>
          <p:nvPr userDrawn="1"/>
        </p:nvSpPr>
        <p:spPr>
          <a:xfrm>
            <a:off x="2411760" y="0"/>
            <a:ext cx="1944216" cy="369332"/>
          </a:xfrm>
          <a:prstGeom prst="rect">
            <a:avLst/>
          </a:prstGeom>
          <a:noFill/>
        </p:spPr>
        <p:txBody>
          <a:bodyPr wrap="square" rtlCol="0">
            <a:spAutoFit/>
          </a:bodyPr>
          <a:lstStyle/>
          <a:p>
            <a:pPr algn="ctr"/>
            <a:r>
              <a:rPr lang="de-DE" dirty="0" smtClean="0"/>
              <a:t>Analyse</a:t>
            </a:r>
            <a:endParaRPr lang="de-DE" dirty="0"/>
          </a:p>
        </p:txBody>
      </p:sp>
      <p:sp>
        <p:nvSpPr>
          <p:cNvPr id="31" name="Textfeld 30"/>
          <p:cNvSpPr txBox="1"/>
          <p:nvPr userDrawn="1"/>
        </p:nvSpPr>
        <p:spPr>
          <a:xfrm>
            <a:off x="4355976" y="0"/>
            <a:ext cx="1944216" cy="369332"/>
          </a:xfrm>
          <a:prstGeom prst="rect">
            <a:avLst/>
          </a:prstGeom>
          <a:noFill/>
        </p:spPr>
        <p:txBody>
          <a:bodyPr wrap="square" rtlCol="0">
            <a:spAutoFit/>
          </a:bodyPr>
          <a:lstStyle/>
          <a:p>
            <a:pPr algn="ctr"/>
            <a:r>
              <a:rPr lang="de-DE" b="1" dirty="0" smtClean="0"/>
              <a:t>Design</a:t>
            </a:r>
            <a:endParaRPr lang="de-DE" b="1" dirty="0"/>
          </a:p>
        </p:txBody>
      </p:sp>
      <p:sp>
        <p:nvSpPr>
          <p:cNvPr id="32" name="Textfeld 31"/>
          <p:cNvSpPr txBox="1"/>
          <p:nvPr userDrawn="1"/>
        </p:nvSpPr>
        <p:spPr>
          <a:xfrm>
            <a:off x="6300192" y="0"/>
            <a:ext cx="1944216" cy="369332"/>
          </a:xfrm>
          <a:prstGeom prst="rect">
            <a:avLst/>
          </a:prstGeom>
          <a:noFill/>
        </p:spPr>
        <p:txBody>
          <a:bodyPr wrap="square" rtlCol="0">
            <a:spAutoFit/>
          </a:bodyPr>
          <a:lstStyle/>
          <a:p>
            <a:pPr algn="ctr"/>
            <a:r>
              <a:rPr lang="de-DE" dirty="0" smtClean="0"/>
              <a:t>Fazit &amp; Ausblick</a:t>
            </a:r>
            <a:endParaRPr lang="de-DE" dirty="0"/>
          </a:p>
        </p:txBody>
      </p:sp>
      <p:sp>
        <p:nvSpPr>
          <p:cNvPr id="19" name="Inhaltsplatzhalter 9"/>
          <p:cNvSpPr>
            <a:spLocks noGrp="1"/>
          </p:cNvSpPr>
          <p:nvPr>
            <p:ph sz="quarter" idx="14"/>
          </p:nvPr>
        </p:nvSpPr>
        <p:spPr>
          <a:xfrm>
            <a:off x="1295636" y="5373216"/>
            <a:ext cx="7416824" cy="756084"/>
          </a:xfrm>
          <a:solidFill>
            <a:schemeClr val="tx2">
              <a:lumMod val="60000"/>
              <a:lumOff val="40000"/>
            </a:schemeClr>
          </a:solidFill>
        </p:spPr>
        <p:txBody>
          <a:bodyPr anchor="ctr" anchorCtr="0"/>
          <a:lstStyle>
            <a:lvl1pPr>
              <a:buNone/>
              <a:defRPr sz="2400">
                <a:solidFill>
                  <a:schemeClr val="bg1"/>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endParaRPr lang="de-DE" dirty="0" smtClean="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Abschnitt4">
    <p:spTree>
      <p:nvGrpSpPr>
        <p:cNvPr id="1" name=""/>
        <p:cNvGrpSpPr/>
        <p:nvPr/>
      </p:nvGrpSpPr>
      <p:grpSpPr>
        <a:xfrm>
          <a:off x="0" y="0"/>
          <a:ext cx="0" cy="0"/>
          <a:chOff x="0" y="0"/>
          <a:chExt cx="0" cy="0"/>
        </a:xfrm>
      </p:grpSpPr>
      <p:sp>
        <p:nvSpPr>
          <p:cNvPr id="8" name="Titel 7"/>
          <p:cNvSpPr>
            <a:spLocks noGrp="1"/>
          </p:cNvSpPr>
          <p:nvPr>
            <p:ph type="title" hasCustomPrompt="1"/>
          </p:nvPr>
        </p:nvSpPr>
        <p:spPr>
          <a:xfrm>
            <a:off x="457200" y="692696"/>
            <a:ext cx="8229600" cy="576064"/>
          </a:xfrm>
        </p:spPr>
        <p:txBody>
          <a:bodyPr>
            <a:normAutofit/>
          </a:bodyPr>
          <a:lstStyle>
            <a:lvl1pPr algn="l">
              <a:defRPr sz="2600">
                <a:solidFill>
                  <a:schemeClr val="tx1">
                    <a:lumMod val="95000"/>
                    <a:lumOff val="5000"/>
                  </a:schemeClr>
                </a:solidFill>
              </a:defRPr>
            </a:lvl1pPr>
          </a:lstStyle>
          <a:p>
            <a:r>
              <a:rPr lang="de-DE" dirty="0" smtClean="0"/>
              <a:t>Kapitel</a:t>
            </a:r>
            <a:endParaRPr lang="de-DE" dirty="0"/>
          </a:p>
        </p:txBody>
      </p:sp>
      <p:sp>
        <p:nvSpPr>
          <p:cNvPr id="10" name="Inhaltsplatzhalter 9"/>
          <p:cNvSpPr>
            <a:spLocks noGrp="1"/>
          </p:cNvSpPr>
          <p:nvPr>
            <p:ph sz="quarter" idx="13"/>
          </p:nvPr>
        </p:nvSpPr>
        <p:spPr>
          <a:xfrm>
            <a:off x="468313" y="1340768"/>
            <a:ext cx="8207375" cy="4752528"/>
          </a:xfrm>
        </p:spPr>
        <p:txBody>
          <a:bodyPr/>
          <a:lstStyle>
            <a:lvl1pPr>
              <a:defRPr sz="2400">
                <a:solidFill>
                  <a:schemeClr val="tx1">
                    <a:lumMod val="95000"/>
                    <a:lumOff val="5000"/>
                  </a:schemeClr>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cxnSp>
        <p:nvCxnSpPr>
          <p:cNvPr id="9" name="Gerade Verbindung 8"/>
          <p:cNvCxnSpPr/>
          <p:nvPr userDrawn="1"/>
        </p:nvCxnSpPr>
        <p:spPr>
          <a:xfrm>
            <a:off x="467544" y="1196752"/>
            <a:ext cx="4392488" cy="0"/>
          </a:xfrm>
          <a:prstGeom prst="line">
            <a:avLst/>
          </a:prstGeom>
        </p:spPr>
        <p:style>
          <a:lnRef idx="1">
            <a:schemeClr val="accent1"/>
          </a:lnRef>
          <a:fillRef idx="0">
            <a:schemeClr val="accent1"/>
          </a:fillRef>
          <a:effectRef idx="0">
            <a:schemeClr val="accent1"/>
          </a:effectRef>
          <a:fontRef idx="minor">
            <a:schemeClr val="tx1"/>
          </a:fontRef>
        </p:style>
      </p:cxnSp>
      <p:pic>
        <p:nvPicPr>
          <p:cNvPr id="11" name="Picture 2" descr="E:\Daten\Studium\Bachelor\Dokumente\6. Semester\Bachelor-Thesis\Kolloquium und Demo\Kolloquium\hsrm-logo.jpg"/>
          <p:cNvPicPr>
            <a:picLocks noChangeAspect="1" noChangeArrowheads="1"/>
          </p:cNvPicPr>
          <p:nvPr userDrawn="1"/>
        </p:nvPicPr>
        <p:blipFill>
          <a:blip r:embed="rId2" cstate="print"/>
          <a:srcRect/>
          <a:stretch>
            <a:fillRect/>
          </a:stretch>
        </p:blipFill>
        <p:spPr bwMode="auto">
          <a:xfrm>
            <a:off x="8532440" y="72008"/>
            <a:ext cx="528105" cy="548680"/>
          </a:xfrm>
          <a:prstGeom prst="rect">
            <a:avLst/>
          </a:prstGeom>
          <a:noFill/>
        </p:spPr>
      </p:pic>
      <p:sp>
        <p:nvSpPr>
          <p:cNvPr id="12" name="Textfeld 11"/>
          <p:cNvSpPr txBox="1"/>
          <p:nvPr userDrawn="1"/>
        </p:nvSpPr>
        <p:spPr>
          <a:xfrm>
            <a:off x="7164288" y="6372036"/>
            <a:ext cx="1512168" cy="369332"/>
          </a:xfrm>
          <a:prstGeom prst="rect">
            <a:avLst/>
          </a:prstGeom>
          <a:noFill/>
        </p:spPr>
        <p:txBody>
          <a:bodyPr wrap="square" rtlCol="0">
            <a:spAutoFit/>
          </a:bodyPr>
          <a:lstStyle/>
          <a:p>
            <a:pPr algn="r"/>
            <a:fld id="{43F64E0E-5D58-4BE0-A0BB-FA4924834630}" type="slidenum">
              <a:rPr lang="de-DE" smtClean="0"/>
              <a:pPr algn="r"/>
              <a:t>‹Nr.›</a:t>
            </a:fld>
            <a:r>
              <a:rPr lang="de-DE" dirty="0" smtClean="0"/>
              <a:t>/7</a:t>
            </a:r>
            <a:endParaRPr lang="de-DE" dirty="0"/>
          </a:p>
        </p:txBody>
      </p:sp>
      <p:sp>
        <p:nvSpPr>
          <p:cNvPr id="13" name="Textfeld 12"/>
          <p:cNvSpPr txBox="1"/>
          <p:nvPr userDrawn="1"/>
        </p:nvSpPr>
        <p:spPr>
          <a:xfrm>
            <a:off x="3635896" y="6372036"/>
            <a:ext cx="3024336" cy="369332"/>
          </a:xfrm>
          <a:prstGeom prst="rect">
            <a:avLst/>
          </a:prstGeom>
          <a:noFill/>
        </p:spPr>
        <p:txBody>
          <a:bodyPr wrap="square" rtlCol="0">
            <a:sp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dirty="0" smtClean="0"/>
              <a:t>Michael Duchmann</a:t>
            </a:r>
          </a:p>
        </p:txBody>
      </p:sp>
      <p:sp>
        <p:nvSpPr>
          <p:cNvPr id="14" name="Textfeld 13"/>
          <p:cNvSpPr txBox="1"/>
          <p:nvPr userDrawn="1"/>
        </p:nvSpPr>
        <p:spPr>
          <a:xfrm>
            <a:off x="467544" y="6381328"/>
            <a:ext cx="2376264" cy="369332"/>
          </a:xfrm>
          <a:prstGeom prst="rect">
            <a:avLst/>
          </a:prstGeom>
          <a:noFill/>
        </p:spPr>
        <p:txBody>
          <a:bodyPr wrap="square" rtlCol="0">
            <a:spAutoFit/>
          </a:bodyPr>
          <a:lstStyle/>
          <a:p>
            <a:pPr marL="457200" marR="0" indent="-457200" algn="l" defTabSz="914400" rtl="0" eaLnBrk="1" fontAlgn="auto" latinLnBrk="0" hangingPunct="1">
              <a:lnSpc>
                <a:spcPct val="100000"/>
              </a:lnSpc>
              <a:spcBef>
                <a:spcPts val="0"/>
              </a:spcBef>
              <a:spcAft>
                <a:spcPts val="0"/>
              </a:spcAft>
              <a:buClrTx/>
              <a:buSzTx/>
              <a:buFontTx/>
              <a:buNone/>
              <a:tabLst/>
              <a:defRPr/>
            </a:pPr>
            <a:r>
              <a:rPr lang="de-DE" sz="1800" dirty="0" smtClean="0">
                <a:solidFill>
                  <a:schemeClr val="tx1">
                    <a:lumMod val="95000"/>
                    <a:lumOff val="5000"/>
                  </a:schemeClr>
                </a:solidFill>
              </a:rPr>
              <a:t>1. November</a:t>
            </a:r>
            <a:r>
              <a:rPr lang="de-DE" sz="1800" baseline="0" dirty="0" smtClean="0">
                <a:solidFill>
                  <a:schemeClr val="tx1">
                    <a:lumMod val="95000"/>
                    <a:lumOff val="5000"/>
                  </a:schemeClr>
                </a:solidFill>
              </a:rPr>
              <a:t> </a:t>
            </a:r>
            <a:r>
              <a:rPr lang="de-DE" sz="1800" dirty="0" smtClean="0">
                <a:solidFill>
                  <a:schemeClr val="tx1">
                    <a:lumMod val="95000"/>
                    <a:lumOff val="5000"/>
                  </a:schemeClr>
                </a:solidFill>
              </a:rPr>
              <a:t>2012</a:t>
            </a:r>
          </a:p>
        </p:txBody>
      </p:sp>
      <p:sp>
        <p:nvSpPr>
          <p:cNvPr id="25" name="Rechteck 24"/>
          <p:cNvSpPr/>
          <p:nvPr userDrawn="1"/>
        </p:nvSpPr>
        <p:spPr>
          <a:xfrm>
            <a:off x="467544"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6" name="Rechteck 25"/>
          <p:cNvSpPr/>
          <p:nvPr userDrawn="1"/>
        </p:nvSpPr>
        <p:spPr>
          <a:xfrm>
            <a:off x="2411760"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7" name="Rechteck 26"/>
          <p:cNvSpPr/>
          <p:nvPr userDrawn="1"/>
        </p:nvSpPr>
        <p:spPr>
          <a:xfrm>
            <a:off x="4355976"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8" name="Rechteck 27"/>
          <p:cNvSpPr/>
          <p:nvPr userDrawn="1"/>
        </p:nvSpPr>
        <p:spPr>
          <a:xfrm>
            <a:off x="6300192" y="332656"/>
            <a:ext cx="1944216" cy="72008"/>
          </a:xfrm>
          <a:prstGeom prst="rect">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dirty="0"/>
          </a:p>
        </p:txBody>
      </p:sp>
      <p:sp>
        <p:nvSpPr>
          <p:cNvPr id="29" name="Textfeld 28"/>
          <p:cNvSpPr txBox="1"/>
          <p:nvPr userDrawn="1"/>
        </p:nvSpPr>
        <p:spPr>
          <a:xfrm>
            <a:off x="467544" y="0"/>
            <a:ext cx="1944216" cy="369332"/>
          </a:xfrm>
          <a:prstGeom prst="rect">
            <a:avLst/>
          </a:prstGeom>
          <a:noFill/>
        </p:spPr>
        <p:txBody>
          <a:bodyPr wrap="square" rtlCol="0">
            <a:spAutoFit/>
          </a:bodyPr>
          <a:lstStyle/>
          <a:p>
            <a:pPr algn="ctr"/>
            <a:r>
              <a:rPr lang="de-DE" b="0" dirty="0" smtClean="0"/>
              <a:t>Motivation</a:t>
            </a:r>
            <a:endParaRPr lang="de-DE" b="0" dirty="0"/>
          </a:p>
        </p:txBody>
      </p:sp>
      <p:sp>
        <p:nvSpPr>
          <p:cNvPr id="30" name="Textfeld 29"/>
          <p:cNvSpPr txBox="1"/>
          <p:nvPr userDrawn="1"/>
        </p:nvSpPr>
        <p:spPr>
          <a:xfrm>
            <a:off x="2411760" y="0"/>
            <a:ext cx="1944216" cy="369332"/>
          </a:xfrm>
          <a:prstGeom prst="rect">
            <a:avLst/>
          </a:prstGeom>
          <a:noFill/>
        </p:spPr>
        <p:txBody>
          <a:bodyPr wrap="square" rtlCol="0">
            <a:spAutoFit/>
          </a:bodyPr>
          <a:lstStyle/>
          <a:p>
            <a:pPr algn="ctr"/>
            <a:r>
              <a:rPr lang="de-DE" dirty="0" smtClean="0"/>
              <a:t>Analyse</a:t>
            </a:r>
            <a:endParaRPr lang="de-DE" dirty="0"/>
          </a:p>
        </p:txBody>
      </p:sp>
      <p:sp>
        <p:nvSpPr>
          <p:cNvPr id="31" name="Textfeld 30"/>
          <p:cNvSpPr txBox="1"/>
          <p:nvPr userDrawn="1"/>
        </p:nvSpPr>
        <p:spPr>
          <a:xfrm>
            <a:off x="4355976" y="0"/>
            <a:ext cx="1944216" cy="369332"/>
          </a:xfrm>
          <a:prstGeom prst="rect">
            <a:avLst/>
          </a:prstGeom>
          <a:noFill/>
        </p:spPr>
        <p:txBody>
          <a:bodyPr wrap="square" rtlCol="0">
            <a:spAutoFit/>
          </a:bodyPr>
          <a:lstStyle/>
          <a:p>
            <a:pPr algn="ctr"/>
            <a:r>
              <a:rPr lang="de-DE" dirty="0" smtClean="0"/>
              <a:t>Design</a:t>
            </a:r>
            <a:endParaRPr lang="de-DE" dirty="0"/>
          </a:p>
        </p:txBody>
      </p:sp>
      <p:sp>
        <p:nvSpPr>
          <p:cNvPr id="32" name="Textfeld 31"/>
          <p:cNvSpPr txBox="1"/>
          <p:nvPr userDrawn="1"/>
        </p:nvSpPr>
        <p:spPr>
          <a:xfrm>
            <a:off x="6300192" y="0"/>
            <a:ext cx="1944216" cy="369332"/>
          </a:xfrm>
          <a:prstGeom prst="rect">
            <a:avLst/>
          </a:prstGeom>
          <a:noFill/>
        </p:spPr>
        <p:txBody>
          <a:bodyPr wrap="square" rtlCol="0">
            <a:spAutoFit/>
          </a:bodyPr>
          <a:lstStyle/>
          <a:p>
            <a:pPr algn="ctr"/>
            <a:r>
              <a:rPr lang="de-DE" b="1" dirty="0" smtClean="0"/>
              <a:t>Fazit &amp; Ausblick</a:t>
            </a:r>
            <a:endParaRPr lang="de-DE" b="1" dirty="0"/>
          </a:p>
        </p:txBody>
      </p:sp>
      <p:sp>
        <p:nvSpPr>
          <p:cNvPr id="19" name="Inhaltsplatzhalter 9"/>
          <p:cNvSpPr>
            <a:spLocks noGrp="1"/>
          </p:cNvSpPr>
          <p:nvPr>
            <p:ph sz="quarter" idx="14"/>
          </p:nvPr>
        </p:nvSpPr>
        <p:spPr>
          <a:xfrm>
            <a:off x="1295636" y="5373216"/>
            <a:ext cx="7416824" cy="756084"/>
          </a:xfrm>
          <a:solidFill>
            <a:schemeClr val="tx2">
              <a:lumMod val="60000"/>
              <a:lumOff val="40000"/>
            </a:schemeClr>
          </a:solidFill>
        </p:spPr>
        <p:txBody>
          <a:bodyPr anchor="ctr" anchorCtr="0"/>
          <a:lstStyle>
            <a:lvl1pPr>
              <a:buNone/>
              <a:defRPr sz="2400">
                <a:solidFill>
                  <a:schemeClr val="bg1"/>
                </a:solidFill>
              </a:defRPr>
            </a:lvl1pPr>
            <a:lvl2pPr>
              <a:defRPr sz="2200">
                <a:solidFill>
                  <a:schemeClr val="tx1">
                    <a:lumMod val="95000"/>
                    <a:lumOff val="5000"/>
                  </a:schemeClr>
                </a:solidFill>
              </a:defRPr>
            </a:lvl2pPr>
            <a:lvl3pPr>
              <a:defRPr sz="2000">
                <a:solidFill>
                  <a:schemeClr val="tx1">
                    <a:lumMod val="95000"/>
                    <a:lumOff val="5000"/>
                  </a:schemeClr>
                </a:solidFill>
              </a:defRPr>
            </a:lvl3pPr>
            <a:lvl4pPr>
              <a:defRPr sz="2000">
                <a:solidFill>
                  <a:schemeClr val="tx1">
                    <a:lumMod val="95000"/>
                    <a:lumOff val="5000"/>
                  </a:schemeClr>
                </a:solidFill>
              </a:defRPr>
            </a:lvl4pPr>
            <a:lvl5pPr>
              <a:defRPr sz="1800">
                <a:solidFill>
                  <a:schemeClr val="tx1">
                    <a:lumMod val="95000"/>
                    <a:lumOff val="5000"/>
                  </a:schemeClr>
                </a:solidFill>
              </a:defRPr>
            </a:lvl5pPr>
          </a:lstStyle>
          <a:p>
            <a:pPr lvl="0"/>
            <a:endParaRPr lang="de-DE" dirty="0" smtClean="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Titelplatzhalter 6"/>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de-DE" dirty="0" smtClean="0"/>
              <a:t>Titelmasterformat durch Klicken bearbeiten</a:t>
            </a:r>
            <a:endParaRPr lang="de-DE" dirty="0"/>
          </a:p>
        </p:txBody>
      </p:sp>
      <p:sp>
        <p:nvSpPr>
          <p:cNvPr id="8" name="Textplatzhalter 7"/>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de-DE" smtClean="0"/>
              <a:t>Textmasterformate durch Klicken bearbeiten</a:t>
            </a:r>
          </a:p>
          <a:p>
            <a:pPr lvl="1"/>
            <a:r>
              <a:rPr lang="de-DE" smtClean="0"/>
              <a:t>Zweite Ebene</a:t>
            </a:r>
          </a:p>
          <a:p>
            <a:pPr lvl="2"/>
            <a:r>
              <a:rPr lang="de-DE" smtClean="0"/>
              <a:t>Dritte Ebene</a:t>
            </a:r>
          </a:p>
          <a:p>
            <a:pPr lvl="3"/>
            <a:r>
              <a:rPr lang="de-DE" smtClean="0"/>
              <a:t>Vierte Ebene</a:t>
            </a:r>
          </a:p>
          <a:p>
            <a:pPr lvl="4"/>
            <a:r>
              <a:rPr lang="de-DE" smtClean="0"/>
              <a:t>Fünfte Ebene</a:t>
            </a:r>
            <a:endParaRPr lang="de-DE"/>
          </a:p>
        </p:txBody>
      </p:sp>
    </p:spTree>
  </p:cSld>
  <p:clrMap bg1="lt1" tx1="dk1" bg2="lt2" tx2="dk2" accent1="accent1" accent2="accent2" accent3="accent3" accent4="accent4" accent5="accent5" accent6="accent6" hlink="hlink" folHlink="folHlink"/>
  <p:sldLayoutIdLst>
    <p:sldLayoutId id="2147483656" r:id="rId1"/>
    <p:sldLayoutId id="2147483651" r:id="rId2"/>
    <p:sldLayoutId id="2147483653" r:id="rId3"/>
    <p:sldLayoutId id="2147483652" r:id="rId4"/>
    <p:sldLayoutId id="2147483654" r:id="rId5"/>
    <p:sldLayoutId id="2147483655" r:id="rId6"/>
  </p:sldLayoutIdLst>
  <p:hf hdr="0"/>
  <p:txStyles>
    <p:titleStyle>
      <a:lvl1pPr algn="ctr" defTabSz="914400" rtl="0" eaLnBrk="1" latinLnBrk="0" hangingPunct="1">
        <a:spcBef>
          <a:spcPct val="0"/>
        </a:spcBef>
        <a:buNone/>
        <a:defRPr sz="4400" kern="1200">
          <a:solidFill>
            <a:schemeClr val="tx1">
              <a:lumMod val="85000"/>
              <a:lumOff val="15000"/>
            </a:schemeClr>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lumMod val="85000"/>
              <a:lumOff val="15000"/>
            </a:schemeClr>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lumMod val="85000"/>
              <a:lumOff val="15000"/>
            </a:schemeClr>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lumMod val="85000"/>
              <a:lumOff val="15000"/>
            </a:schemeClr>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3.gif"/></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2.wmf"/><Relationship Id="rId5" Type="http://schemas.openxmlformats.org/officeDocument/2006/relationships/image" Target="../media/image6.jpeg"/><Relationship Id="rId4" Type="http://schemas.openxmlformats.org/officeDocument/2006/relationships/image" Target="../media/image5.jpeg"/></Relationships>
</file>

<file path=ppt/slides/_rels/slide4.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wmf"/><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sz="2800" dirty="0" smtClean="0"/>
              <a:t>Einblick in Controlling und BER</a:t>
            </a:r>
            <a:endParaRPr lang="de-DE" dirty="0"/>
          </a:p>
        </p:txBody>
      </p:sp>
      <p:sp>
        <p:nvSpPr>
          <p:cNvPr id="6" name="Inhaltsplatzhalter 5"/>
          <p:cNvSpPr>
            <a:spLocks noGrp="1"/>
          </p:cNvSpPr>
          <p:nvPr>
            <p:ph sz="quarter" idx="13"/>
          </p:nvPr>
        </p:nvSpPr>
        <p:spPr/>
        <p:txBody>
          <a:bodyPr>
            <a:normAutofit lnSpcReduction="10000"/>
          </a:bodyPr>
          <a:lstStyle/>
          <a:p>
            <a:r>
              <a:rPr lang="de-DE" dirty="0" smtClean="0"/>
              <a:t>Controlling</a:t>
            </a:r>
          </a:p>
          <a:p>
            <a:pPr lvl="1"/>
            <a:r>
              <a:rPr lang="de-DE" dirty="0" smtClean="0"/>
              <a:t>Unterstützung der Entscheidungsträger</a:t>
            </a:r>
          </a:p>
          <a:p>
            <a:pPr lvl="1"/>
            <a:r>
              <a:rPr lang="de-DE" dirty="0" smtClean="0"/>
              <a:t>Überwachung </a:t>
            </a:r>
            <a:r>
              <a:rPr lang="de-DE" dirty="0" smtClean="0"/>
              <a:t>des </a:t>
            </a:r>
            <a:r>
              <a:rPr lang="de-DE" dirty="0" smtClean="0"/>
              <a:t>Projekts/Unternehmens</a:t>
            </a:r>
          </a:p>
          <a:p>
            <a:r>
              <a:rPr lang="de-DE" dirty="0" smtClean="0"/>
              <a:t>BER</a:t>
            </a:r>
          </a:p>
          <a:p>
            <a:pPr lvl="1"/>
            <a:r>
              <a:rPr lang="de-DE" dirty="0" smtClean="0"/>
              <a:t>Flughafen Berlin Brandenburg</a:t>
            </a:r>
          </a:p>
          <a:p>
            <a:pPr lvl="1"/>
            <a:r>
              <a:rPr lang="de-DE" dirty="0" smtClean="0"/>
              <a:t>mehrjährigen </a:t>
            </a:r>
            <a:r>
              <a:rPr lang="de-DE" dirty="0" smtClean="0"/>
              <a:t>Verzögerungen der Inbetriebnahme</a:t>
            </a:r>
          </a:p>
          <a:p>
            <a:pPr lvl="1"/>
            <a:r>
              <a:rPr lang="de-DE" dirty="0" smtClean="0"/>
              <a:t>Kostenexplosion in Milliardenhöhe</a:t>
            </a:r>
          </a:p>
          <a:p>
            <a:pPr lvl="1"/>
            <a:r>
              <a:rPr lang="de-DE" dirty="0" smtClean="0"/>
              <a:t>viele Fehler</a:t>
            </a:r>
          </a:p>
          <a:p>
            <a:pPr lvl="2"/>
            <a:r>
              <a:rPr lang="de-DE" dirty="0" smtClean="0"/>
              <a:t>Mangelhafte Bauüberwachung</a:t>
            </a:r>
          </a:p>
          <a:p>
            <a:pPr lvl="2"/>
            <a:r>
              <a:rPr lang="de-DE" dirty="0" smtClean="0"/>
              <a:t>Besetzung des Aufsichtsrats mit weitgehend fachfremden Politikern</a:t>
            </a:r>
          </a:p>
          <a:p>
            <a:pPr lvl="1"/>
            <a:endParaRPr lang="de-DE" dirty="0"/>
          </a:p>
        </p:txBody>
      </p:sp>
      <p:sp>
        <p:nvSpPr>
          <p:cNvPr id="4" name="Inhaltsplatzhalter 3"/>
          <p:cNvSpPr>
            <a:spLocks noGrp="1"/>
          </p:cNvSpPr>
          <p:nvPr>
            <p:ph sz="quarter" idx="14"/>
          </p:nvPr>
        </p:nvSpPr>
        <p:spPr/>
        <p:txBody>
          <a:bodyPr>
            <a:normAutofit/>
          </a:bodyPr>
          <a:lstStyle/>
          <a:p>
            <a:r>
              <a:rPr lang="de-DE" dirty="0" smtClean="0"/>
              <a:t>     Der Steuerzahler zahlt ‘mal wieder die Zeche!</a:t>
            </a:r>
            <a:endParaRPr lang="de-DE" dirty="0"/>
          </a:p>
        </p:txBody>
      </p:sp>
      <p:pic>
        <p:nvPicPr>
          <p:cNvPr id="7" name="Picture 2" descr="C:\Users\Duffmann_2\AppData\Local\Microsoft\Windows\Temporary Internet Files\Content.IE5\S8W4BP1I\MC900217328[1].wmf"/>
          <p:cNvPicPr>
            <a:picLocks noChangeAspect="1" noChangeArrowheads="1"/>
          </p:cNvPicPr>
          <p:nvPr/>
        </p:nvPicPr>
        <p:blipFill>
          <a:blip r:embed="rId3" cstate="print"/>
          <a:srcRect/>
          <a:stretch>
            <a:fillRect/>
          </a:stretch>
        </p:blipFill>
        <p:spPr bwMode="auto">
          <a:xfrm>
            <a:off x="503548" y="5445224"/>
            <a:ext cx="612068" cy="620332"/>
          </a:xfrm>
          <a:prstGeom prst="rect">
            <a:avLst/>
          </a:prstGeom>
          <a:noFill/>
        </p:spPr>
      </p:pic>
      <p:pic>
        <p:nvPicPr>
          <p:cNvPr id="1026" name="Picture 2" descr="E:\Studium\Master\2. Semester\Seminar Wirtschaft\Vortrag\Ressourcen\ber_logo.gif"/>
          <p:cNvPicPr>
            <a:picLocks noChangeAspect="1" noChangeArrowheads="1"/>
          </p:cNvPicPr>
          <p:nvPr/>
        </p:nvPicPr>
        <p:blipFill>
          <a:blip r:embed="rId4" cstate="print"/>
          <a:srcRect/>
          <a:stretch>
            <a:fillRect/>
          </a:stretch>
        </p:blipFill>
        <p:spPr bwMode="auto">
          <a:xfrm>
            <a:off x="4860032" y="2829052"/>
            <a:ext cx="1728192" cy="347920"/>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Effect transition="in" filter="wipe(left)">
                                      <p:cBhvr>
                                        <p:cTn id="7" dur="500"/>
                                        <p:tgtEl>
                                          <p:spTgt spid="6">
                                            <p:txEl>
                                              <p:pRg st="0" end="0"/>
                                            </p:txEl>
                                          </p:spTgt>
                                        </p:tgtEl>
                                      </p:cBhvr>
                                    </p:animEffect>
                                  </p:childTnLst>
                                </p:cTn>
                              </p:par>
                              <p:par>
                                <p:cTn id="8" presetID="22" presetClass="entr" presetSubtype="8" fill="hold" nodeType="withEffect">
                                  <p:stCondLst>
                                    <p:cond delay="0"/>
                                  </p:stCondLst>
                                  <p:childTnLst>
                                    <p:set>
                                      <p:cBhvr>
                                        <p:cTn id="9" dur="1" fill="hold">
                                          <p:stCondLst>
                                            <p:cond delay="0"/>
                                          </p:stCondLst>
                                        </p:cTn>
                                        <p:tgtEl>
                                          <p:spTgt spid="6">
                                            <p:txEl>
                                              <p:pRg st="1" end="1"/>
                                            </p:txEl>
                                          </p:spTgt>
                                        </p:tgtEl>
                                        <p:attrNameLst>
                                          <p:attrName>style.visibility</p:attrName>
                                        </p:attrNameLst>
                                      </p:cBhvr>
                                      <p:to>
                                        <p:strVal val="visible"/>
                                      </p:to>
                                    </p:set>
                                    <p:animEffect transition="in" filter="wipe(left)">
                                      <p:cBhvr>
                                        <p:cTn id="10" dur="500"/>
                                        <p:tgtEl>
                                          <p:spTgt spid="6">
                                            <p:txEl>
                                              <p:pRg st="1" end="1"/>
                                            </p:txEl>
                                          </p:spTgt>
                                        </p:tgtEl>
                                      </p:cBhvr>
                                    </p:animEffect>
                                  </p:childTnLst>
                                </p:cTn>
                              </p:par>
                              <p:par>
                                <p:cTn id="11" presetID="22" presetClass="entr" presetSubtype="8" fill="hold" nodeType="withEffect">
                                  <p:stCondLst>
                                    <p:cond delay="0"/>
                                  </p:stCondLst>
                                  <p:childTnLst>
                                    <p:set>
                                      <p:cBhvr>
                                        <p:cTn id="12" dur="1" fill="hold">
                                          <p:stCondLst>
                                            <p:cond delay="0"/>
                                          </p:stCondLst>
                                        </p:cTn>
                                        <p:tgtEl>
                                          <p:spTgt spid="6">
                                            <p:txEl>
                                              <p:pRg st="2" end="2"/>
                                            </p:txEl>
                                          </p:spTgt>
                                        </p:tgtEl>
                                        <p:attrNameLst>
                                          <p:attrName>style.visibility</p:attrName>
                                        </p:attrNameLst>
                                      </p:cBhvr>
                                      <p:to>
                                        <p:strVal val="visible"/>
                                      </p:to>
                                    </p:set>
                                    <p:animEffect transition="in" filter="wipe(left)">
                                      <p:cBhvr>
                                        <p:cTn id="13" dur="500"/>
                                        <p:tgtEl>
                                          <p:spTgt spid="6">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2" presetClass="entr" presetSubtype="8" fill="hold" nodeType="clickEffect">
                                  <p:stCondLst>
                                    <p:cond delay="0"/>
                                  </p:stCondLst>
                                  <p:childTnLst>
                                    <p:set>
                                      <p:cBhvr>
                                        <p:cTn id="17" dur="1" fill="hold">
                                          <p:stCondLst>
                                            <p:cond delay="0"/>
                                          </p:stCondLst>
                                        </p:cTn>
                                        <p:tgtEl>
                                          <p:spTgt spid="6">
                                            <p:txEl>
                                              <p:pRg st="3" end="3"/>
                                            </p:txEl>
                                          </p:spTgt>
                                        </p:tgtEl>
                                        <p:attrNameLst>
                                          <p:attrName>style.visibility</p:attrName>
                                        </p:attrNameLst>
                                      </p:cBhvr>
                                      <p:to>
                                        <p:strVal val="visible"/>
                                      </p:to>
                                    </p:set>
                                    <p:animEffect transition="in" filter="wipe(left)">
                                      <p:cBhvr>
                                        <p:cTn id="18" dur="500"/>
                                        <p:tgtEl>
                                          <p:spTgt spid="6">
                                            <p:txEl>
                                              <p:pRg st="3" end="3"/>
                                            </p:txEl>
                                          </p:spTgt>
                                        </p:tgtEl>
                                      </p:cBhvr>
                                    </p:animEffect>
                                  </p:childTnLst>
                                </p:cTn>
                              </p:par>
                              <p:par>
                                <p:cTn id="19" presetID="22" presetClass="entr" presetSubtype="8" fill="hold" nodeType="withEffect">
                                  <p:stCondLst>
                                    <p:cond delay="0"/>
                                  </p:stCondLst>
                                  <p:childTnLst>
                                    <p:set>
                                      <p:cBhvr>
                                        <p:cTn id="20" dur="1" fill="hold">
                                          <p:stCondLst>
                                            <p:cond delay="0"/>
                                          </p:stCondLst>
                                        </p:cTn>
                                        <p:tgtEl>
                                          <p:spTgt spid="6">
                                            <p:txEl>
                                              <p:pRg st="4" end="4"/>
                                            </p:txEl>
                                          </p:spTgt>
                                        </p:tgtEl>
                                        <p:attrNameLst>
                                          <p:attrName>style.visibility</p:attrName>
                                        </p:attrNameLst>
                                      </p:cBhvr>
                                      <p:to>
                                        <p:strVal val="visible"/>
                                      </p:to>
                                    </p:set>
                                    <p:animEffect transition="in" filter="wipe(left)">
                                      <p:cBhvr>
                                        <p:cTn id="21" dur="500"/>
                                        <p:tgtEl>
                                          <p:spTgt spid="6">
                                            <p:txEl>
                                              <p:pRg st="4" end="4"/>
                                            </p:txEl>
                                          </p:spTgt>
                                        </p:tgtEl>
                                      </p:cBhvr>
                                    </p:animEffect>
                                  </p:childTnLst>
                                </p:cTn>
                              </p:par>
                              <p:par>
                                <p:cTn id="22" presetID="22" presetClass="entr" presetSubtype="8" fill="hold" nodeType="withEffect">
                                  <p:stCondLst>
                                    <p:cond delay="0"/>
                                  </p:stCondLst>
                                  <p:childTnLst>
                                    <p:set>
                                      <p:cBhvr>
                                        <p:cTn id="23" dur="1" fill="hold">
                                          <p:stCondLst>
                                            <p:cond delay="0"/>
                                          </p:stCondLst>
                                        </p:cTn>
                                        <p:tgtEl>
                                          <p:spTgt spid="6">
                                            <p:txEl>
                                              <p:pRg st="5" end="5"/>
                                            </p:txEl>
                                          </p:spTgt>
                                        </p:tgtEl>
                                        <p:attrNameLst>
                                          <p:attrName>style.visibility</p:attrName>
                                        </p:attrNameLst>
                                      </p:cBhvr>
                                      <p:to>
                                        <p:strVal val="visible"/>
                                      </p:to>
                                    </p:set>
                                    <p:animEffect transition="in" filter="wipe(left)">
                                      <p:cBhvr>
                                        <p:cTn id="24" dur="500"/>
                                        <p:tgtEl>
                                          <p:spTgt spid="6">
                                            <p:txEl>
                                              <p:pRg st="5" end="5"/>
                                            </p:txEl>
                                          </p:spTgt>
                                        </p:tgtEl>
                                      </p:cBhvr>
                                    </p:animEffect>
                                  </p:childTnLst>
                                </p:cTn>
                              </p:par>
                              <p:par>
                                <p:cTn id="25" presetID="22" presetClass="entr" presetSubtype="8" fill="hold" nodeType="withEffect">
                                  <p:stCondLst>
                                    <p:cond delay="0"/>
                                  </p:stCondLst>
                                  <p:childTnLst>
                                    <p:set>
                                      <p:cBhvr>
                                        <p:cTn id="26" dur="1" fill="hold">
                                          <p:stCondLst>
                                            <p:cond delay="0"/>
                                          </p:stCondLst>
                                        </p:cTn>
                                        <p:tgtEl>
                                          <p:spTgt spid="6">
                                            <p:txEl>
                                              <p:pRg st="6" end="6"/>
                                            </p:txEl>
                                          </p:spTgt>
                                        </p:tgtEl>
                                        <p:attrNameLst>
                                          <p:attrName>style.visibility</p:attrName>
                                        </p:attrNameLst>
                                      </p:cBhvr>
                                      <p:to>
                                        <p:strVal val="visible"/>
                                      </p:to>
                                    </p:set>
                                    <p:animEffect transition="in" filter="wipe(left)">
                                      <p:cBhvr>
                                        <p:cTn id="27" dur="500"/>
                                        <p:tgtEl>
                                          <p:spTgt spid="6">
                                            <p:txEl>
                                              <p:pRg st="6" end="6"/>
                                            </p:txEl>
                                          </p:spTgt>
                                        </p:tgtEl>
                                      </p:cBhvr>
                                    </p:animEffect>
                                  </p:childTnLst>
                                </p:cTn>
                              </p:par>
                              <p:par>
                                <p:cTn id="28" presetID="22" presetClass="entr" presetSubtype="8" fill="hold" nodeType="withEffect">
                                  <p:stCondLst>
                                    <p:cond delay="0"/>
                                  </p:stCondLst>
                                  <p:childTnLst>
                                    <p:set>
                                      <p:cBhvr>
                                        <p:cTn id="29" dur="1" fill="hold">
                                          <p:stCondLst>
                                            <p:cond delay="0"/>
                                          </p:stCondLst>
                                        </p:cTn>
                                        <p:tgtEl>
                                          <p:spTgt spid="6">
                                            <p:txEl>
                                              <p:pRg st="7" end="7"/>
                                            </p:txEl>
                                          </p:spTgt>
                                        </p:tgtEl>
                                        <p:attrNameLst>
                                          <p:attrName>style.visibility</p:attrName>
                                        </p:attrNameLst>
                                      </p:cBhvr>
                                      <p:to>
                                        <p:strVal val="visible"/>
                                      </p:to>
                                    </p:set>
                                    <p:animEffect transition="in" filter="wipe(left)">
                                      <p:cBhvr>
                                        <p:cTn id="30" dur="500"/>
                                        <p:tgtEl>
                                          <p:spTgt spid="6">
                                            <p:txEl>
                                              <p:pRg st="7" end="7"/>
                                            </p:txEl>
                                          </p:spTgt>
                                        </p:tgtEl>
                                      </p:cBhvr>
                                    </p:animEffect>
                                  </p:childTnLst>
                                </p:cTn>
                              </p:par>
                              <p:par>
                                <p:cTn id="31" presetID="22" presetClass="entr" presetSubtype="8" fill="hold" nodeType="withEffect">
                                  <p:stCondLst>
                                    <p:cond delay="0"/>
                                  </p:stCondLst>
                                  <p:childTnLst>
                                    <p:set>
                                      <p:cBhvr>
                                        <p:cTn id="32" dur="1" fill="hold">
                                          <p:stCondLst>
                                            <p:cond delay="0"/>
                                          </p:stCondLst>
                                        </p:cTn>
                                        <p:tgtEl>
                                          <p:spTgt spid="6">
                                            <p:txEl>
                                              <p:pRg st="8" end="8"/>
                                            </p:txEl>
                                          </p:spTgt>
                                        </p:tgtEl>
                                        <p:attrNameLst>
                                          <p:attrName>style.visibility</p:attrName>
                                        </p:attrNameLst>
                                      </p:cBhvr>
                                      <p:to>
                                        <p:strVal val="visible"/>
                                      </p:to>
                                    </p:set>
                                    <p:animEffect transition="in" filter="wipe(left)">
                                      <p:cBhvr>
                                        <p:cTn id="33" dur="500"/>
                                        <p:tgtEl>
                                          <p:spTgt spid="6">
                                            <p:txEl>
                                              <p:pRg st="8" end="8"/>
                                            </p:txEl>
                                          </p:spTgt>
                                        </p:tgtEl>
                                      </p:cBhvr>
                                    </p:animEffect>
                                  </p:childTnLst>
                                </p:cTn>
                              </p:par>
                              <p:par>
                                <p:cTn id="34" presetID="22" presetClass="entr" presetSubtype="8" fill="hold" nodeType="withEffect">
                                  <p:stCondLst>
                                    <p:cond delay="0"/>
                                  </p:stCondLst>
                                  <p:childTnLst>
                                    <p:set>
                                      <p:cBhvr>
                                        <p:cTn id="35" dur="1" fill="hold">
                                          <p:stCondLst>
                                            <p:cond delay="0"/>
                                          </p:stCondLst>
                                        </p:cTn>
                                        <p:tgtEl>
                                          <p:spTgt spid="1026"/>
                                        </p:tgtEl>
                                        <p:attrNameLst>
                                          <p:attrName>style.visibility</p:attrName>
                                        </p:attrNameLst>
                                      </p:cBhvr>
                                      <p:to>
                                        <p:strVal val="visible"/>
                                      </p:to>
                                    </p:set>
                                    <p:animEffect transition="in" filter="wipe(left)">
                                      <p:cBhvr>
                                        <p:cTn id="36" dur="500"/>
                                        <p:tgtEl>
                                          <p:spTgt spid="1026"/>
                                        </p:tgtEl>
                                      </p:cBhvr>
                                    </p:animEffect>
                                  </p:childTnLst>
                                </p:cTn>
                              </p:par>
                              <p:par>
                                <p:cTn id="37" presetID="22" presetClass="entr" presetSubtype="8" fill="hold" nodeType="withEffect">
                                  <p:stCondLst>
                                    <p:cond delay="0"/>
                                  </p:stCondLst>
                                  <p:childTnLst>
                                    <p:set>
                                      <p:cBhvr>
                                        <p:cTn id="38" dur="1" fill="hold">
                                          <p:stCondLst>
                                            <p:cond delay="0"/>
                                          </p:stCondLst>
                                        </p:cTn>
                                        <p:tgtEl>
                                          <p:spTgt spid="6">
                                            <p:txEl>
                                              <p:pRg st="9" end="9"/>
                                            </p:txEl>
                                          </p:spTgt>
                                        </p:tgtEl>
                                        <p:attrNameLst>
                                          <p:attrName>style.visibility</p:attrName>
                                        </p:attrNameLst>
                                      </p:cBhvr>
                                      <p:to>
                                        <p:strVal val="visible"/>
                                      </p:to>
                                    </p:set>
                                    <p:animEffect transition="in" filter="wipe(left)">
                                      <p:cBhvr>
                                        <p:cTn id="39" dur="500"/>
                                        <p:tgtEl>
                                          <p:spTgt spid="6">
                                            <p:txEl>
                                              <p:pRg st="9" end="9"/>
                                            </p:txEl>
                                          </p:spTgt>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4">
                                            <p:bg/>
                                          </p:spTgt>
                                        </p:tgtEl>
                                        <p:attrNameLst>
                                          <p:attrName>style.visibility</p:attrName>
                                        </p:attrNameLst>
                                      </p:cBhvr>
                                      <p:to>
                                        <p:strVal val="visible"/>
                                      </p:to>
                                    </p:set>
                                    <p:animEffect transition="in" filter="wipe(left)">
                                      <p:cBhvr>
                                        <p:cTn id="44" dur="500"/>
                                        <p:tgtEl>
                                          <p:spTgt spid="4">
                                            <p:bg/>
                                          </p:spTgt>
                                        </p:tgtEl>
                                      </p:cBhvr>
                                    </p:animEffect>
                                  </p:childTnLst>
                                </p:cTn>
                              </p:par>
                              <p:par>
                                <p:cTn id="45" presetID="22" presetClass="entr" presetSubtype="8" fill="hold" grpId="0" nodeType="withEffect">
                                  <p:stCondLst>
                                    <p:cond delay="0"/>
                                  </p:stCondLst>
                                  <p:childTnLst>
                                    <p:set>
                                      <p:cBhvr>
                                        <p:cTn id="46" dur="1" fill="hold">
                                          <p:stCondLst>
                                            <p:cond delay="0"/>
                                          </p:stCondLst>
                                        </p:cTn>
                                        <p:tgtEl>
                                          <p:spTgt spid="4">
                                            <p:txEl>
                                              <p:pRg st="0" end="0"/>
                                            </p:txEl>
                                          </p:spTgt>
                                        </p:tgtEl>
                                        <p:attrNameLst>
                                          <p:attrName>style.visibility</p:attrName>
                                        </p:attrNameLst>
                                      </p:cBhvr>
                                      <p:to>
                                        <p:strVal val="visible"/>
                                      </p:to>
                                    </p:set>
                                    <p:animEffect transition="in" filter="wipe(left)">
                                      <p:cBhvr>
                                        <p:cTn id="47" dur="500"/>
                                        <p:tgtEl>
                                          <p:spTgt spid="4">
                                            <p:txEl>
                                              <p:pRg st="0" end="0"/>
                                            </p:txEl>
                                          </p:spTgt>
                                        </p:tgtEl>
                                      </p:cBhvr>
                                    </p:animEffect>
                                  </p:childTnLst>
                                </p:cTn>
                              </p:par>
                              <p:par>
                                <p:cTn id="48" presetID="1" presetClass="entr" presetSubtype="0" fill="hold" nodeType="withEffect">
                                  <p:stCondLst>
                                    <p:cond delay="0"/>
                                  </p:stCondLst>
                                  <p:childTnLst>
                                    <p:set>
                                      <p:cBhvr>
                                        <p:cTn id="49"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uiExpand="1" build="p"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Inhaltsplatzhalter 5"/>
          <p:cNvSpPr>
            <a:spLocks noGrp="1"/>
          </p:cNvSpPr>
          <p:nvPr>
            <p:ph sz="quarter" idx="13"/>
          </p:nvPr>
        </p:nvSpPr>
        <p:spPr>
          <a:xfrm>
            <a:off x="469081" y="1340768"/>
            <a:ext cx="8207375" cy="4032448"/>
          </a:xfrm>
        </p:spPr>
        <p:txBody>
          <a:bodyPr>
            <a:normAutofit/>
          </a:bodyPr>
          <a:lstStyle/>
          <a:p>
            <a:r>
              <a:rPr lang="de-DE" dirty="0" smtClean="0"/>
              <a:t>kompakte </a:t>
            </a:r>
            <a:r>
              <a:rPr lang="de-DE" dirty="0" smtClean="0"/>
              <a:t>Darstellung des jeweiligen </a:t>
            </a:r>
            <a:r>
              <a:rPr lang="de-DE" dirty="0" smtClean="0"/>
              <a:t>Teilprojektstatus</a:t>
            </a:r>
          </a:p>
          <a:p>
            <a:r>
              <a:rPr lang="de-DE" dirty="0" smtClean="0"/>
              <a:t>Überwachungs-/Kontrollwerkzeug</a:t>
            </a:r>
          </a:p>
          <a:p>
            <a:r>
              <a:rPr lang="de-DE" dirty="0" smtClean="0"/>
              <a:t>Einsatz bspw. in </a:t>
            </a:r>
            <a:r>
              <a:rPr lang="de-DE" dirty="0" err="1" smtClean="0"/>
              <a:t>Controllingberichten</a:t>
            </a:r>
            <a:endParaRPr lang="de-DE" dirty="0" smtClean="0"/>
          </a:p>
          <a:p>
            <a:endParaRPr lang="de-DE" dirty="0"/>
          </a:p>
        </p:txBody>
      </p:sp>
      <p:sp>
        <p:nvSpPr>
          <p:cNvPr id="5" name="Titel 4"/>
          <p:cNvSpPr>
            <a:spLocks noGrp="1"/>
          </p:cNvSpPr>
          <p:nvPr>
            <p:ph type="title"/>
          </p:nvPr>
        </p:nvSpPr>
        <p:spPr/>
        <p:txBody>
          <a:bodyPr>
            <a:normAutofit/>
          </a:bodyPr>
          <a:lstStyle/>
          <a:p>
            <a:r>
              <a:rPr lang="de-DE" sz="2800" dirty="0" smtClean="0"/>
              <a:t>Ampel-Diagramm im </a:t>
            </a:r>
            <a:r>
              <a:rPr lang="de-DE" sz="2800" dirty="0" err="1" smtClean="0"/>
              <a:t>Controllingbericht</a:t>
            </a:r>
            <a:endParaRPr lang="de-DE" dirty="0"/>
          </a:p>
        </p:txBody>
      </p:sp>
      <p:pic>
        <p:nvPicPr>
          <p:cNvPr id="1026" name="Picture 2" descr="E:\Studium\Master\2. Semester\Seminar Wirtschaft\Vortrag\Ressourcen\Ampeldiagramm_1.jpg"/>
          <p:cNvPicPr>
            <a:picLocks noChangeAspect="1" noChangeArrowheads="1"/>
          </p:cNvPicPr>
          <p:nvPr/>
        </p:nvPicPr>
        <p:blipFill>
          <a:blip r:embed="rId3" cstate="print"/>
          <a:srcRect/>
          <a:stretch>
            <a:fillRect/>
          </a:stretch>
        </p:blipFill>
        <p:spPr bwMode="auto">
          <a:xfrm>
            <a:off x="5760132" y="3925026"/>
            <a:ext cx="2916324" cy="2168270"/>
          </a:xfrm>
          <a:prstGeom prst="rect">
            <a:avLst/>
          </a:prstGeom>
          <a:noFill/>
        </p:spPr>
      </p:pic>
      <p:pic>
        <p:nvPicPr>
          <p:cNvPr id="1028" name="Picture 4" descr="E:\Studium\Master\2. Semester\Seminar Wirtschaft\Vortrag\Ressourcen\1.jpg"/>
          <p:cNvPicPr>
            <a:picLocks noChangeAspect="1" noChangeArrowheads="1"/>
          </p:cNvPicPr>
          <p:nvPr/>
        </p:nvPicPr>
        <p:blipFill>
          <a:blip r:embed="rId4" cstate="print"/>
          <a:srcRect/>
          <a:stretch>
            <a:fillRect/>
          </a:stretch>
        </p:blipFill>
        <p:spPr bwMode="auto">
          <a:xfrm>
            <a:off x="251520" y="1340768"/>
            <a:ext cx="7800975" cy="2085975"/>
          </a:xfrm>
          <a:prstGeom prst="rect">
            <a:avLst/>
          </a:prstGeom>
          <a:noFill/>
        </p:spPr>
      </p:pic>
      <p:sp>
        <p:nvSpPr>
          <p:cNvPr id="8" name="Ellipse 7"/>
          <p:cNvSpPr/>
          <p:nvPr/>
        </p:nvSpPr>
        <p:spPr>
          <a:xfrm>
            <a:off x="6912260" y="1700808"/>
            <a:ext cx="1080120" cy="828092"/>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1" name="Ellipse 10"/>
          <p:cNvSpPr/>
          <p:nvPr/>
        </p:nvSpPr>
        <p:spPr>
          <a:xfrm>
            <a:off x="4716016" y="2276872"/>
            <a:ext cx="201622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5" name="Ellipse 14"/>
          <p:cNvSpPr/>
          <p:nvPr/>
        </p:nvSpPr>
        <p:spPr>
          <a:xfrm>
            <a:off x="4499992" y="2492896"/>
            <a:ext cx="2088232"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6" name="Ellipse 15"/>
          <p:cNvSpPr/>
          <p:nvPr/>
        </p:nvSpPr>
        <p:spPr>
          <a:xfrm>
            <a:off x="4427984" y="2060848"/>
            <a:ext cx="828092"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7" name="Picture 3" descr="E:\Studium\Master\2. Semester\Seminar Wirtschaft\Vortrag\Ressourcen\2.jpg"/>
          <p:cNvPicPr>
            <a:picLocks noChangeAspect="1" noChangeArrowheads="1"/>
          </p:cNvPicPr>
          <p:nvPr/>
        </p:nvPicPr>
        <p:blipFill>
          <a:blip r:embed="rId5" cstate="print"/>
          <a:srcRect b="2243"/>
          <a:stretch>
            <a:fillRect/>
          </a:stretch>
        </p:blipFill>
        <p:spPr bwMode="auto">
          <a:xfrm>
            <a:off x="359532" y="1232756"/>
            <a:ext cx="7553325" cy="2700300"/>
          </a:xfrm>
          <a:prstGeom prst="rect">
            <a:avLst/>
          </a:prstGeom>
          <a:noFill/>
        </p:spPr>
      </p:pic>
      <p:sp>
        <p:nvSpPr>
          <p:cNvPr id="12" name="Ellipse 11"/>
          <p:cNvSpPr/>
          <p:nvPr/>
        </p:nvSpPr>
        <p:spPr>
          <a:xfrm>
            <a:off x="1691680" y="2312876"/>
            <a:ext cx="2664296"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17" name="Ellipse 16"/>
          <p:cNvSpPr/>
          <p:nvPr/>
        </p:nvSpPr>
        <p:spPr>
          <a:xfrm>
            <a:off x="1403648" y="3392996"/>
            <a:ext cx="2016224" cy="360040"/>
          </a:xfrm>
          <a:prstGeom prst="ellipse">
            <a:avLst/>
          </a:prstGeom>
          <a:no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Inhaltsplatzhalter 3"/>
          <p:cNvSpPr>
            <a:spLocks noGrp="1"/>
          </p:cNvSpPr>
          <p:nvPr>
            <p:ph sz="quarter" idx="14"/>
          </p:nvPr>
        </p:nvSpPr>
        <p:spPr/>
        <p:txBody>
          <a:bodyPr>
            <a:normAutofit lnSpcReduction="10000"/>
          </a:bodyPr>
          <a:lstStyle/>
          <a:p>
            <a:r>
              <a:rPr lang="de-DE" dirty="0" smtClean="0"/>
              <a:t>     Bei Unehrlichkeit, Naivität und Fachfremdheit hilft das beste Überwachungsinstrument nicht!</a:t>
            </a:r>
            <a:endParaRPr lang="de-DE" dirty="0"/>
          </a:p>
        </p:txBody>
      </p:sp>
      <p:pic>
        <p:nvPicPr>
          <p:cNvPr id="14" name="Picture 2" descr="C:\Users\Duffmann_2\AppData\Local\Microsoft\Windows\Temporary Internet Files\Content.IE5\S8W4BP1I\MC900217328[1].wmf"/>
          <p:cNvPicPr>
            <a:picLocks noChangeAspect="1" noChangeArrowheads="1"/>
          </p:cNvPicPr>
          <p:nvPr/>
        </p:nvPicPr>
        <p:blipFill>
          <a:blip r:embed="rId6" cstate="print"/>
          <a:srcRect/>
          <a:stretch>
            <a:fillRect/>
          </a:stretch>
        </p:blipFill>
        <p:spPr bwMode="auto">
          <a:xfrm>
            <a:off x="503548" y="5445224"/>
            <a:ext cx="612068" cy="6203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1028"/>
                                        </p:tgtEl>
                                        <p:attrNameLst>
                                          <p:attrName>style.visibility</p:attrName>
                                        </p:attrNameLst>
                                      </p:cBhvr>
                                      <p:to>
                                        <p:strVal val="visible"/>
                                      </p:to>
                                    </p:set>
                                    <p:animEffect transition="in" filter="wipe(left)">
                                      <p:cBhvr>
                                        <p:cTn id="7" dur="500"/>
                                        <p:tgtEl>
                                          <p:spTgt spid="10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16"/>
                                        </p:tgtEl>
                                        <p:attrNameLst>
                                          <p:attrName>style.visibility</p:attrName>
                                        </p:attrNameLst>
                                      </p:cBhvr>
                                      <p:to>
                                        <p:strVal val="visible"/>
                                      </p:to>
                                    </p:set>
                                    <p:animEffect transition="in" filter="wipe(left)">
                                      <p:cBhvr>
                                        <p:cTn id="12" dur="500"/>
                                        <p:tgtEl>
                                          <p:spTgt spid="16"/>
                                        </p:tgtEl>
                                      </p:cBhvr>
                                    </p:animEffect>
                                  </p:childTnLst>
                                </p:cTn>
                              </p:par>
                            </p:childTnLst>
                          </p:cTn>
                        </p:par>
                      </p:childTnLst>
                    </p:cTn>
                  </p:par>
                  <p:par>
                    <p:cTn id="13" fill="hold">
                      <p:stCondLst>
                        <p:cond delay="indefinite"/>
                      </p:stCondLst>
                      <p:childTnLst>
                        <p:par>
                          <p:cTn id="14" fill="hold">
                            <p:stCondLst>
                              <p:cond delay="0"/>
                            </p:stCondLst>
                            <p:childTnLst>
                              <p:par>
                                <p:cTn id="15" presetID="1" presetClass="exit" presetSubtype="0" fill="hold" grpId="1" nodeType="clickEffect">
                                  <p:stCondLst>
                                    <p:cond delay="0"/>
                                  </p:stCondLst>
                                  <p:childTnLst>
                                    <p:set>
                                      <p:cBhvr>
                                        <p:cTn id="16" dur="1" fill="hold">
                                          <p:stCondLst>
                                            <p:cond delay="0"/>
                                          </p:stCondLst>
                                        </p:cTn>
                                        <p:tgtEl>
                                          <p:spTgt spid="16"/>
                                        </p:tgtEl>
                                        <p:attrNameLst>
                                          <p:attrName>style.visibility</p:attrName>
                                        </p:attrNameLst>
                                      </p:cBhvr>
                                      <p:to>
                                        <p:strVal val="hidden"/>
                                      </p:to>
                                    </p:set>
                                  </p:childTnLst>
                                </p:cTn>
                              </p:par>
                              <p:par>
                                <p:cTn id="17" presetID="22" presetClass="entr" presetSubtype="8"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wipe(left)">
                                      <p:cBhvr>
                                        <p:cTn id="19" dur="500"/>
                                        <p:tgtEl>
                                          <p:spTgt spid="11"/>
                                        </p:tgtEl>
                                      </p:cBhvr>
                                    </p:animEffect>
                                  </p:childTnLst>
                                </p:cTn>
                              </p:par>
                            </p:childTnLst>
                          </p:cTn>
                        </p:par>
                      </p:childTnLst>
                    </p:cTn>
                  </p:par>
                  <p:par>
                    <p:cTn id="20" fill="hold">
                      <p:stCondLst>
                        <p:cond delay="indefinite"/>
                      </p:stCondLst>
                      <p:childTnLst>
                        <p:par>
                          <p:cTn id="21" fill="hold">
                            <p:stCondLst>
                              <p:cond delay="0"/>
                            </p:stCondLst>
                            <p:childTnLst>
                              <p:par>
                                <p:cTn id="22" presetID="1" presetClass="exit" presetSubtype="0" fill="hold" grpId="1" nodeType="clickEffect">
                                  <p:stCondLst>
                                    <p:cond delay="0"/>
                                  </p:stCondLst>
                                  <p:childTnLst>
                                    <p:set>
                                      <p:cBhvr>
                                        <p:cTn id="23" dur="1" fill="hold">
                                          <p:stCondLst>
                                            <p:cond delay="0"/>
                                          </p:stCondLst>
                                        </p:cTn>
                                        <p:tgtEl>
                                          <p:spTgt spid="11"/>
                                        </p:tgtEl>
                                        <p:attrNameLst>
                                          <p:attrName>style.visibility</p:attrName>
                                        </p:attrNameLst>
                                      </p:cBhvr>
                                      <p:to>
                                        <p:strVal val="hidden"/>
                                      </p:to>
                                    </p:set>
                                  </p:childTnLst>
                                </p:cTn>
                              </p:par>
                              <p:par>
                                <p:cTn id="24" presetID="22" presetClass="entr" presetSubtype="8" fill="hold" grpId="0" nodeType="withEffect">
                                  <p:stCondLst>
                                    <p:cond delay="0"/>
                                  </p:stCondLst>
                                  <p:childTnLst>
                                    <p:set>
                                      <p:cBhvr>
                                        <p:cTn id="25" dur="1" fill="hold">
                                          <p:stCondLst>
                                            <p:cond delay="0"/>
                                          </p:stCondLst>
                                        </p:cTn>
                                        <p:tgtEl>
                                          <p:spTgt spid="15"/>
                                        </p:tgtEl>
                                        <p:attrNameLst>
                                          <p:attrName>style.visibility</p:attrName>
                                        </p:attrNameLst>
                                      </p:cBhvr>
                                      <p:to>
                                        <p:strVal val="visible"/>
                                      </p:to>
                                    </p:set>
                                    <p:animEffect transition="in" filter="wipe(left)">
                                      <p:cBhvr>
                                        <p:cTn id="26" dur="500"/>
                                        <p:tgtEl>
                                          <p:spTgt spid="15"/>
                                        </p:tgtEl>
                                      </p:cBhvr>
                                    </p:animEffect>
                                  </p:childTnLst>
                                </p:cTn>
                              </p:par>
                            </p:childTnLst>
                          </p:cTn>
                        </p:par>
                      </p:childTnLst>
                    </p:cTn>
                  </p:par>
                  <p:par>
                    <p:cTn id="27" fill="hold">
                      <p:stCondLst>
                        <p:cond delay="indefinite"/>
                      </p:stCondLst>
                      <p:childTnLst>
                        <p:par>
                          <p:cTn id="28" fill="hold">
                            <p:stCondLst>
                              <p:cond delay="0"/>
                            </p:stCondLst>
                            <p:childTnLst>
                              <p:par>
                                <p:cTn id="29" presetID="1" presetClass="exit" presetSubtype="0" fill="hold" grpId="1" nodeType="clickEffect">
                                  <p:stCondLst>
                                    <p:cond delay="0"/>
                                  </p:stCondLst>
                                  <p:childTnLst>
                                    <p:set>
                                      <p:cBhvr>
                                        <p:cTn id="30" dur="1" fill="hold">
                                          <p:stCondLst>
                                            <p:cond delay="0"/>
                                          </p:stCondLst>
                                        </p:cTn>
                                        <p:tgtEl>
                                          <p:spTgt spid="15"/>
                                        </p:tgtEl>
                                        <p:attrNameLst>
                                          <p:attrName>style.visibility</p:attrName>
                                        </p:attrNameLst>
                                      </p:cBhvr>
                                      <p:to>
                                        <p:strVal val="hidden"/>
                                      </p:to>
                                    </p:set>
                                  </p:childTnLst>
                                </p:cTn>
                              </p:par>
                              <p:par>
                                <p:cTn id="31" presetID="22" presetClass="entr" presetSubtype="8" fill="hold" grpId="0" nodeType="withEffect">
                                  <p:stCondLst>
                                    <p:cond delay="0"/>
                                  </p:stCondLst>
                                  <p:childTnLst>
                                    <p:set>
                                      <p:cBhvr>
                                        <p:cTn id="32" dur="1" fill="hold">
                                          <p:stCondLst>
                                            <p:cond delay="0"/>
                                          </p:stCondLst>
                                        </p:cTn>
                                        <p:tgtEl>
                                          <p:spTgt spid="8"/>
                                        </p:tgtEl>
                                        <p:attrNameLst>
                                          <p:attrName>style.visibility</p:attrName>
                                        </p:attrNameLst>
                                      </p:cBhvr>
                                      <p:to>
                                        <p:strVal val="visible"/>
                                      </p:to>
                                    </p:set>
                                    <p:animEffect transition="in" filter="wipe(left)">
                                      <p:cBhvr>
                                        <p:cTn id="33" dur="500"/>
                                        <p:tgtEl>
                                          <p:spTgt spid="8"/>
                                        </p:tgtEl>
                                      </p:cBhvr>
                                    </p:animEffect>
                                  </p:childTnLst>
                                </p:cTn>
                              </p:par>
                            </p:childTnLst>
                          </p:cTn>
                        </p:par>
                      </p:childTnLst>
                    </p:cTn>
                  </p:par>
                  <p:par>
                    <p:cTn id="34" fill="hold">
                      <p:stCondLst>
                        <p:cond delay="indefinite"/>
                      </p:stCondLst>
                      <p:childTnLst>
                        <p:par>
                          <p:cTn id="35" fill="hold">
                            <p:stCondLst>
                              <p:cond delay="0"/>
                            </p:stCondLst>
                            <p:childTnLst>
                              <p:par>
                                <p:cTn id="36" presetID="22" presetClass="entr" presetSubtype="8" fill="hold" grpId="2" nodeType="clickEffect">
                                  <p:stCondLst>
                                    <p:cond delay="0"/>
                                  </p:stCondLst>
                                  <p:childTnLst>
                                    <p:set>
                                      <p:cBhvr>
                                        <p:cTn id="37" dur="1" fill="hold">
                                          <p:stCondLst>
                                            <p:cond delay="0"/>
                                          </p:stCondLst>
                                        </p:cTn>
                                        <p:tgtEl>
                                          <p:spTgt spid="16"/>
                                        </p:tgtEl>
                                        <p:attrNameLst>
                                          <p:attrName>style.visibility</p:attrName>
                                        </p:attrNameLst>
                                      </p:cBhvr>
                                      <p:to>
                                        <p:strVal val="visible"/>
                                      </p:to>
                                    </p:set>
                                    <p:animEffect transition="in" filter="wipe(left)">
                                      <p:cBhvr>
                                        <p:cTn id="38" dur="500"/>
                                        <p:tgtEl>
                                          <p:spTgt spid="16"/>
                                        </p:tgtEl>
                                      </p:cBhvr>
                                    </p:animEffect>
                                  </p:childTnLst>
                                </p:cTn>
                              </p:par>
                              <p:par>
                                <p:cTn id="39" presetID="22" presetClass="entr" presetSubtype="8" fill="hold" grpId="2" nodeType="with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wipe(left)">
                                      <p:cBhvr>
                                        <p:cTn id="41" dur="500"/>
                                        <p:tgtEl>
                                          <p:spTgt spid="11"/>
                                        </p:tgtEl>
                                      </p:cBhvr>
                                    </p:animEffect>
                                  </p:childTnLst>
                                </p:cTn>
                              </p:par>
                              <p:par>
                                <p:cTn id="42" presetID="22" presetClass="entr" presetSubtype="8" fill="hold" grpId="2" nodeType="with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wipe(left)">
                                      <p:cBhvr>
                                        <p:cTn id="44" dur="500"/>
                                        <p:tgtEl>
                                          <p:spTgt spid="15"/>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1027"/>
                                        </p:tgtEl>
                                        <p:attrNameLst>
                                          <p:attrName>style.visibility</p:attrName>
                                        </p:attrNameLst>
                                      </p:cBhvr>
                                      <p:to>
                                        <p:strVal val="visible"/>
                                      </p:to>
                                    </p:set>
                                    <p:animEffect transition="in" filter="wipe(left)">
                                      <p:cBhvr>
                                        <p:cTn id="49" dur="500"/>
                                        <p:tgtEl>
                                          <p:spTgt spid="1027"/>
                                        </p:tgtEl>
                                      </p:cBhvr>
                                    </p:animEffect>
                                  </p:childTnLst>
                                </p:cTn>
                              </p:par>
                              <p:par>
                                <p:cTn id="50" presetID="1" presetClass="exit" presetSubtype="0" fill="hold" grpId="1" nodeType="withEffect">
                                  <p:stCondLst>
                                    <p:cond delay="0"/>
                                  </p:stCondLst>
                                  <p:childTnLst>
                                    <p:set>
                                      <p:cBhvr>
                                        <p:cTn id="51" dur="1" fill="hold">
                                          <p:stCondLst>
                                            <p:cond delay="0"/>
                                          </p:stCondLst>
                                        </p:cTn>
                                        <p:tgtEl>
                                          <p:spTgt spid="8"/>
                                        </p:tgtEl>
                                        <p:attrNameLst>
                                          <p:attrName>style.visibility</p:attrName>
                                        </p:attrNameLst>
                                      </p:cBhvr>
                                      <p:to>
                                        <p:strVal val="hidden"/>
                                      </p:to>
                                    </p:se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childTnLst>
                                    <p:set>
                                      <p:cBhvr>
                                        <p:cTn id="55" dur="1" fill="hold">
                                          <p:stCondLst>
                                            <p:cond delay="0"/>
                                          </p:stCondLst>
                                        </p:cTn>
                                        <p:tgtEl>
                                          <p:spTgt spid="12"/>
                                        </p:tgtEl>
                                        <p:attrNameLst>
                                          <p:attrName>style.visibility</p:attrName>
                                        </p:attrNameLst>
                                      </p:cBhvr>
                                      <p:to>
                                        <p:strVal val="visible"/>
                                      </p:to>
                                    </p:set>
                                    <p:animEffect transition="in" filter="wipe(left)">
                                      <p:cBhvr>
                                        <p:cTn id="56" dur="500"/>
                                        <p:tgtEl>
                                          <p:spTgt spid="12"/>
                                        </p:tgtEl>
                                      </p:cBhvr>
                                    </p:animEffect>
                                  </p:childTnLst>
                                </p:cTn>
                              </p:par>
                              <p:par>
                                <p:cTn id="57" presetID="22" presetClass="entr" presetSubtype="8" fill="hold" grpId="0" nodeType="withEffect">
                                  <p:stCondLst>
                                    <p:cond delay="0"/>
                                  </p:stCondLst>
                                  <p:childTnLst>
                                    <p:set>
                                      <p:cBhvr>
                                        <p:cTn id="58" dur="1" fill="hold">
                                          <p:stCondLst>
                                            <p:cond delay="0"/>
                                          </p:stCondLst>
                                        </p:cTn>
                                        <p:tgtEl>
                                          <p:spTgt spid="17"/>
                                        </p:tgtEl>
                                        <p:attrNameLst>
                                          <p:attrName>style.visibility</p:attrName>
                                        </p:attrNameLst>
                                      </p:cBhvr>
                                      <p:to>
                                        <p:strVal val="visible"/>
                                      </p:to>
                                    </p:set>
                                    <p:animEffect transition="in" filter="wipe(left)">
                                      <p:cBhvr>
                                        <p:cTn id="59" dur="500"/>
                                        <p:tgtEl>
                                          <p:spTgt spid="17"/>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grpId="0" nodeType="clickEffect">
                                  <p:stCondLst>
                                    <p:cond delay="0"/>
                                  </p:stCondLst>
                                  <p:childTnLst>
                                    <p:set>
                                      <p:cBhvr>
                                        <p:cTn id="63" dur="1" fill="hold">
                                          <p:stCondLst>
                                            <p:cond delay="0"/>
                                          </p:stCondLst>
                                        </p:cTn>
                                        <p:tgtEl>
                                          <p:spTgt spid="4">
                                            <p:bg/>
                                          </p:spTgt>
                                        </p:tgtEl>
                                        <p:attrNameLst>
                                          <p:attrName>style.visibility</p:attrName>
                                        </p:attrNameLst>
                                      </p:cBhvr>
                                      <p:to>
                                        <p:strVal val="visible"/>
                                      </p:to>
                                    </p:set>
                                    <p:animEffect transition="in" filter="wipe(left)">
                                      <p:cBhvr>
                                        <p:cTn id="64" dur="500"/>
                                        <p:tgtEl>
                                          <p:spTgt spid="4">
                                            <p:bg/>
                                          </p:spTgt>
                                        </p:tgtEl>
                                      </p:cBhvr>
                                    </p:animEffect>
                                  </p:childTnLst>
                                </p:cTn>
                              </p:par>
                              <p:par>
                                <p:cTn id="65" presetID="22" presetClass="entr" presetSubtype="8" fill="hold" grpId="0" nodeType="withEffect">
                                  <p:stCondLst>
                                    <p:cond delay="0"/>
                                  </p:stCondLst>
                                  <p:childTnLst>
                                    <p:set>
                                      <p:cBhvr>
                                        <p:cTn id="66" dur="1" fill="hold">
                                          <p:stCondLst>
                                            <p:cond delay="0"/>
                                          </p:stCondLst>
                                        </p:cTn>
                                        <p:tgtEl>
                                          <p:spTgt spid="4">
                                            <p:txEl>
                                              <p:pRg st="0" end="0"/>
                                            </p:txEl>
                                          </p:spTgt>
                                        </p:tgtEl>
                                        <p:attrNameLst>
                                          <p:attrName>style.visibility</p:attrName>
                                        </p:attrNameLst>
                                      </p:cBhvr>
                                      <p:to>
                                        <p:strVal val="visible"/>
                                      </p:to>
                                    </p:set>
                                    <p:animEffect transition="in" filter="wipe(left)">
                                      <p:cBhvr>
                                        <p:cTn id="67" dur="500"/>
                                        <p:tgtEl>
                                          <p:spTgt spid="4">
                                            <p:txEl>
                                              <p:pRg st="0" end="0"/>
                                            </p:txEl>
                                          </p:spTgt>
                                        </p:tgtEl>
                                      </p:cBhvr>
                                    </p:animEffect>
                                  </p:childTnLst>
                                </p:cTn>
                              </p:par>
                              <p:par>
                                <p:cTn id="68" presetID="1" presetClass="entr" presetSubtype="0" fill="hold" nodeType="withEffect">
                                  <p:stCondLst>
                                    <p:cond delay="0"/>
                                  </p:stCondLst>
                                  <p:childTnLst>
                                    <p:set>
                                      <p:cBhvr>
                                        <p:cTn id="69" dur="1" fill="hold">
                                          <p:stCondLst>
                                            <p:cond delay="0"/>
                                          </p:stCondLst>
                                        </p:cTn>
                                        <p:tgtEl>
                                          <p:spTgt spid="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8" grpId="1" animBg="1"/>
      <p:bldP spid="11" grpId="0" animBg="1"/>
      <p:bldP spid="11" grpId="1" animBg="1"/>
      <p:bldP spid="11" grpId="2" animBg="1"/>
      <p:bldP spid="15" grpId="0" animBg="1"/>
      <p:bldP spid="15" grpId="1" animBg="1"/>
      <p:bldP spid="15" grpId="2" animBg="1"/>
      <p:bldP spid="16" grpId="0" animBg="1"/>
      <p:bldP spid="16" grpId="1" animBg="1"/>
      <p:bldP spid="16" grpId="2" animBg="1"/>
      <p:bldP spid="12" grpId="0" animBg="1"/>
      <p:bldP spid="17" grpId="0" animBg="1"/>
      <p:bldP spid="4" grpId="0" uiExpand="1" build="p"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Inhaltsplatzhalter 5"/>
          <p:cNvSpPr txBox="1">
            <a:spLocks/>
          </p:cNvSpPr>
          <p:nvPr/>
        </p:nvSpPr>
        <p:spPr>
          <a:xfrm>
            <a:off x="468313" y="2456892"/>
            <a:ext cx="8207375" cy="2916324"/>
          </a:xfrm>
          <a:prstGeom prst="rect">
            <a:avLst/>
          </a:prstGeom>
        </p:spPr>
        <p:txBody>
          <a:bodyPr vert="horz" lIns="91440" tIns="45720" rIns="91440" bIns="45720" rtlCol="0">
            <a:normAutofit/>
          </a:bodyPr>
          <a:lstStyle/>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DE" sz="24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lang="de-DE" sz="2400" dirty="0" smtClean="0">
              <a:solidFill>
                <a:schemeClr val="tx1">
                  <a:lumMod val="95000"/>
                  <a:lumOff val="5000"/>
                </a:schemeClr>
              </a:solidFill>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endParaRPr kumimoji="0" lang="de-DE" sz="2400" b="0" i="0" u="none" strike="noStrike" kern="1200" cap="none" spc="0" normalizeH="0" baseline="0" noProof="0" dirty="0" smtClean="0">
              <a:ln>
                <a:noFill/>
              </a:ln>
              <a:solidFill>
                <a:schemeClr val="tx1">
                  <a:lumMod val="95000"/>
                  <a:lumOff val="5000"/>
                </a:schemeClr>
              </a:solidFill>
              <a:effectLst/>
              <a:uLnTx/>
              <a:uFillTx/>
              <a:latin typeface="+mn-lt"/>
              <a:ea typeface="+mn-ea"/>
              <a:cs typeface="+mn-cs"/>
            </a:endParaRPr>
          </a:p>
          <a:p>
            <a:pPr marL="342900" marR="0" lvl="0" indent="-342900" algn="l" defTabSz="914400" rtl="0" eaLnBrk="1" fontAlgn="auto" latinLnBrk="0" hangingPunct="1">
              <a:lnSpc>
                <a:spcPct val="100000"/>
              </a:lnSpc>
              <a:spcBef>
                <a:spcPct val="20000"/>
              </a:spcBef>
              <a:spcAft>
                <a:spcPts val="0"/>
              </a:spcAft>
              <a:buClrTx/>
              <a:buSzTx/>
              <a:buFont typeface="Arial" pitchFamily="34" charset="0"/>
              <a:buChar char="•"/>
              <a:tabLst/>
              <a:defRPr/>
            </a:pPr>
            <a:r>
              <a:rPr lang="de-DE" sz="2400" dirty="0" smtClean="0">
                <a:solidFill>
                  <a:schemeClr val="tx1">
                    <a:lumMod val="95000"/>
                    <a:lumOff val="5000"/>
                  </a:schemeClr>
                </a:solidFill>
              </a:rPr>
              <a:t>Die gute BER-Nachricht: die Abfallbehälter wurden fristgerecht aufgestellt!</a:t>
            </a:r>
          </a:p>
        </p:txBody>
      </p:sp>
      <p:sp>
        <p:nvSpPr>
          <p:cNvPr id="5" name="Titel 4"/>
          <p:cNvSpPr>
            <a:spLocks noGrp="1"/>
          </p:cNvSpPr>
          <p:nvPr>
            <p:ph type="title"/>
          </p:nvPr>
        </p:nvSpPr>
        <p:spPr/>
        <p:txBody>
          <a:bodyPr>
            <a:normAutofit/>
          </a:bodyPr>
          <a:lstStyle/>
          <a:p>
            <a:r>
              <a:rPr lang="de-DE" sz="2800" dirty="0" smtClean="0"/>
              <a:t>Ampel-Diagramm im </a:t>
            </a:r>
            <a:r>
              <a:rPr lang="de-DE" sz="2800" dirty="0" err="1" smtClean="0"/>
              <a:t>Controllingbericht</a:t>
            </a:r>
            <a:endParaRPr lang="de-DE" dirty="0"/>
          </a:p>
        </p:txBody>
      </p:sp>
      <p:graphicFrame>
        <p:nvGraphicFramePr>
          <p:cNvPr id="8" name="Inhaltsplatzhalter 7"/>
          <p:cNvGraphicFramePr>
            <a:graphicFrameLocks noGrp="1"/>
          </p:cNvGraphicFramePr>
          <p:nvPr>
            <p:ph sz="quarter" idx="13"/>
          </p:nvPr>
        </p:nvGraphicFramePr>
        <p:xfrm>
          <a:off x="468313" y="1341438"/>
          <a:ext cx="8207376" cy="1615440"/>
        </p:xfrm>
        <a:graphic>
          <a:graphicData uri="http://schemas.openxmlformats.org/drawingml/2006/table">
            <a:tbl>
              <a:tblPr firstRow="1" bandRow="1">
                <a:tableStyleId>{5C22544A-7EE6-4342-B048-85BDC9FD1C3A}</a:tableStyleId>
              </a:tblPr>
              <a:tblGrid>
                <a:gridCol w="4103688"/>
                <a:gridCol w="4103688"/>
              </a:tblGrid>
              <a:tr h="370840">
                <a:tc>
                  <a:txBody>
                    <a:bodyPr/>
                    <a:lstStyle/>
                    <a:p>
                      <a:r>
                        <a:rPr lang="de-DE" sz="2200" dirty="0" smtClean="0"/>
                        <a:t>Vorteile</a:t>
                      </a:r>
                      <a:endParaRPr lang="de-DE" sz="2200" dirty="0"/>
                    </a:p>
                  </a:txBody>
                  <a:tcPr/>
                </a:tc>
                <a:tc>
                  <a:txBody>
                    <a:bodyPr/>
                    <a:lstStyle/>
                    <a:p>
                      <a:r>
                        <a:rPr lang="de-DE" sz="2200" dirty="0" smtClean="0"/>
                        <a:t>Nachteile</a:t>
                      </a:r>
                      <a:endParaRPr lang="de-DE" sz="2200" dirty="0"/>
                    </a:p>
                  </a:txBody>
                  <a:tcPr/>
                </a:tc>
              </a:tr>
              <a:tr h="370840">
                <a:tc>
                  <a:txBody>
                    <a:bodyPr/>
                    <a:lstStyle/>
                    <a:p>
                      <a:r>
                        <a:rPr lang="de-DE" sz="2200" dirty="0" smtClean="0"/>
                        <a:t>+ geringer Zeitaufwand zur Statuseinsicht</a:t>
                      </a:r>
                      <a:endParaRPr lang="de-DE" sz="2200" dirty="0"/>
                    </a:p>
                  </a:txBody>
                  <a:tcPr/>
                </a:tc>
                <a:tc>
                  <a:txBody>
                    <a:bodyPr/>
                    <a:lstStyle/>
                    <a:p>
                      <a:r>
                        <a:rPr lang="de-DE" sz="2200" dirty="0" smtClean="0"/>
                        <a:t>- niedriger Detaillierungsgrad</a:t>
                      </a:r>
                      <a:endParaRPr lang="de-DE" sz="2200" dirty="0"/>
                    </a:p>
                  </a:txBody>
                  <a:tcPr/>
                </a:tc>
              </a:tr>
              <a:tr h="370840">
                <a:tc>
                  <a:txBody>
                    <a:bodyPr/>
                    <a:lstStyle/>
                    <a:p>
                      <a:r>
                        <a:rPr lang="de-DE" sz="2200" dirty="0" smtClean="0"/>
                        <a:t>+ kompakt</a:t>
                      </a:r>
                      <a:endParaRPr lang="de-DE" sz="2200" dirty="0"/>
                    </a:p>
                  </a:txBody>
                  <a:tcPr/>
                </a:tc>
                <a:tc>
                  <a:txBody>
                    <a:bodyPr/>
                    <a:lstStyle/>
                    <a:p>
                      <a:r>
                        <a:rPr lang="de-DE" sz="2200" dirty="0" smtClean="0"/>
                        <a:t>- hoher Interpretationsspielraum</a:t>
                      </a:r>
                      <a:endParaRPr lang="de-DE" sz="2200" dirty="0"/>
                    </a:p>
                  </a:txBody>
                  <a:tcPr/>
                </a:tc>
              </a:tr>
            </a:tbl>
          </a:graphicData>
        </a:graphic>
      </p:graphicFrame>
      <p:sp>
        <p:nvSpPr>
          <p:cNvPr id="4" name="Inhaltsplatzhalter 3"/>
          <p:cNvSpPr>
            <a:spLocks noGrp="1"/>
          </p:cNvSpPr>
          <p:nvPr>
            <p:ph sz="quarter" idx="14"/>
          </p:nvPr>
        </p:nvSpPr>
        <p:spPr/>
        <p:txBody>
          <a:bodyPr>
            <a:normAutofit lnSpcReduction="10000"/>
          </a:bodyPr>
          <a:lstStyle/>
          <a:p>
            <a:r>
              <a:rPr lang="de-DE" dirty="0" smtClean="0"/>
              <a:t>     Wahl der Controlling-Instrumente sollten adäquat der Problemstellung und des Projektumfelds sein</a:t>
            </a:r>
            <a:endParaRPr lang="de-DE" dirty="0"/>
          </a:p>
        </p:txBody>
      </p:sp>
      <p:pic>
        <p:nvPicPr>
          <p:cNvPr id="6" name="Picture 2" descr="C:\Users\Duffmann_2\AppData\Local\Microsoft\Windows\Temporary Internet Files\Content.IE5\S8W4BP1I\MC900217328[1].wmf"/>
          <p:cNvPicPr>
            <a:picLocks noChangeAspect="1" noChangeArrowheads="1"/>
          </p:cNvPicPr>
          <p:nvPr/>
        </p:nvPicPr>
        <p:blipFill>
          <a:blip r:embed="rId3" cstate="print"/>
          <a:srcRect/>
          <a:stretch>
            <a:fillRect/>
          </a:stretch>
        </p:blipFill>
        <p:spPr bwMode="auto">
          <a:xfrm>
            <a:off x="503548" y="5445224"/>
            <a:ext cx="612068" cy="620332"/>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4">
                                            <p:bg/>
                                          </p:spTgt>
                                        </p:tgtEl>
                                        <p:attrNameLst>
                                          <p:attrName>style.visibility</p:attrName>
                                        </p:attrNameLst>
                                      </p:cBhvr>
                                      <p:to>
                                        <p:strVal val="visible"/>
                                      </p:to>
                                    </p:set>
                                    <p:animEffect transition="in" filter="wipe(left)">
                                      <p:cBhvr>
                                        <p:cTn id="12" dur="500"/>
                                        <p:tgtEl>
                                          <p:spTgt spid="4">
                                            <p:bg/>
                                          </p:spTgt>
                                        </p:tgtEl>
                                      </p:cBhvr>
                                    </p:animEffect>
                                  </p:childTnLst>
                                </p:cTn>
                              </p:par>
                              <p:par>
                                <p:cTn id="13" presetID="22" presetClass="entr" presetSubtype="8" fill="hold" grpId="0" nodeType="withEffect">
                                  <p:stCondLst>
                                    <p:cond delay="0"/>
                                  </p:stCondLst>
                                  <p:childTnLst>
                                    <p:set>
                                      <p:cBhvr>
                                        <p:cTn id="14" dur="1" fill="hold">
                                          <p:stCondLst>
                                            <p:cond delay="0"/>
                                          </p:stCondLst>
                                        </p:cTn>
                                        <p:tgtEl>
                                          <p:spTgt spid="4">
                                            <p:txEl>
                                              <p:pRg st="0" end="0"/>
                                            </p:txEl>
                                          </p:spTgt>
                                        </p:tgtEl>
                                        <p:attrNameLst>
                                          <p:attrName>style.visibility</p:attrName>
                                        </p:attrNameLst>
                                      </p:cBhvr>
                                      <p:to>
                                        <p:strVal val="visible"/>
                                      </p:to>
                                    </p:set>
                                    <p:animEffect transition="in" filter="wipe(left)">
                                      <p:cBhvr>
                                        <p:cTn id="15" dur="500"/>
                                        <p:tgtEl>
                                          <p:spTgt spid="4">
                                            <p:txEl>
                                              <p:pRg st="0" end="0"/>
                                            </p:txEl>
                                          </p:spTgt>
                                        </p:tgtEl>
                                      </p:cBhvr>
                                    </p:animEffect>
                                  </p:childTnLst>
                                </p:cTn>
                              </p:par>
                              <p:par>
                                <p:cTn id="16" presetID="1" presetClass="entr" presetSubtype="0" fill="hold" nodeType="withEffect">
                                  <p:stCondLst>
                                    <p:cond delay="0"/>
                                  </p:stCondLst>
                                  <p:childTnLst>
                                    <p:set>
                                      <p:cBhvr>
                                        <p:cTn id="17"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P spid="4" grpId="0" uiExpand="1" build="p"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9" name="Inhaltsplatzhalter 6"/>
          <p:cNvGraphicFramePr>
            <a:graphicFrameLocks/>
          </p:cNvGraphicFramePr>
          <p:nvPr/>
        </p:nvGraphicFramePr>
        <p:xfrm>
          <a:off x="251520" y="3352760"/>
          <a:ext cx="8676964" cy="2158556"/>
        </p:xfrm>
        <a:graphic>
          <a:graphicData uri="http://schemas.openxmlformats.org/drawingml/2006/table">
            <a:tbl>
              <a:tblPr firstRow="1" bandRow="1">
                <a:tableStyleId>{5C22544A-7EE6-4342-B048-85BDC9FD1C3A}</a:tableStyleId>
              </a:tblPr>
              <a:tblGrid>
                <a:gridCol w="2232248"/>
                <a:gridCol w="2106234"/>
                <a:gridCol w="2466274"/>
                <a:gridCol w="1872208"/>
              </a:tblGrid>
              <a:tr h="878396">
                <a:tc>
                  <a:txBody>
                    <a:bodyPr/>
                    <a:lstStyle/>
                    <a:p>
                      <a:r>
                        <a:rPr lang="de-DE" sz="2200" dirty="0" smtClean="0"/>
                        <a:t>Standortkriterien</a:t>
                      </a:r>
                      <a:endParaRPr lang="de-DE" sz="2200" dirty="0"/>
                    </a:p>
                  </a:txBody>
                  <a:tcPr/>
                </a:tc>
                <a:tc>
                  <a:txBody>
                    <a:bodyPr/>
                    <a:lstStyle/>
                    <a:p>
                      <a:r>
                        <a:rPr lang="de-DE" sz="2200" dirty="0" smtClean="0"/>
                        <a:t> Gewichtung in % </a:t>
                      </a:r>
                      <a:endParaRPr lang="de-DE" sz="2200" dirty="0"/>
                    </a:p>
                  </a:txBody>
                  <a:tcPr/>
                </a:tc>
                <a:tc>
                  <a:txBody>
                    <a:bodyPr/>
                    <a:lstStyle/>
                    <a:p>
                      <a:r>
                        <a:rPr lang="de-DE" sz="2200" dirty="0" smtClean="0"/>
                        <a:t>Erfüllungsgrad Schönefeld (0 bis 2) </a:t>
                      </a:r>
                      <a:endParaRPr lang="de-DE" sz="2200" dirty="0"/>
                    </a:p>
                  </a:txBody>
                  <a:tcPr/>
                </a:tc>
                <a:tc>
                  <a:txBody>
                    <a:bodyPr/>
                    <a:lstStyle/>
                    <a:p>
                      <a:r>
                        <a:rPr lang="de-DE" sz="2200" dirty="0" smtClean="0"/>
                        <a:t>Teilnutzwert</a:t>
                      </a:r>
                      <a:endParaRPr lang="de-DE" sz="2200" dirty="0"/>
                    </a:p>
                  </a:txBody>
                  <a:tcPr/>
                </a:tc>
              </a:tr>
              <a:tr h="370840">
                <a:tc>
                  <a:txBody>
                    <a:bodyPr/>
                    <a:lstStyle/>
                    <a:p>
                      <a:r>
                        <a:rPr lang="de-DE" sz="2200" dirty="0" smtClean="0"/>
                        <a:t>Anbindung</a:t>
                      </a:r>
                      <a:endParaRPr lang="de-DE" sz="2200" dirty="0"/>
                    </a:p>
                  </a:txBody>
                  <a:tcPr/>
                </a:tc>
                <a:tc>
                  <a:txBody>
                    <a:bodyPr/>
                    <a:lstStyle/>
                    <a:p>
                      <a:r>
                        <a:rPr lang="de-DE" sz="2200" dirty="0" smtClean="0"/>
                        <a:t>40</a:t>
                      </a:r>
                      <a:endParaRPr lang="de-DE" sz="2200" dirty="0"/>
                    </a:p>
                  </a:txBody>
                  <a:tcPr/>
                </a:tc>
                <a:tc>
                  <a:txBody>
                    <a:bodyPr/>
                    <a:lstStyle/>
                    <a:p>
                      <a:r>
                        <a:rPr lang="de-DE" sz="2200" dirty="0" smtClean="0"/>
                        <a:t>2</a:t>
                      </a:r>
                      <a:endParaRPr lang="de-DE" sz="2200" dirty="0"/>
                    </a:p>
                  </a:txBody>
                  <a:tcPr/>
                </a:tc>
                <a:tc>
                  <a:txBody>
                    <a:bodyPr/>
                    <a:lstStyle/>
                    <a:p>
                      <a:r>
                        <a:rPr lang="de-DE" sz="2200" dirty="0" smtClean="0"/>
                        <a:t>0,8</a:t>
                      </a:r>
                      <a:endParaRPr lang="de-DE" sz="2200" dirty="0"/>
                    </a:p>
                  </a:txBody>
                  <a:tcPr/>
                </a:tc>
              </a:tr>
              <a:tr h="370840">
                <a:tc>
                  <a:txBody>
                    <a:bodyPr/>
                    <a:lstStyle/>
                    <a:p>
                      <a:r>
                        <a:rPr lang="de-DE" sz="2200" dirty="0" smtClean="0"/>
                        <a:t>Umsiedlung</a:t>
                      </a:r>
                      <a:endParaRPr lang="de-DE" sz="2200" dirty="0"/>
                    </a:p>
                  </a:txBody>
                  <a:tcPr/>
                </a:tc>
                <a:tc>
                  <a:txBody>
                    <a:bodyPr/>
                    <a:lstStyle/>
                    <a:p>
                      <a:r>
                        <a:rPr lang="de-DE" sz="2200" dirty="0" smtClean="0"/>
                        <a:t>25</a:t>
                      </a:r>
                      <a:endParaRPr lang="de-DE" sz="2200" dirty="0"/>
                    </a:p>
                  </a:txBody>
                  <a:tcPr/>
                </a:tc>
                <a:tc>
                  <a:txBody>
                    <a:bodyPr/>
                    <a:lstStyle/>
                    <a:p>
                      <a:r>
                        <a:rPr lang="de-DE" sz="2200" dirty="0" smtClean="0"/>
                        <a:t>0</a:t>
                      </a:r>
                      <a:endParaRPr lang="de-DE" sz="2200" dirty="0"/>
                    </a:p>
                  </a:txBody>
                  <a:tcPr/>
                </a:tc>
                <a:tc>
                  <a:txBody>
                    <a:bodyPr/>
                    <a:lstStyle/>
                    <a:p>
                      <a:r>
                        <a:rPr lang="de-DE" sz="2200" dirty="0" smtClean="0"/>
                        <a:t>0</a:t>
                      </a:r>
                      <a:endParaRPr lang="de-DE" sz="2200" dirty="0"/>
                    </a:p>
                  </a:txBody>
                  <a:tcPr/>
                </a:tc>
              </a:tr>
              <a:tr h="370840">
                <a:tc>
                  <a:txBody>
                    <a:bodyPr/>
                    <a:lstStyle/>
                    <a:p>
                      <a:r>
                        <a:rPr lang="de-DE" sz="2200" dirty="0" smtClean="0"/>
                        <a:t>Umwelteingriffe</a:t>
                      </a:r>
                      <a:endParaRPr lang="de-DE" sz="2200" dirty="0"/>
                    </a:p>
                  </a:txBody>
                  <a:tcPr/>
                </a:tc>
                <a:tc>
                  <a:txBody>
                    <a:bodyPr/>
                    <a:lstStyle/>
                    <a:p>
                      <a:r>
                        <a:rPr lang="de-DE" sz="2200" dirty="0" smtClean="0"/>
                        <a:t>35</a:t>
                      </a:r>
                      <a:endParaRPr lang="de-DE" sz="2200" dirty="0"/>
                    </a:p>
                  </a:txBody>
                  <a:tcPr/>
                </a:tc>
                <a:tc>
                  <a:txBody>
                    <a:bodyPr/>
                    <a:lstStyle/>
                    <a:p>
                      <a:r>
                        <a:rPr lang="de-DE" sz="2200" dirty="0" smtClean="0"/>
                        <a:t>1</a:t>
                      </a:r>
                      <a:endParaRPr lang="de-DE" sz="2200" dirty="0"/>
                    </a:p>
                  </a:txBody>
                  <a:tcPr/>
                </a:tc>
                <a:tc>
                  <a:txBody>
                    <a:bodyPr/>
                    <a:lstStyle/>
                    <a:p>
                      <a:r>
                        <a:rPr lang="de-DE" sz="2200" dirty="0" smtClean="0"/>
                        <a:t>0,35</a:t>
                      </a:r>
                      <a:endParaRPr lang="de-DE" sz="2200" dirty="0"/>
                    </a:p>
                  </a:txBody>
                  <a:tcPr/>
                </a:tc>
              </a:tr>
            </a:tbl>
          </a:graphicData>
        </a:graphic>
      </p:graphicFrame>
      <p:graphicFrame>
        <p:nvGraphicFramePr>
          <p:cNvPr id="10" name="Inhaltsplatzhalter 6"/>
          <p:cNvGraphicFramePr>
            <a:graphicFrameLocks/>
          </p:cNvGraphicFramePr>
          <p:nvPr/>
        </p:nvGraphicFramePr>
        <p:xfrm>
          <a:off x="251520" y="3356992"/>
          <a:ext cx="8676965" cy="2158556"/>
        </p:xfrm>
        <a:graphic>
          <a:graphicData uri="http://schemas.openxmlformats.org/drawingml/2006/table">
            <a:tbl>
              <a:tblPr firstRow="1" bandRow="1">
                <a:tableStyleId>{5C22544A-7EE6-4342-B048-85BDC9FD1C3A}</a:tableStyleId>
              </a:tblPr>
              <a:tblGrid>
                <a:gridCol w="2232248"/>
                <a:gridCol w="2116807"/>
                <a:gridCol w="2455702"/>
                <a:gridCol w="1872208"/>
              </a:tblGrid>
              <a:tr h="878396">
                <a:tc>
                  <a:txBody>
                    <a:bodyPr/>
                    <a:lstStyle/>
                    <a:p>
                      <a:r>
                        <a:rPr lang="de-DE" sz="2200" dirty="0" smtClean="0"/>
                        <a:t>Standortkriterien</a:t>
                      </a:r>
                      <a:endParaRPr lang="de-DE" sz="2200" dirty="0"/>
                    </a:p>
                  </a:txBody>
                  <a:tcPr/>
                </a:tc>
                <a:tc>
                  <a:txBody>
                    <a:bodyPr/>
                    <a:lstStyle/>
                    <a:p>
                      <a:r>
                        <a:rPr lang="de-DE" sz="2200" dirty="0" smtClean="0"/>
                        <a:t> Gewichtung in % </a:t>
                      </a:r>
                      <a:endParaRPr lang="de-DE" sz="2200" dirty="0"/>
                    </a:p>
                  </a:txBody>
                  <a:tcPr/>
                </a:tc>
                <a:tc>
                  <a:txBody>
                    <a:bodyPr/>
                    <a:lstStyle/>
                    <a:p>
                      <a:r>
                        <a:rPr lang="de-DE" sz="2200" dirty="0" smtClean="0"/>
                        <a:t>Erfüllungsgrad </a:t>
                      </a:r>
                      <a:r>
                        <a:rPr lang="de-DE" sz="2200" dirty="0" err="1" smtClean="0"/>
                        <a:t>Jütebog</a:t>
                      </a:r>
                      <a:r>
                        <a:rPr lang="de-DE" sz="2200" dirty="0" smtClean="0"/>
                        <a:t> (0 bis 2) </a:t>
                      </a:r>
                      <a:endParaRPr lang="de-DE" sz="2200" dirty="0"/>
                    </a:p>
                  </a:txBody>
                  <a:tcPr/>
                </a:tc>
                <a:tc>
                  <a:txBody>
                    <a:bodyPr/>
                    <a:lstStyle/>
                    <a:p>
                      <a:r>
                        <a:rPr lang="de-DE" sz="2200" dirty="0" smtClean="0"/>
                        <a:t>Teilnutzwert</a:t>
                      </a:r>
                      <a:endParaRPr lang="de-DE" sz="2200" dirty="0"/>
                    </a:p>
                  </a:txBody>
                  <a:tcPr/>
                </a:tc>
              </a:tr>
              <a:tr h="370840">
                <a:tc>
                  <a:txBody>
                    <a:bodyPr/>
                    <a:lstStyle/>
                    <a:p>
                      <a:r>
                        <a:rPr lang="de-DE" sz="2200" dirty="0" smtClean="0"/>
                        <a:t>Anbindung</a:t>
                      </a:r>
                      <a:endParaRPr lang="de-DE" sz="2200" dirty="0"/>
                    </a:p>
                  </a:txBody>
                  <a:tcPr/>
                </a:tc>
                <a:tc>
                  <a:txBody>
                    <a:bodyPr/>
                    <a:lstStyle/>
                    <a:p>
                      <a:r>
                        <a:rPr lang="de-DE" sz="2200" dirty="0" smtClean="0"/>
                        <a:t>40</a:t>
                      </a:r>
                      <a:endParaRPr lang="de-DE" sz="2200" dirty="0"/>
                    </a:p>
                  </a:txBody>
                  <a:tcPr/>
                </a:tc>
                <a:tc>
                  <a:txBody>
                    <a:bodyPr/>
                    <a:lstStyle/>
                    <a:p>
                      <a:r>
                        <a:rPr lang="de-DE" sz="2200" dirty="0" smtClean="0"/>
                        <a:t>1</a:t>
                      </a:r>
                      <a:endParaRPr lang="de-DE" sz="2200" dirty="0"/>
                    </a:p>
                  </a:txBody>
                  <a:tcPr/>
                </a:tc>
                <a:tc>
                  <a:txBody>
                    <a:bodyPr/>
                    <a:lstStyle/>
                    <a:p>
                      <a:r>
                        <a:rPr lang="de-DE" sz="2200" dirty="0" smtClean="0"/>
                        <a:t>0,4</a:t>
                      </a:r>
                      <a:endParaRPr lang="de-DE" sz="2200" dirty="0"/>
                    </a:p>
                  </a:txBody>
                  <a:tcPr/>
                </a:tc>
              </a:tr>
              <a:tr h="370840">
                <a:tc>
                  <a:txBody>
                    <a:bodyPr/>
                    <a:lstStyle/>
                    <a:p>
                      <a:r>
                        <a:rPr lang="de-DE" sz="2200" dirty="0" smtClean="0"/>
                        <a:t>Umsiedlung</a:t>
                      </a:r>
                      <a:endParaRPr lang="de-DE" sz="2200" dirty="0"/>
                    </a:p>
                  </a:txBody>
                  <a:tcPr/>
                </a:tc>
                <a:tc>
                  <a:txBody>
                    <a:bodyPr/>
                    <a:lstStyle/>
                    <a:p>
                      <a:r>
                        <a:rPr lang="de-DE" sz="2200" dirty="0" smtClean="0"/>
                        <a:t>25</a:t>
                      </a:r>
                      <a:endParaRPr lang="de-DE" sz="2200" dirty="0"/>
                    </a:p>
                  </a:txBody>
                  <a:tcPr/>
                </a:tc>
                <a:tc>
                  <a:txBody>
                    <a:bodyPr/>
                    <a:lstStyle/>
                    <a:p>
                      <a:r>
                        <a:rPr lang="de-DE" sz="2200" dirty="0" smtClean="0"/>
                        <a:t>2</a:t>
                      </a:r>
                      <a:endParaRPr lang="de-DE" sz="2200" dirty="0"/>
                    </a:p>
                  </a:txBody>
                  <a:tcPr/>
                </a:tc>
                <a:tc>
                  <a:txBody>
                    <a:bodyPr/>
                    <a:lstStyle/>
                    <a:p>
                      <a:r>
                        <a:rPr lang="de-DE" sz="2200" dirty="0" smtClean="0"/>
                        <a:t>0,5</a:t>
                      </a:r>
                      <a:endParaRPr lang="de-DE" sz="2200" dirty="0"/>
                    </a:p>
                  </a:txBody>
                  <a:tcPr/>
                </a:tc>
              </a:tr>
              <a:tr h="370840">
                <a:tc>
                  <a:txBody>
                    <a:bodyPr/>
                    <a:lstStyle/>
                    <a:p>
                      <a:r>
                        <a:rPr lang="de-DE" sz="2200" dirty="0" smtClean="0"/>
                        <a:t>Umwelteingriffe</a:t>
                      </a:r>
                      <a:endParaRPr lang="de-DE" sz="2200" dirty="0"/>
                    </a:p>
                  </a:txBody>
                  <a:tcPr/>
                </a:tc>
                <a:tc>
                  <a:txBody>
                    <a:bodyPr/>
                    <a:lstStyle/>
                    <a:p>
                      <a:r>
                        <a:rPr lang="de-DE" sz="2200" dirty="0" smtClean="0"/>
                        <a:t>35</a:t>
                      </a:r>
                      <a:endParaRPr lang="de-DE" sz="2200" dirty="0"/>
                    </a:p>
                  </a:txBody>
                  <a:tcPr/>
                </a:tc>
                <a:tc>
                  <a:txBody>
                    <a:bodyPr/>
                    <a:lstStyle/>
                    <a:p>
                      <a:r>
                        <a:rPr lang="de-DE" sz="2200" dirty="0" smtClean="0"/>
                        <a:t>0</a:t>
                      </a:r>
                      <a:endParaRPr lang="de-DE" sz="2200" dirty="0"/>
                    </a:p>
                  </a:txBody>
                  <a:tcPr/>
                </a:tc>
                <a:tc>
                  <a:txBody>
                    <a:bodyPr/>
                    <a:lstStyle/>
                    <a:p>
                      <a:r>
                        <a:rPr lang="de-DE" sz="2200" dirty="0" smtClean="0"/>
                        <a:t>0</a:t>
                      </a:r>
                      <a:endParaRPr lang="de-DE" sz="2200" dirty="0"/>
                    </a:p>
                  </a:txBody>
                  <a:tcPr/>
                </a:tc>
              </a:tr>
            </a:tbl>
          </a:graphicData>
        </a:graphic>
      </p:graphicFrame>
      <p:sp>
        <p:nvSpPr>
          <p:cNvPr id="5" name="Titel 4"/>
          <p:cNvSpPr>
            <a:spLocks noGrp="1"/>
          </p:cNvSpPr>
          <p:nvPr>
            <p:ph type="title"/>
          </p:nvPr>
        </p:nvSpPr>
        <p:spPr/>
        <p:txBody>
          <a:bodyPr>
            <a:normAutofit/>
          </a:bodyPr>
          <a:lstStyle/>
          <a:p>
            <a:r>
              <a:rPr lang="de-DE" sz="2800" dirty="0" smtClean="0"/>
              <a:t>Nutzwertanalyse</a:t>
            </a:r>
            <a:endParaRPr lang="de-DE" dirty="0"/>
          </a:p>
        </p:txBody>
      </p:sp>
      <p:sp>
        <p:nvSpPr>
          <p:cNvPr id="6" name="Inhaltsplatzhalter 5"/>
          <p:cNvSpPr>
            <a:spLocks noGrp="1"/>
          </p:cNvSpPr>
          <p:nvPr>
            <p:ph sz="quarter" idx="13"/>
          </p:nvPr>
        </p:nvSpPr>
        <p:spPr>
          <a:xfrm>
            <a:off x="395537" y="1268760"/>
            <a:ext cx="8100900" cy="4176464"/>
          </a:xfrm>
        </p:spPr>
        <p:txBody>
          <a:bodyPr>
            <a:normAutofit/>
          </a:bodyPr>
          <a:lstStyle/>
          <a:p>
            <a:r>
              <a:rPr lang="de-DE" dirty="0" smtClean="0"/>
              <a:t>Analysemethode für (nichtquantifizierbare) Beurteilungskriterien</a:t>
            </a:r>
          </a:p>
          <a:p>
            <a:r>
              <a:rPr lang="de-DE" dirty="0" smtClean="0"/>
              <a:t>Gesamtnutzwert (Summe der Teilnutzwerte)</a:t>
            </a:r>
          </a:p>
          <a:p>
            <a:pPr lvl="1"/>
            <a:r>
              <a:rPr lang="de-DE" dirty="0" smtClean="0"/>
              <a:t>Schönefeld</a:t>
            </a:r>
            <a:r>
              <a:rPr lang="de-DE" smtClean="0"/>
              <a:t>: </a:t>
            </a:r>
            <a:r>
              <a:rPr lang="de-DE" sz="2400" smtClean="0"/>
              <a:t>1,15</a:t>
            </a:r>
            <a:endParaRPr lang="de-DE" dirty="0" smtClean="0"/>
          </a:p>
          <a:p>
            <a:pPr lvl="1"/>
            <a:r>
              <a:rPr lang="de-DE" dirty="0" err="1" smtClean="0"/>
              <a:t>Jüterbog</a:t>
            </a:r>
            <a:r>
              <a:rPr lang="de-DE" dirty="0" smtClean="0"/>
              <a:t>: 0,9</a:t>
            </a:r>
          </a:p>
          <a:p>
            <a:pPr>
              <a:buNone/>
            </a:pPr>
            <a:r>
              <a:rPr lang="de-DE" sz="1800" dirty="0" smtClean="0"/>
              <a:t>    </a:t>
            </a:r>
            <a:endParaRPr lang="de-DE" sz="1800" dirty="0"/>
          </a:p>
        </p:txBody>
      </p:sp>
      <p:sp>
        <p:nvSpPr>
          <p:cNvPr id="8" name="Inhaltsplatzhalter 7"/>
          <p:cNvSpPr>
            <a:spLocks noGrp="1"/>
          </p:cNvSpPr>
          <p:nvPr>
            <p:ph sz="quarter" idx="14"/>
          </p:nvPr>
        </p:nvSpPr>
        <p:spPr>
          <a:xfrm>
            <a:off x="1295636" y="5373216"/>
            <a:ext cx="7596844" cy="756084"/>
          </a:xfrm>
        </p:spPr>
        <p:txBody>
          <a:bodyPr>
            <a:normAutofit/>
          </a:bodyPr>
          <a:lstStyle/>
          <a:p>
            <a:r>
              <a:rPr lang="de-DE" dirty="0" smtClean="0"/>
              <a:t>     Vergleich der Gesamtnutzwerte möglicher Alternativen</a:t>
            </a:r>
            <a:endParaRPr lang="de-DE" dirty="0"/>
          </a:p>
        </p:txBody>
      </p:sp>
      <p:pic>
        <p:nvPicPr>
          <p:cNvPr id="7" name="Picture 2" descr="C:\Users\Duffmann_2\AppData\Local\Microsoft\Windows\Temporary Internet Files\Content.IE5\S8W4BP1I\MC900217328[1].wmf"/>
          <p:cNvPicPr>
            <a:picLocks noChangeAspect="1" noChangeArrowheads="1"/>
          </p:cNvPicPr>
          <p:nvPr/>
        </p:nvPicPr>
        <p:blipFill>
          <a:blip r:embed="rId3" cstate="print"/>
          <a:srcRect/>
          <a:stretch>
            <a:fillRect/>
          </a:stretch>
        </p:blipFill>
        <p:spPr bwMode="auto">
          <a:xfrm>
            <a:off x="503548" y="5445224"/>
            <a:ext cx="612068" cy="620332"/>
          </a:xfrm>
          <a:prstGeom prst="rect">
            <a:avLst/>
          </a:prstGeom>
          <a:noFill/>
        </p:spPr>
      </p:pic>
      <p:sp>
        <p:nvSpPr>
          <p:cNvPr id="11" name="Ellipse 10"/>
          <p:cNvSpPr/>
          <p:nvPr/>
        </p:nvSpPr>
        <p:spPr>
          <a:xfrm>
            <a:off x="827584" y="2564904"/>
            <a:ext cx="2700300" cy="360040"/>
          </a:xfrm>
          <a:prstGeom prst="ellipse">
            <a:avLst/>
          </a:prstGeom>
          <a:no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de-DE"/>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wipe(left)">
                                      <p:cBhvr>
                                        <p:cTn id="7" dur="5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nodeType="click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Effect transition="in" filter="wipe(down)">
                                      <p:cBhvr>
                                        <p:cTn id="12" dur="500"/>
                                        <p:tgtEl>
                                          <p:spTgt spid="6">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nodeType="clickEffect">
                                  <p:stCondLst>
                                    <p:cond delay="0"/>
                                  </p:stCondLst>
                                  <p:childTnLst>
                                    <p:set>
                                      <p:cBhvr>
                                        <p:cTn id="16" dur="1" fill="hold">
                                          <p:stCondLst>
                                            <p:cond delay="0"/>
                                          </p:stCondLst>
                                        </p:cTn>
                                        <p:tgtEl>
                                          <p:spTgt spid="10"/>
                                        </p:tgtEl>
                                        <p:attrNameLst>
                                          <p:attrName>style.visibility</p:attrName>
                                        </p:attrNameLst>
                                      </p:cBhvr>
                                      <p:to>
                                        <p:strVal val="visible"/>
                                      </p:to>
                                    </p:set>
                                    <p:animEffect transition="in" filter="wipe(left)">
                                      <p:cBhvr>
                                        <p:cTn id="17" dur="500"/>
                                        <p:tgtEl>
                                          <p:spTgt spid="10"/>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nodeType="clickEffect">
                                  <p:stCondLst>
                                    <p:cond delay="0"/>
                                  </p:stCondLst>
                                  <p:childTnLst>
                                    <p:set>
                                      <p:cBhvr>
                                        <p:cTn id="21" dur="1" fill="hold">
                                          <p:stCondLst>
                                            <p:cond delay="0"/>
                                          </p:stCondLst>
                                        </p:cTn>
                                        <p:tgtEl>
                                          <p:spTgt spid="6">
                                            <p:txEl>
                                              <p:pRg st="3" end="3"/>
                                            </p:txEl>
                                          </p:spTgt>
                                        </p:tgtEl>
                                        <p:attrNameLst>
                                          <p:attrName>style.visibility</p:attrName>
                                        </p:attrNameLst>
                                      </p:cBhvr>
                                      <p:to>
                                        <p:strVal val="visible"/>
                                      </p:to>
                                    </p:set>
                                    <p:animEffect transition="in" filter="wipe(down)">
                                      <p:cBhvr>
                                        <p:cTn id="22" dur="500"/>
                                        <p:tgtEl>
                                          <p:spTgt spid="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0"/>
                                          </p:stCondLst>
                                        </p:cTn>
                                        <p:tgtEl>
                                          <p:spTgt spid="9"/>
                                        </p:tgtEl>
                                        <p:attrNameLst>
                                          <p:attrName>style.visibility</p:attrName>
                                        </p:attrNameLst>
                                      </p:cBhvr>
                                      <p:to>
                                        <p:strVal val="hidden"/>
                                      </p:to>
                                    </p:set>
                                  </p:childTnLst>
                                </p:cTn>
                              </p:par>
                              <p:par>
                                <p:cTn id="27" presetID="1" presetClass="exit" presetSubtype="0" fill="hold" nodeType="withEffect">
                                  <p:stCondLst>
                                    <p:cond delay="0"/>
                                  </p:stCondLst>
                                  <p:childTnLst>
                                    <p:set>
                                      <p:cBhvr>
                                        <p:cTn id="28" dur="1" fill="hold">
                                          <p:stCondLst>
                                            <p:cond delay="0"/>
                                          </p:stCondLst>
                                        </p:cTn>
                                        <p:tgtEl>
                                          <p:spTgt spid="10"/>
                                        </p:tgtEl>
                                        <p:attrNameLst>
                                          <p:attrName>style.visibility</p:attrName>
                                        </p:attrNameLst>
                                      </p:cBhvr>
                                      <p:to>
                                        <p:strVal val="hidden"/>
                                      </p:to>
                                    </p:set>
                                  </p:childTnLst>
                                </p:cTn>
                              </p:par>
                              <p:par>
                                <p:cTn id="29" presetID="22" presetClass="entr" presetSubtype="8" fill="hold" grpId="0" nodeType="withEffect">
                                  <p:stCondLst>
                                    <p:cond delay="0"/>
                                  </p:stCondLst>
                                  <p:childTnLst>
                                    <p:set>
                                      <p:cBhvr>
                                        <p:cTn id="30" dur="1" fill="hold">
                                          <p:stCondLst>
                                            <p:cond delay="0"/>
                                          </p:stCondLst>
                                        </p:cTn>
                                        <p:tgtEl>
                                          <p:spTgt spid="8">
                                            <p:bg/>
                                          </p:spTgt>
                                        </p:tgtEl>
                                        <p:attrNameLst>
                                          <p:attrName>style.visibility</p:attrName>
                                        </p:attrNameLst>
                                      </p:cBhvr>
                                      <p:to>
                                        <p:strVal val="visible"/>
                                      </p:to>
                                    </p:set>
                                    <p:animEffect transition="in" filter="wipe(left)">
                                      <p:cBhvr>
                                        <p:cTn id="31" dur="500"/>
                                        <p:tgtEl>
                                          <p:spTgt spid="8">
                                            <p:bg/>
                                          </p:spTgt>
                                        </p:tgtEl>
                                      </p:cBhvr>
                                    </p:animEffect>
                                  </p:childTnLst>
                                </p:cTn>
                              </p:par>
                              <p:par>
                                <p:cTn id="32" presetID="22" presetClass="entr" presetSubtype="8" fill="hold" grpId="0" nodeType="withEffect">
                                  <p:stCondLst>
                                    <p:cond delay="0"/>
                                  </p:stCondLst>
                                  <p:childTnLst>
                                    <p:set>
                                      <p:cBhvr>
                                        <p:cTn id="33" dur="1" fill="hold">
                                          <p:stCondLst>
                                            <p:cond delay="0"/>
                                          </p:stCondLst>
                                        </p:cTn>
                                        <p:tgtEl>
                                          <p:spTgt spid="8">
                                            <p:txEl>
                                              <p:pRg st="0" end="0"/>
                                            </p:txEl>
                                          </p:spTgt>
                                        </p:tgtEl>
                                        <p:attrNameLst>
                                          <p:attrName>style.visibility</p:attrName>
                                        </p:attrNameLst>
                                      </p:cBhvr>
                                      <p:to>
                                        <p:strVal val="visible"/>
                                      </p:to>
                                    </p:set>
                                    <p:animEffect transition="in" filter="wipe(left)">
                                      <p:cBhvr>
                                        <p:cTn id="34" dur="500"/>
                                        <p:tgtEl>
                                          <p:spTgt spid="8">
                                            <p:txEl>
                                              <p:pRg st="0" end="0"/>
                                            </p:txEl>
                                          </p:spTgt>
                                        </p:tgtEl>
                                      </p:cBhvr>
                                    </p:animEffect>
                                  </p:childTnLst>
                                </p:cTn>
                              </p:par>
                              <p:par>
                                <p:cTn id="35" presetID="1" presetClass="entr" presetSubtype="0" fill="hold" nodeType="withEffect">
                                  <p:stCondLst>
                                    <p:cond delay="0"/>
                                  </p:stCondLst>
                                  <p:childTnLst>
                                    <p:set>
                                      <p:cBhvr>
                                        <p:cTn id="36" dur="1" fill="hold">
                                          <p:stCondLst>
                                            <p:cond delay="0"/>
                                          </p:stCondLst>
                                        </p:cTn>
                                        <p:tgtEl>
                                          <p:spTgt spid="7"/>
                                        </p:tgtEl>
                                        <p:attrNameLst>
                                          <p:attrName>style.visibility</p:attrName>
                                        </p:attrNameLst>
                                      </p:cBhvr>
                                      <p:to>
                                        <p:strVal val="visible"/>
                                      </p:to>
                                    </p:set>
                                  </p:childTnLst>
                                </p:cTn>
                              </p:par>
                              <p:par>
                                <p:cTn id="37" presetID="22" presetClass="entr" presetSubtype="8" fill="hold" grpId="0" nodeType="withEffect">
                                  <p:stCondLst>
                                    <p:cond delay="0"/>
                                  </p:stCondLst>
                                  <p:childTnLst>
                                    <p:set>
                                      <p:cBhvr>
                                        <p:cTn id="38" dur="1" fill="hold">
                                          <p:stCondLst>
                                            <p:cond delay="0"/>
                                          </p:stCondLst>
                                        </p:cTn>
                                        <p:tgtEl>
                                          <p:spTgt spid="11"/>
                                        </p:tgtEl>
                                        <p:attrNameLst>
                                          <p:attrName>style.visibility</p:attrName>
                                        </p:attrNameLst>
                                      </p:cBhvr>
                                      <p:to>
                                        <p:strVal val="visible"/>
                                      </p:to>
                                    </p:set>
                                    <p:animEffect transition="in" filter="wipe(left)">
                                      <p:cBhvr>
                                        <p:cTn id="39" dur="50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build="p" animBg="1"/>
      <p:bldP spid="11"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sz="2800" dirty="0" smtClean="0"/>
              <a:t>Nutzwertanalyse</a:t>
            </a:r>
            <a:endParaRPr lang="de-DE" dirty="0"/>
          </a:p>
        </p:txBody>
      </p:sp>
      <p:sp>
        <p:nvSpPr>
          <p:cNvPr id="6" name="Inhaltsplatzhalter 5"/>
          <p:cNvSpPr>
            <a:spLocks noGrp="1"/>
          </p:cNvSpPr>
          <p:nvPr>
            <p:ph sz="quarter" idx="13"/>
          </p:nvPr>
        </p:nvSpPr>
        <p:spPr/>
        <p:txBody>
          <a:bodyPr>
            <a:normAutofit/>
          </a:bodyPr>
          <a:lstStyle/>
          <a:p>
            <a:endParaRPr lang="de-DE" dirty="0"/>
          </a:p>
        </p:txBody>
      </p:sp>
      <p:graphicFrame>
        <p:nvGraphicFramePr>
          <p:cNvPr id="8" name="Inhaltsplatzhalter 7"/>
          <p:cNvGraphicFramePr>
            <a:graphicFrameLocks/>
          </p:cNvGraphicFramePr>
          <p:nvPr/>
        </p:nvGraphicFramePr>
        <p:xfrm>
          <a:off x="468313" y="1341438"/>
          <a:ext cx="8207376" cy="3048000"/>
        </p:xfrm>
        <a:graphic>
          <a:graphicData uri="http://schemas.openxmlformats.org/drawingml/2006/table">
            <a:tbl>
              <a:tblPr firstRow="1" bandRow="1">
                <a:tableStyleId>{5C22544A-7EE6-4342-B048-85BDC9FD1C3A}</a:tableStyleId>
              </a:tblPr>
              <a:tblGrid>
                <a:gridCol w="4103688"/>
                <a:gridCol w="4103688"/>
              </a:tblGrid>
              <a:tr h="370840">
                <a:tc>
                  <a:txBody>
                    <a:bodyPr/>
                    <a:lstStyle/>
                    <a:p>
                      <a:r>
                        <a:rPr lang="de-DE" sz="2200" dirty="0" smtClean="0"/>
                        <a:t>Vorteile</a:t>
                      </a:r>
                      <a:endParaRPr lang="de-DE" sz="2200" dirty="0"/>
                    </a:p>
                  </a:txBody>
                  <a:tcPr/>
                </a:tc>
                <a:tc>
                  <a:txBody>
                    <a:bodyPr/>
                    <a:lstStyle/>
                    <a:p>
                      <a:r>
                        <a:rPr lang="de-DE" sz="2200" dirty="0" smtClean="0"/>
                        <a:t>Nachteile</a:t>
                      </a:r>
                      <a:endParaRPr lang="de-DE" sz="2200" dirty="0"/>
                    </a:p>
                  </a:txBody>
                  <a:tcPr/>
                </a:tc>
              </a:tr>
              <a:tr h="370840">
                <a:tc>
                  <a:txBody>
                    <a:bodyPr/>
                    <a:lstStyle/>
                    <a:p>
                      <a:r>
                        <a:rPr lang="de-DE" sz="2200" dirty="0" smtClean="0"/>
                        <a:t>+ V</a:t>
                      </a:r>
                      <a:r>
                        <a:rPr lang="de-DE" sz="2200" kern="1200" dirty="0" smtClean="0">
                          <a:solidFill>
                            <a:schemeClr val="dk1"/>
                          </a:solidFill>
                          <a:latin typeface="+mn-lt"/>
                          <a:ea typeface="+mn-ea"/>
                          <a:cs typeface="+mn-cs"/>
                        </a:rPr>
                        <a:t>ergleich von Alternativen aufgrund</a:t>
                      </a:r>
                      <a:r>
                        <a:rPr lang="de-DE" sz="2200" kern="1200" baseline="0" dirty="0" smtClean="0">
                          <a:solidFill>
                            <a:schemeClr val="dk1"/>
                          </a:solidFill>
                          <a:latin typeface="+mn-lt"/>
                          <a:ea typeface="+mn-ea"/>
                          <a:cs typeface="+mn-cs"/>
                        </a:rPr>
                        <a:t> g</a:t>
                      </a:r>
                      <a:r>
                        <a:rPr lang="de-DE" sz="2200" kern="1200" dirty="0" smtClean="0">
                          <a:solidFill>
                            <a:schemeClr val="dk1"/>
                          </a:solidFill>
                          <a:latin typeface="+mn-lt"/>
                          <a:ea typeface="+mn-ea"/>
                          <a:cs typeface="+mn-cs"/>
                        </a:rPr>
                        <a:t>emeinsamer Kriterien</a:t>
                      </a:r>
                      <a:endParaRPr lang="de-DE" sz="2200" dirty="0"/>
                    </a:p>
                  </a:txBody>
                  <a:tcPr/>
                </a:tc>
                <a:tc>
                  <a:txBody>
                    <a:bodyPr/>
                    <a:lstStyle/>
                    <a:p>
                      <a:r>
                        <a:rPr lang="de-DE" sz="2200" dirty="0" smtClean="0"/>
                        <a:t> - Einigungsproblem bei Entscheidungsträger</a:t>
                      </a:r>
                    </a:p>
                    <a:p>
                      <a:r>
                        <a:rPr lang="de-DE" sz="2200" dirty="0" smtClean="0"/>
                        <a:t>mit unterschiedlichen Präferenzen</a:t>
                      </a:r>
                      <a:endParaRPr lang="de-DE" sz="2200" dirty="0"/>
                    </a:p>
                  </a:txBody>
                  <a:tcPr/>
                </a:tc>
              </a:tr>
              <a:tr h="370840">
                <a:tc>
                  <a:txBody>
                    <a:bodyPr/>
                    <a:lstStyle/>
                    <a:p>
                      <a:r>
                        <a:rPr lang="de-DE" sz="2200" dirty="0" smtClean="0"/>
                        <a:t>+  Flexibilität des Zielsystems</a:t>
                      </a:r>
                      <a:endParaRPr lang="de-DE" sz="2200" dirty="0"/>
                    </a:p>
                  </a:txBody>
                  <a:tcPr/>
                </a:tc>
                <a:tc>
                  <a:txBody>
                    <a:bodyPr/>
                    <a:lstStyle/>
                    <a:p>
                      <a:r>
                        <a:rPr lang="de-DE" sz="2200" dirty="0" smtClean="0"/>
                        <a:t>- keine fairen Kriterien/Gewichtungen</a:t>
                      </a:r>
                      <a:endParaRPr lang="de-DE" sz="2200" dirty="0"/>
                    </a:p>
                  </a:txBody>
                  <a:tcPr/>
                </a:tc>
              </a:tr>
              <a:tr h="370840">
                <a:tc>
                  <a:txBody>
                    <a:bodyPr/>
                    <a:lstStyle/>
                    <a:p>
                      <a:r>
                        <a:rPr lang="de-DE" sz="2200" baseline="0" dirty="0" smtClean="0"/>
                        <a:t>+ </a:t>
                      </a:r>
                      <a:r>
                        <a:rPr lang="de-DE" sz="2200" dirty="0" smtClean="0"/>
                        <a:t>direkte Vergleichbarkeit</a:t>
                      </a:r>
                      <a:r>
                        <a:rPr lang="de-DE" sz="2200" baseline="0" dirty="0" smtClean="0"/>
                        <a:t> </a:t>
                      </a:r>
                      <a:r>
                        <a:rPr lang="de-DE" sz="2200" dirty="0" smtClean="0"/>
                        <a:t>durch Gesamtnutzwert</a:t>
                      </a:r>
                      <a:endParaRPr lang="de-DE" sz="2200" dirty="0"/>
                    </a:p>
                  </a:txBody>
                  <a:tcPr/>
                </a:tc>
                <a:tc>
                  <a:txBody>
                    <a:bodyPr/>
                    <a:lstStyle/>
                    <a:p>
                      <a:endParaRPr lang="de-DE" sz="2200" dirty="0"/>
                    </a:p>
                  </a:txBody>
                  <a:tcPr/>
                </a:tc>
              </a:tr>
            </a:tbl>
          </a:graphicData>
        </a:graphic>
      </p:graphicFrame>
      <p:pic>
        <p:nvPicPr>
          <p:cNvPr id="7" name="Picture 2" descr="C:\Users\Duffmann_2\AppData\Local\Microsoft\Windows\Temporary Internet Files\Content.IE5\S8W4BP1I\MC900217328[1].wmf"/>
          <p:cNvPicPr>
            <a:picLocks noChangeAspect="1" noChangeArrowheads="1"/>
          </p:cNvPicPr>
          <p:nvPr/>
        </p:nvPicPr>
        <p:blipFill>
          <a:blip r:embed="rId3" cstate="print"/>
          <a:srcRect/>
          <a:stretch>
            <a:fillRect/>
          </a:stretch>
        </p:blipFill>
        <p:spPr bwMode="auto">
          <a:xfrm>
            <a:off x="503548" y="5445224"/>
            <a:ext cx="612068" cy="620332"/>
          </a:xfrm>
          <a:prstGeom prst="rect">
            <a:avLst/>
          </a:prstGeom>
          <a:noFill/>
        </p:spPr>
      </p:pic>
      <p:sp>
        <p:nvSpPr>
          <p:cNvPr id="13" name="Inhaltsplatzhalter 12"/>
          <p:cNvSpPr>
            <a:spLocks noGrp="1"/>
          </p:cNvSpPr>
          <p:nvPr>
            <p:ph sz="quarter" idx="14"/>
          </p:nvPr>
        </p:nvSpPr>
        <p:spPr/>
        <p:txBody>
          <a:bodyPr>
            <a:normAutofit lnSpcReduction="10000"/>
          </a:bodyPr>
          <a:lstStyle/>
          <a:p>
            <a:r>
              <a:rPr lang="de-DE" dirty="0" smtClean="0"/>
              <a:t>     Die Nutzwertanalyse wird auch als „Nutzwert- verfahren“ oder „</a:t>
            </a:r>
            <a:r>
              <a:rPr lang="de-DE" dirty="0" err="1" smtClean="0"/>
              <a:t>Scoring</a:t>
            </a:r>
            <a:r>
              <a:rPr lang="de-DE" dirty="0" smtClean="0"/>
              <a:t> Modell“ bezeichnet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13">
                                            <p:bg/>
                                          </p:spTgt>
                                        </p:tgtEl>
                                        <p:attrNameLst>
                                          <p:attrName>style.visibility</p:attrName>
                                        </p:attrNameLst>
                                      </p:cBhvr>
                                      <p:to>
                                        <p:strVal val="visible"/>
                                      </p:to>
                                    </p:set>
                                    <p:animEffect transition="in" filter="wipe(left)">
                                      <p:cBhvr>
                                        <p:cTn id="7" dur="500"/>
                                        <p:tgtEl>
                                          <p:spTgt spid="13">
                                            <p:bg/>
                                          </p:spTgt>
                                        </p:tgtEl>
                                      </p:cBhvr>
                                    </p:animEffect>
                                  </p:childTnLst>
                                </p:cTn>
                              </p:par>
                              <p:par>
                                <p:cTn id="8" presetID="22" presetClass="entr" presetSubtype="8" fill="hold" grpId="0" nodeType="withEffect">
                                  <p:stCondLst>
                                    <p:cond delay="0"/>
                                  </p:stCondLst>
                                  <p:childTnLst>
                                    <p:set>
                                      <p:cBhvr>
                                        <p:cTn id="9" dur="1" fill="hold">
                                          <p:stCondLst>
                                            <p:cond delay="0"/>
                                          </p:stCondLst>
                                        </p:cTn>
                                        <p:tgtEl>
                                          <p:spTgt spid="13">
                                            <p:txEl>
                                              <p:pRg st="0" end="0"/>
                                            </p:txEl>
                                          </p:spTgt>
                                        </p:tgtEl>
                                        <p:attrNameLst>
                                          <p:attrName>style.visibility</p:attrName>
                                        </p:attrNameLst>
                                      </p:cBhvr>
                                      <p:to>
                                        <p:strVal val="visible"/>
                                      </p:to>
                                    </p:set>
                                    <p:animEffect transition="in" filter="wipe(left)">
                                      <p:cBhvr>
                                        <p:cTn id="10" dur="500"/>
                                        <p:tgtEl>
                                          <p:spTgt spid="13">
                                            <p:txEl>
                                              <p:pRg st="0" end="0"/>
                                            </p:txEl>
                                          </p:spTgt>
                                        </p:tgtEl>
                                      </p:cBhvr>
                                    </p:animEffect>
                                  </p:childTnLst>
                                </p:cTn>
                              </p:par>
                              <p:par>
                                <p:cTn id="11" presetID="1" presetClass="entr" presetSubtype="0" fill="hold" nodeType="withEffect">
                                  <p:stCondLst>
                                    <p:cond delay="0"/>
                                  </p:stCondLst>
                                  <p:childTnLst>
                                    <p:set>
                                      <p:cBhvr>
                                        <p:cTn id="12"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uiExpand="1" build="p"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title"/>
          </p:nvPr>
        </p:nvSpPr>
        <p:spPr/>
        <p:txBody>
          <a:bodyPr>
            <a:normAutofit/>
          </a:bodyPr>
          <a:lstStyle/>
          <a:p>
            <a:r>
              <a:rPr lang="de-DE" dirty="0" smtClean="0"/>
              <a:t>Fazit</a:t>
            </a:r>
            <a:endParaRPr lang="de-DE" dirty="0"/>
          </a:p>
        </p:txBody>
      </p:sp>
      <p:sp>
        <p:nvSpPr>
          <p:cNvPr id="6" name="Inhaltsplatzhalter 5"/>
          <p:cNvSpPr>
            <a:spLocks noGrp="1"/>
          </p:cNvSpPr>
          <p:nvPr>
            <p:ph sz="quarter" idx="13"/>
          </p:nvPr>
        </p:nvSpPr>
        <p:spPr/>
        <p:txBody>
          <a:bodyPr>
            <a:normAutofit/>
          </a:bodyPr>
          <a:lstStyle/>
          <a:p>
            <a:r>
              <a:rPr lang="de-DE" dirty="0" smtClean="0"/>
              <a:t>viele Instrumente</a:t>
            </a:r>
          </a:p>
          <a:p>
            <a:r>
              <a:rPr lang="de-DE" dirty="0" smtClean="0"/>
              <a:t>Wahl der einzusetzenden Instrumente adäquat</a:t>
            </a:r>
          </a:p>
          <a:p>
            <a:pPr lvl="1"/>
            <a:r>
              <a:rPr lang="de-DE" dirty="0" smtClean="0"/>
              <a:t>der Problemstellung </a:t>
            </a:r>
          </a:p>
          <a:p>
            <a:pPr lvl="1"/>
            <a:r>
              <a:rPr lang="de-DE" dirty="0" smtClean="0"/>
              <a:t>des Projekt-/Unternehmensumfeldes</a:t>
            </a:r>
            <a:endParaRPr lang="de-DE" dirty="0"/>
          </a:p>
          <a:p>
            <a:r>
              <a:rPr lang="de-DE" dirty="0" smtClean="0"/>
              <a:t>bei überdachter Wahl</a:t>
            </a:r>
          </a:p>
          <a:p>
            <a:pPr lvl="1"/>
            <a:r>
              <a:rPr lang="de-DE" dirty="0" smtClean="0"/>
              <a:t>Erleichterung der Entscheidung/Überwachung</a:t>
            </a:r>
          </a:p>
          <a:p>
            <a:pPr lvl="1"/>
            <a:r>
              <a:rPr lang="de-DE" dirty="0" smtClean="0"/>
              <a:t>qualitativ gute Resultate</a:t>
            </a:r>
          </a:p>
          <a:p>
            <a:pPr lvl="1"/>
            <a:r>
              <a:rPr lang="de-DE" dirty="0" smtClean="0"/>
              <a:t>Zeitersparnis</a:t>
            </a:r>
          </a:p>
        </p:txBody>
      </p:sp>
      <p:pic>
        <p:nvPicPr>
          <p:cNvPr id="2050" name="Picture 2" descr="C:\Users\Duffmann_2\Desktop\knowhow_werkzeuge_clever_531005.jpg"/>
          <p:cNvPicPr>
            <a:picLocks noChangeAspect="1" noChangeArrowheads="1"/>
          </p:cNvPicPr>
          <p:nvPr/>
        </p:nvPicPr>
        <p:blipFill>
          <a:blip r:embed="rId3" cstate="print"/>
          <a:srcRect/>
          <a:stretch>
            <a:fillRect/>
          </a:stretch>
        </p:blipFill>
        <p:spPr bwMode="auto">
          <a:xfrm>
            <a:off x="5040052" y="4005064"/>
            <a:ext cx="2709047" cy="1863824"/>
          </a:xfrm>
          <a:prstGeom prst="rect">
            <a:avLst/>
          </a:prstGeom>
          <a:noFill/>
        </p:spPr>
      </p:pic>
    </p:spTree>
  </p:cSld>
  <p:clrMapOvr>
    <a:masterClrMapping/>
  </p:clrMapOvr>
  <p:timing>
    <p:tnLst>
      <p:par>
        <p:cTn id="1" dur="indefinite" restart="never" nodeType="tmRoot"/>
      </p:par>
    </p:tnLst>
  </p:timing>
</p:sld>
</file>

<file path=ppt/theme/theme1.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rnd" cmpd="sng" algn="ctr">
          <a:solidFill>
            <a:schemeClr val="phClr">
              <a:shade val="95000"/>
              <a:satMod val="105000"/>
            </a:schemeClr>
          </a:solidFill>
          <a:prstDash val="solid"/>
        </a:ln>
        <a:ln w="25400" cap="rnd" cmpd="sng" algn="ctr">
          <a:solidFill>
            <a:schemeClr val="phClr"/>
          </a:solidFill>
          <a:prstDash val="solid"/>
        </a:ln>
        <a:ln w="38100" cap="rnd" cmpd="sng" algn="ctr">
          <a:solidFill>
            <a:schemeClr val="phClr"/>
          </a:solidFill>
          <a:prstDash val="solid"/>
        </a:ln>
      </a:lnStyleLst>
      <a:effectStyleLst>
        <a:effectStyle>
          <a:effectLst>
            <a:outerShdw blurRad="40000" dist="20000" dir="5400000">
              <a:srgbClr val="000000">
                <a:alpha val="38000"/>
              </a:srgbClr>
            </a:outerShdw>
          </a:effectLst>
        </a:effectStyle>
        <a:effectStyle>
          <a:effectLst>
            <a:outerShdw blurRad="40000" dist="23000" dir="5400000">
              <a:srgbClr val="000000">
                <a:alpha val="35000"/>
              </a:srgbClr>
            </a:outerShdw>
          </a:effectLst>
        </a:effectStyle>
        <a:effectStyle>
          <a:effectLst>
            <a:outerShdw blurRad="40000" dist="23000" dir="540000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100000" t="-60000" r="100000" b="200000"/>
          </a:path>
        </a:gradFill>
        <a:gradFill rotWithShape="1">
          <a:gsLst>
            <a:gs pos="0">
              <a:schemeClr val="phClr">
                <a:tint val="80000"/>
                <a:satMod val="300000"/>
              </a:schemeClr>
            </a:gs>
            <a:gs pos="100000">
              <a:schemeClr val="phClr">
                <a:shade val="30000"/>
                <a:satMod val="200000"/>
              </a:schemeClr>
            </a:gs>
          </a:gsLst>
          <a:path path="circle">
            <a:fillToRect l="100000" t="100000" r="100000" b="100000"/>
          </a:path>
        </a:gradFill>
      </a:bgFillStyleLst>
    </a:fmtScheme>
  </a:themeElements>
  <a:objectDefaults/>
  <a:extraClrSchemeLst/>
</a:theme>
</file>

<file path=ppt/theme/theme2.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Larissa">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630</Words>
  <Application>Microsoft Office PowerPoint</Application>
  <PresentationFormat>Bildschirmpräsentation (4:3)</PresentationFormat>
  <Paragraphs>150</Paragraphs>
  <Slides>7</Slides>
  <Notes>7</Notes>
  <HiddenSlides>0</HiddenSlides>
  <MMClips>0</MMClips>
  <ScaleCrop>false</ScaleCrop>
  <HeadingPairs>
    <vt:vector size="4" baseType="variant">
      <vt:variant>
        <vt:lpstr>Design</vt:lpstr>
      </vt:variant>
      <vt:variant>
        <vt:i4>1</vt:i4>
      </vt:variant>
      <vt:variant>
        <vt:lpstr>Folientitel</vt:lpstr>
      </vt:variant>
      <vt:variant>
        <vt:i4>7</vt:i4>
      </vt:variant>
    </vt:vector>
  </HeadingPairs>
  <TitlesOfParts>
    <vt:vector size="8" baseType="lpstr">
      <vt:lpstr>Larissa-Design</vt:lpstr>
      <vt:lpstr>Folie 1</vt:lpstr>
      <vt:lpstr>Einblick in Controlling und BER</vt:lpstr>
      <vt:lpstr>Ampel-Diagramm im Controllingbericht</vt:lpstr>
      <vt:lpstr>Ampel-Diagramm im Controllingbericht</vt:lpstr>
      <vt:lpstr>Nutzwertanalyse</vt:lpstr>
      <vt:lpstr>Nutzwertanalyse</vt:lpstr>
      <vt:lpstr>Fazit</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Folie 1</dc:title>
  <dc:creator>Duffmann</dc:creator>
  <cp:lastModifiedBy>Duffmann</cp:lastModifiedBy>
  <cp:revision>1324</cp:revision>
  <dcterms:created xsi:type="dcterms:W3CDTF">2011-10-16T18:08:42Z</dcterms:created>
  <dcterms:modified xsi:type="dcterms:W3CDTF">2012-11-01T11:30:18Z</dcterms:modified>
</cp:coreProperties>
</file>