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FF"/>
    <a:srgbClr val="0066FF"/>
    <a:srgbClr val="FF3300"/>
    <a:srgbClr val="FFE6CD"/>
    <a:srgbClr val="FFFF00"/>
    <a:srgbClr val="00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8" y="2800"/>
      </p:cViewPr>
      <p:guideLst>
        <p:guide orient="horz" pos="192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7.xml"/><Relationship Id="rId3" Type="http://schemas.openxmlformats.org/officeDocument/2006/relationships/slide" Target="slides/slide4.xml"/><Relationship Id="rId21" Type="http://schemas.openxmlformats.org/officeDocument/2006/relationships/slide" Target="slides/slide22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6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20" Type="http://schemas.openxmlformats.org/officeDocument/2006/relationships/slide" Target="slides/slide21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54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40" tIns="0" rIns="20140" bIns="0" numCol="1" anchor="t" anchorCtr="0" compatLnSpc="1">
            <a:prstTxWarp prst="textNoShape">
              <a:avLst/>
            </a:prstTxWarp>
          </a:bodyPr>
          <a:lstStyle>
            <a:lvl1pPr defTabSz="966788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40" tIns="0" rIns="20140" bIns="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41" tIns="48670" rIns="97341" bIns="48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40" tIns="0" rIns="20140" bIns="0" numCol="1" anchor="b" anchorCtr="0" compatLnSpc="1">
            <a:prstTxWarp prst="textNoShape">
              <a:avLst/>
            </a:prstTxWarp>
          </a:bodyPr>
          <a:lstStyle>
            <a:lvl1pPr defTabSz="966788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40" tIns="0" rIns="20140" bIns="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100" b="0" i="1">
                <a:latin typeface="Times New Roman" panose="02020603050405020304" pitchFamily="18" charset="0"/>
              </a:defRPr>
            </a:lvl1pPr>
          </a:lstStyle>
          <a:p>
            <a:fld id="{AEEB0522-A521-49FE-AC66-67ACA656EC0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839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F1757-19AE-441A-949B-D057B4085C6D}" type="slidenum">
              <a:rPr lang="de-DE"/>
              <a:pPr/>
              <a:t>1</a:t>
            </a:fld>
            <a:endParaRPr lang="de-DE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98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92334-AEDC-4DA4-A7AE-CAA09B2F73CF}" type="slidenum">
              <a:rPr lang="de-DE"/>
              <a:pPr/>
              <a:t>15</a:t>
            </a:fld>
            <a:endParaRPr lang="de-DE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1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white">
            <a:xfrm>
              <a:off x="0" y="0"/>
              <a:ext cx="2871" cy="16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white">
            <a:xfrm>
              <a:off x="0" y="1632"/>
              <a:ext cx="2870" cy="2687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white">
            <a:xfrm>
              <a:off x="2882" y="0"/>
              <a:ext cx="2871" cy="16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white">
            <a:xfrm>
              <a:off x="2882" y="1632"/>
              <a:ext cx="2871" cy="268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white">
            <a:xfrm>
              <a:off x="192" y="2832"/>
              <a:ext cx="5376" cy="1152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5000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 useBgFill="1">
          <p:nvSpPr>
            <p:cNvPr id="3079" name="Rectangle 7"/>
            <p:cNvSpPr>
              <a:spLocks noChangeArrowheads="1"/>
            </p:cNvSpPr>
            <p:nvPr/>
          </p:nvSpPr>
          <p:spPr bwMode="ltGray">
            <a:xfrm>
              <a:off x="184" y="461"/>
              <a:ext cx="5396" cy="2390"/>
            </a:xfrm>
            <a:prstGeom prst="rect">
              <a:avLst/>
            </a:prstGeom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250" y="520"/>
              <a:ext cx="5264" cy="22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white">
            <a:xfrm>
              <a:off x="294" y="573"/>
              <a:ext cx="5173" cy="21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3088" name="Group 16"/>
            <p:cNvGrpSpPr>
              <a:grpSpLocks/>
            </p:cNvGrpSpPr>
            <p:nvPr/>
          </p:nvGrpSpPr>
          <p:grpSpPr bwMode="auto">
            <a:xfrm>
              <a:off x="2586" y="0"/>
              <a:ext cx="562" cy="577"/>
              <a:chOff x="2586" y="0"/>
              <a:chExt cx="562" cy="577"/>
            </a:xfrm>
          </p:grpSpPr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>
                <a:off x="2682" y="0"/>
                <a:ext cx="95" cy="577"/>
              </a:xfrm>
              <a:custGeom>
                <a:avLst/>
                <a:gdLst>
                  <a:gd name="T0" fmla="*/ 90 w 95"/>
                  <a:gd name="T1" fmla="*/ 0 h 577"/>
                  <a:gd name="T2" fmla="*/ 94 w 95"/>
                  <a:gd name="T3" fmla="*/ 458 h 577"/>
                  <a:gd name="T4" fmla="*/ 0 w 95"/>
                  <a:gd name="T5" fmla="*/ 576 h 577"/>
                  <a:gd name="T6" fmla="*/ 0 w 95"/>
                  <a:gd name="T7" fmla="*/ 0 h 577"/>
                  <a:gd name="T8" fmla="*/ 90 w 95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577">
                    <a:moveTo>
                      <a:pt x="90" y="0"/>
                    </a:moveTo>
                    <a:lnTo>
                      <a:pt x="94" y="458"/>
                    </a:lnTo>
                    <a:lnTo>
                      <a:pt x="0" y="576"/>
                    </a:lnTo>
                    <a:lnTo>
                      <a:pt x="0" y="0"/>
                    </a:lnTo>
                    <a:lnTo>
                      <a:pt x="90" y="0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>
                <a:off x="2586" y="0"/>
                <a:ext cx="97" cy="577"/>
              </a:xfrm>
              <a:custGeom>
                <a:avLst/>
                <a:gdLst>
                  <a:gd name="T0" fmla="*/ 0 w 97"/>
                  <a:gd name="T1" fmla="*/ 0 h 577"/>
                  <a:gd name="T2" fmla="*/ 1 w 97"/>
                  <a:gd name="T3" fmla="*/ 458 h 577"/>
                  <a:gd name="T4" fmla="*/ 96 w 97"/>
                  <a:gd name="T5" fmla="*/ 576 h 577"/>
                  <a:gd name="T6" fmla="*/ 96 w 97"/>
                  <a:gd name="T7" fmla="*/ 0 h 577"/>
                  <a:gd name="T8" fmla="*/ 0 w 97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577">
                    <a:moveTo>
                      <a:pt x="0" y="0"/>
                    </a:moveTo>
                    <a:lnTo>
                      <a:pt x="1" y="458"/>
                    </a:lnTo>
                    <a:lnTo>
                      <a:pt x="96" y="576"/>
                    </a:lnTo>
                    <a:lnTo>
                      <a:pt x="96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>
                <a:off x="2868" y="0"/>
                <a:ext cx="95" cy="577"/>
              </a:xfrm>
              <a:custGeom>
                <a:avLst/>
                <a:gdLst>
                  <a:gd name="T0" fmla="*/ 90 w 95"/>
                  <a:gd name="T1" fmla="*/ 0 h 577"/>
                  <a:gd name="T2" fmla="*/ 94 w 95"/>
                  <a:gd name="T3" fmla="*/ 458 h 577"/>
                  <a:gd name="T4" fmla="*/ 0 w 95"/>
                  <a:gd name="T5" fmla="*/ 576 h 577"/>
                  <a:gd name="T6" fmla="*/ 0 w 95"/>
                  <a:gd name="T7" fmla="*/ 0 h 577"/>
                  <a:gd name="T8" fmla="*/ 90 w 95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577">
                    <a:moveTo>
                      <a:pt x="90" y="0"/>
                    </a:moveTo>
                    <a:lnTo>
                      <a:pt x="94" y="458"/>
                    </a:lnTo>
                    <a:lnTo>
                      <a:pt x="0" y="576"/>
                    </a:lnTo>
                    <a:lnTo>
                      <a:pt x="0" y="0"/>
                    </a:lnTo>
                    <a:lnTo>
                      <a:pt x="90" y="0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>
                <a:off x="2772" y="0"/>
                <a:ext cx="97" cy="577"/>
              </a:xfrm>
              <a:custGeom>
                <a:avLst/>
                <a:gdLst>
                  <a:gd name="T0" fmla="*/ 0 w 97"/>
                  <a:gd name="T1" fmla="*/ 0 h 577"/>
                  <a:gd name="T2" fmla="*/ 1 w 97"/>
                  <a:gd name="T3" fmla="*/ 458 h 577"/>
                  <a:gd name="T4" fmla="*/ 96 w 97"/>
                  <a:gd name="T5" fmla="*/ 576 h 577"/>
                  <a:gd name="T6" fmla="*/ 96 w 97"/>
                  <a:gd name="T7" fmla="*/ 0 h 577"/>
                  <a:gd name="T8" fmla="*/ 0 w 97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577">
                    <a:moveTo>
                      <a:pt x="0" y="0"/>
                    </a:moveTo>
                    <a:lnTo>
                      <a:pt x="1" y="458"/>
                    </a:lnTo>
                    <a:lnTo>
                      <a:pt x="96" y="576"/>
                    </a:lnTo>
                    <a:lnTo>
                      <a:pt x="96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>
                <a:off x="3053" y="0"/>
                <a:ext cx="95" cy="577"/>
              </a:xfrm>
              <a:custGeom>
                <a:avLst/>
                <a:gdLst>
                  <a:gd name="T0" fmla="*/ 90 w 95"/>
                  <a:gd name="T1" fmla="*/ 0 h 577"/>
                  <a:gd name="T2" fmla="*/ 94 w 95"/>
                  <a:gd name="T3" fmla="*/ 458 h 577"/>
                  <a:gd name="T4" fmla="*/ 0 w 95"/>
                  <a:gd name="T5" fmla="*/ 576 h 577"/>
                  <a:gd name="T6" fmla="*/ 0 w 95"/>
                  <a:gd name="T7" fmla="*/ 0 h 577"/>
                  <a:gd name="T8" fmla="*/ 90 w 95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577">
                    <a:moveTo>
                      <a:pt x="90" y="0"/>
                    </a:moveTo>
                    <a:lnTo>
                      <a:pt x="94" y="458"/>
                    </a:lnTo>
                    <a:lnTo>
                      <a:pt x="0" y="576"/>
                    </a:lnTo>
                    <a:lnTo>
                      <a:pt x="0" y="0"/>
                    </a:lnTo>
                    <a:lnTo>
                      <a:pt x="90" y="0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>
                <a:off x="2957" y="0"/>
                <a:ext cx="97" cy="577"/>
              </a:xfrm>
              <a:custGeom>
                <a:avLst/>
                <a:gdLst>
                  <a:gd name="T0" fmla="*/ 0 w 97"/>
                  <a:gd name="T1" fmla="*/ 0 h 577"/>
                  <a:gd name="T2" fmla="*/ 1 w 97"/>
                  <a:gd name="T3" fmla="*/ 458 h 577"/>
                  <a:gd name="T4" fmla="*/ 96 w 97"/>
                  <a:gd name="T5" fmla="*/ 576 h 577"/>
                  <a:gd name="T6" fmla="*/ 96 w 97"/>
                  <a:gd name="T7" fmla="*/ 0 h 577"/>
                  <a:gd name="T8" fmla="*/ 0 w 97"/>
                  <a:gd name="T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577">
                    <a:moveTo>
                      <a:pt x="0" y="0"/>
                    </a:moveTo>
                    <a:lnTo>
                      <a:pt x="1" y="458"/>
                    </a:lnTo>
                    <a:lnTo>
                      <a:pt x="96" y="576"/>
                    </a:lnTo>
                    <a:lnTo>
                      <a:pt x="96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095" name="Group 23"/>
            <p:cNvGrpSpPr>
              <a:grpSpLocks/>
            </p:cNvGrpSpPr>
            <p:nvPr/>
          </p:nvGrpSpPr>
          <p:grpSpPr bwMode="auto">
            <a:xfrm>
              <a:off x="0" y="1307"/>
              <a:ext cx="313" cy="667"/>
              <a:chOff x="0" y="1307"/>
              <a:chExt cx="313" cy="667"/>
            </a:xfrm>
          </p:grpSpPr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>
                <a:off x="0" y="1862"/>
                <a:ext cx="313" cy="112"/>
              </a:xfrm>
              <a:custGeom>
                <a:avLst/>
                <a:gdLst>
                  <a:gd name="T0" fmla="*/ 0 w 313"/>
                  <a:gd name="T1" fmla="*/ 111 h 112"/>
                  <a:gd name="T2" fmla="*/ 202 w 313"/>
                  <a:gd name="T3" fmla="*/ 111 h 112"/>
                  <a:gd name="T4" fmla="*/ 312 w 313"/>
                  <a:gd name="T5" fmla="*/ 0 h 112"/>
                  <a:gd name="T6" fmla="*/ 0 w 313"/>
                  <a:gd name="T7" fmla="*/ 0 h 112"/>
                  <a:gd name="T8" fmla="*/ 0 w 313"/>
                  <a:gd name="T9" fmla="*/ 1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111"/>
                    </a:moveTo>
                    <a:lnTo>
                      <a:pt x="202" y="111"/>
                    </a:lnTo>
                    <a:lnTo>
                      <a:pt x="312" y="0"/>
                    </a:lnTo>
                    <a:lnTo>
                      <a:pt x="0" y="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>
                <a:off x="0" y="1751"/>
                <a:ext cx="313" cy="112"/>
              </a:xfrm>
              <a:custGeom>
                <a:avLst/>
                <a:gdLst>
                  <a:gd name="T0" fmla="*/ 0 w 313"/>
                  <a:gd name="T1" fmla="*/ 0 h 112"/>
                  <a:gd name="T2" fmla="*/ 202 w 313"/>
                  <a:gd name="T3" fmla="*/ 0 h 112"/>
                  <a:gd name="T4" fmla="*/ 312 w 313"/>
                  <a:gd name="T5" fmla="*/ 111 h 112"/>
                  <a:gd name="T6" fmla="*/ 0 w 313"/>
                  <a:gd name="T7" fmla="*/ 111 h 112"/>
                  <a:gd name="T8" fmla="*/ 0 w 313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0"/>
                    </a:moveTo>
                    <a:lnTo>
                      <a:pt x="202" y="0"/>
                    </a:lnTo>
                    <a:lnTo>
                      <a:pt x="312" y="111"/>
                    </a:lnTo>
                    <a:lnTo>
                      <a:pt x="0" y="11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>
                <a:off x="0" y="1640"/>
                <a:ext cx="313" cy="112"/>
              </a:xfrm>
              <a:custGeom>
                <a:avLst/>
                <a:gdLst>
                  <a:gd name="T0" fmla="*/ 0 w 313"/>
                  <a:gd name="T1" fmla="*/ 111 h 112"/>
                  <a:gd name="T2" fmla="*/ 202 w 313"/>
                  <a:gd name="T3" fmla="*/ 111 h 112"/>
                  <a:gd name="T4" fmla="*/ 312 w 313"/>
                  <a:gd name="T5" fmla="*/ 0 h 112"/>
                  <a:gd name="T6" fmla="*/ 0 w 313"/>
                  <a:gd name="T7" fmla="*/ 0 h 112"/>
                  <a:gd name="T8" fmla="*/ 0 w 313"/>
                  <a:gd name="T9" fmla="*/ 1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111"/>
                    </a:moveTo>
                    <a:lnTo>
                      <a:pt x="202" y="111"/>
                    </a:lnTo>
                    <a:lnTo>
                      <a:pt x="312" y="0"/>
                    </a:lnTo>
                    <a:lnTo>
                      <a:pt x="0" y="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0" y="1529"/>
                <a:ext cx="313" cy="112"/>
              </a:xfrm>
              <a:custGeom>
                <a:avLst/>
                <a:gdLst>
                  <a:gd name="T0" fmla="*/ 0 w 313"/>
                  <a:gd name="T1" fmla="*/ 0 h 112"/>
                  <a:gd name="T2" fmla="*/ 202 w 313"/>
                  <a:gd name="T3" fmla="*/ 0 h 112"/>
                  <a:gd name="T4" fmla="*/ 312 w 313"/>
                  <a:gd name="T5" fmla="*/ 111 h 112"/>
                  <a:gd name="T6" fmla="*/ 0 w 313"/>
                  <a:gd name="T7" fmla="*/ 111 h 112"/>
                  <a:gd name="T8" fmla="*/ 0 w 313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0"/>
                    </a:moveTo>
                    <a:lnTo>
                      <a:pt x="202" y="0"/>
                    </a:lnTo>
                    <a:lnTo>
                      <a:pt x="312" y="111"/>
                    </a:lnTo>
                    <a:lnTo>
                      <a:pt x="0" y="11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>
                <a:off x="0" y="1418"/>
                <a:ext cx="313" cy="112"/>
              </a:xfrm>
              <a:custGeom>
                <a:avLst/>
                <a:gdLst>
                  <a:gd name="T0" fmla="*/ 0 w 313"/>
                  <a:gd name="T1" fmla="*/ 111 h 112"/>
                  <a:gd name="T2" fmla="*/ 202 w 313"/>
                  <a:gd name="T3" fmla="*/ 111 h 112"/>
                  <a:gd name="T4" fmla="*/ 312 w 313"/>
                  <a:gd name="T5" fmla="*/ 0 h 112"/>
                  <a:gd name="T6" fmla="*/ 0 w 313"/>
                  <a:gd name="T7" fmla="*/ 0 h 112"/>
                  <a:gd name="T8" fmla="*/ 0 w 313"/>
                  <a:gd name="T9" fmla="*/ 1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111"/>
                    </a:moveTo>
                    <a:lnTo>
                      <a:pt x="202" y="111"/>
                    </a:lnTo>
                    <a:lnTo>
                      <a:pt x="312" y="0"/>
                    </a:lnTo>
                    <a:lnTo>
                      <a:pt x="0" y="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>
                <a:off x="0" y="1307"/>
                <a:ext cx="313" cy="112"/>
              </a:xfrm>
              <a:custGeom>
                <a:avLst/>
                <a:gdLst>
                  <a:gd name="T0" fmla="*/ 0 w 313"/>
                  <a:gd name="T1" fmla="*/ 0 h 112"/>
                  <a:gd name="T2" fmla="*/ 202 w 313"/>
                  <a:gd name="T3" fmla="*/ 0 h 112"/>
                  <a:gd name="T4" fmla="*/ 312 w 313"/>
                  <a:gd name="T5" fmla="*/ 111 h 112"/>
                  <a:gd name="T6" fmla="*/ 0 w 313"/>
                  <a:gd name="T7" fmla="*/ 111 h 112"/>
                  <a:gd name="T8" fmla="*/ 0 w 313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12">
                    <a:moveTo>
                      <a:pt x="0" y="0"/>
                    </a:moveTo>
                    <a:lnTo>
                      <a:pt x="202" y="0"/>
                    </a:lnTo>
                    <a:lnTo>
                      <a:pt x="312" y="111"/>
                    </a:lnTo>
                    <a:lnTo>
                      <a:pt x="0" y="11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5442" y="1307"/>
              <a:ext cx="318" cy="637"/>
              <a:chOff x="5442" y="1307"/>
              <a:chExt cx="318" cy="637"/>
            </a:xfrm>
          </p:grpSpPr>
          <p:sp>
            <p:nvSpPr>
              <p:cNvPr id="3096" name="Freeform 24"/>
              <p:cNvSpPr>
                <a:spLocks/>
              </p:cNvSpPr>
              <p:nvPr/>
            </p:nvSpPr>
            <p:spPr bwMode="ltGray">
              <a:xfrm>
                <a:off x="5442" y="1837"/>
                <a:ext cx="318" cy="107"/>
              </a:xfrm>
              <a:custGeom>
                <a:avLst/>
                <a:gdLst>
                  <a:gd name="T0" fmla="*/ 317 w 318"/>
                  <a:gd name="T1" fmla="*/ 106 h 107"/>
                  <a:gd name="T2" fmla="*/ 111 w 318"/>
                  <a:gd name="T3" fmla="*/ 106 h 107"/>
                  <a:gd name="T4" fmla="*/ 0 w 318"/>
                  <a:gd name="T5" fmla="*/ 0 h 107"/>
                  <a:gd name="T6" fmla="*/ 317 w 318"/>
                  <a:gd name="T7" fmla="*/ 0 h 107"/>
                  <a:gd name="T8" fmla="*/ 317 w 318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106"/>
                    </a:moveTo>
                    <a:lnTo>
                      <a:pt x="111" y="106"/>
                    </a:lnTo>
                    <a:lnTo>
                      <a:pt x="0" y="0"/>
                    </a:lnTo>
                    <a:lnTo>
                      <a:pt x="317" y="0"/>
                    </a:lnTo>
                    <a:lnTo>
                      <a:pt x="317" y="106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7" name="Freeform 25"/>
              <p:cNvSpPr>
                <a:spLocks/>
              </p:cNvSpPr>
              <p:nvPr/>
            </p:nvSpPr>
            <p:spPr bwMode="ltGray">
              <a:xfrm>
                <a:off x="5442" y="1731"/>
                <a:ext cx="318" cy="107"/>
              </a:xfrm>
              <a:custGeom>
                <a:avLst/>
                <a:gdLst>
                  <a:gd name="T0" fmla="*/ 317 w 318"/>
                  <a:gd name="T1" fmla="*/ 0 h 107"/>
                  <a:gd name="T2" fmla="*/ 111 w 318"/>
                  <a:gd name="T3" fmla="*/ 0 h 107"/>
                  <a:gd name="T4" fmla="*/ 0 w 318"/>
                  <a:gd name="T5" fmla="*/ 106 h 107"/>
                  <a:gd name="T6" fmla="*/ 317 w 318"/>
                  <a:gd name="T7" fmla="*/ 106 h 107"/>
                  <a:gd name="T8" fmla="*/ 317 w 318"/>
                  <a:gd name="T9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0"/>
                    </a:moveTo>
                    <a:lnTo>
                      <a:pt x="111" y="0"/>
                    </a:lnTo>
                    <a:lnTo>
                      <a:pt x="0" y="106"/>
                    </a:lnTo>
                    <a:lnTo>
                      <a:pt x="317" y="106"/>
                    </a:lnTo>
                    <a:lnTo>
                      <a:pt x="317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ltGray">
              <a:xfrm>
                <a:off x="5442" y="1625"/>
                <a:ext cx="318" cy="107"/>
              </a:xfrm>
              <a:custGeom>
                <a:avLst/>
                <a:gdLst>
                  <a:gd name="T0" fmla="*/ 317 w 318"/>
                  <a:gd name="T1" fmla="*/ 106 h 107"/>
                  <a:gd name="T2" fmla="*/ 111 w 318"/>
                  <a:gd name="T3" fmla="*/ 106 h 107"/>
                  <a:gd name="T4" fmla="*/ 0 w 318"/>
                  <a:gd name="T5" fmla="*/ 0 h 107"/>
                  <a:gd name="T6" fmla="*/ 317 w 318"/>
                  <a:gd name="T7" fmla="*/ 0 h 107"/>
                  <a:gd name="T8" fmla="*/ 317 w 318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106"/>
                    </a:moveTo>
                    <a:lnTo>
                      <a:pt x="111" y="106"/>
                    </a:lnTo>
                    <a:lnTo>
                      <a:pt x="0" y="0"/>
                    </a:lnTo>
                    <a:lnTo>
                      <a:pt x="317" y="0"/>
                    </a:lnTo>
                    <a:lnTo>
                      <a:pt x="317" y="106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ltGray">
              <a:xfrm>
                <a:off x="5442" y="1519"/>
                <a:ext cx="318" cy="107"/>
              </a:xfrm>
              <a:custGeom>
                <a:avLst/>
                <a:gdLst>
                  <a:gd name="T0" fmla="*/ 317 w 318"/>
                  <a:gd name="T1" fmla="*/ 0 h 107"/>
                  <a:gd name="T2" fmla="*/ 111 w 318"/>
                  <a:gd name="T3" fmla="*/ 0 h 107"/>
                  <a:gd name="T4" fmla="*/ 0 w 318"/>
                  <a:gd name="T5" fmla="*/ 106 h 107"/>
                  <a:gd name="T6" fmla="*/ 317 w 318"/>
                  <a:gd name="T7" fmla="*/ 106 h 107"/>
                  <a:gd name="T8" fmla="*/ 317 w 318"/>
                  <a:gd name="T9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0"/>
                    </a:moveTo>
                    <a:lnTo>
                      <a:pt x="111" y="0"/>
                    </a:lnTo>
                    <a:lnTo>
                      <a:pt x="0" y="106"/>
                    </a:lnTo>
                    <a:lnTo>
                      <a:pt x="317" y="106"/>
                    </a:lnTo>
                    <a:lnTo>
                      <a:pt x="317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0" name="Freeform 28"/>
              <p:cNvSpPr>
                <a:spLocks/>
              </p:cNvSpPr>
              <p:nvPr/>
            </p:nvSpPr>
            <p:spPr bwMode="ltGray">
              <a:xfrm>
                <a:off x="5442" y="1413"/>
                <a:ext cx="318" cy="107"/>
              </a:xfrm>
              <a:custGeom>
                <a:avLst/>
                <a:gdLst>
                  <a:gd name="T0" fmla="*/ 317 w 318"/>
                  <a:gd name="T1" fmla="*/ 106 h 107"/>
                  <a:gd name="T2" fmla="*/ 111 w 318"/>
                  <a:gd name="T3" fmla="*/ 106 h 107"/>
                  <a:gd name="T4" fmla="*/ 0 w 318"/>
                  <a:gd name="T5" fmla="*/ 0 h 107"/>
                  <a:gd name="T6" fmla="*/ 317 w 318"/>
                  <a:gd name="T7" fmla="*/ 0 h 107"/>
                  <a:gd name="T8" fmla="*/ 317 w 318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106"/>
                    </a:moveTo>
                    <a:lnTo>
                      <a:pt x="111" y="106"/>
                    </a:lnTo>
                    <a:lnTo>
                      <a:pt x="0" y="0"/>
                    </a:lnTo>
                    <a:lnTo>
                      <a:pt x="317" y="0"/>
                    </a:lnTo>
                    <a:lnTo>
                      <a:pt x="317" y="106"/>
                    </a:lnTo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1" name="Freeform 29"/>
              <p:cNvSpPr>
                <a:spLocks/>
              </p:cNvSpPr>
              <p:nvPr/>
            </p:nvSpPr>
            <p:spPr bwMode="ltGray">
              <a:xfrm>
                <a:off x="5442" y="1307"/>
                <a:ext cx="318" cy="107"/>
              </a:xfrm>
              <a:custGeom>
                <a:avLst/>
                <a:gdLst>
                  <a:gd name="T0" fmla="*/ 317 w 318"/>
                  <a:gd name="T1" fmla="*/ 0 h 107"/>
                  <a:gd name="T2" fmla="*/ 111 w 318"/>
                  <a:gd name="T3" fmla="*/ 0 h 107"/>
                  <a:gd name="T4" fmla="*/ 0 w 318"/>
                  <a:gd name="T5" fmla="*/ 106 h 107"/>
                  <a:gd name="T6" fmla="*/ 317 w 318"/>
                  <a:gd name="T7" fmla="*/ 106 h 107"/>
                  <a:gd name="T8" fmla="*/ 317 w 318"/>
                  <a:gd name="T9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8" h="107">
                    <a:moveTo>
                      <a:pt x="317" y="0"/>
                    </a:moveTo>
                    <a:lnTo>
                      <a:pt x="111" y="0"/>
                    </a:lnTo>
                    <a:lnTo>
                      <a:pt x="0" y="106"/>
                    </a:lnTo>
                    <a:lnTo>
                      <a:pt x="317" y="106"/>
                    </a:lnTo>
                    <a:lnTo>
                      <a:pt x="317" y="0"/>
                    </a:ln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0574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de-DE" noProof="0" smtClean="0"/>
              <a:t>Klicken Sie, um das Untertitelformat zu bearbeiten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590800" cy="457200"/>
          </a:xfrm>
        </p:spPr>
        <p:txBody>
          <a:bodyPr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108BAE72-376E-4665-9CFB-D85A0704B5F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45A09-8984-4F44-9B5C-3CC629C178F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0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65467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654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5E3A2-A068-4D3A-B1E3-F314F15196F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4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6546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85800" y="6018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018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877050" y="61658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EABD3-6482-4801-9F5B-760A52F87D3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77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03020-B59C-41CA-83D0-7A3ADBDF306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59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8DFC8-36C9-4C51-8A8F-F467308A5A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74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57132-EC98-4803-BA9A-CFE42263F6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29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BC1DD-204C-4A30-83E5-B55C98B0D32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2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1D0B7-2E3C-4D21-B466-6348B11764C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00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0EF61-9A39-4C14-A4CA-8DFEF64BD1E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14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5F78A-A863-4B31-9B82-23EB5BBD3D7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35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DDE7E-D840-49E8-988A-29D658AA4C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99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018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8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1658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CC"/>
                </a:solidFill>
              </a:defRPr>
            </a:lvl1pPr>
          </a:lstStyle>
          <a:p>
            <a:fld id="{83899A4B-14C3-42B8-8ABE-7CFC357B3C03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5888"/>
            <a:ext cx="59563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25000"/>
              </a:lnSpc>
            </a:pPr>
            <a:r>
              <a:rPr lang="de-DE" sz="32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CABA</a:t>
            </a:r>
            <a:r>
              <a:rPr lang="de-DE" sz="1500">
                <a:solidFill>
                  <a:srgbClr val="0033CC"/>
                </a:solidFill>
              </a:rPr>
              <a:t> – Unternehmensplanspiel, Prof. Dr. L. Jarass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3494-50A7-42AC-8AFA-68D20D974E76}" type="slidenum">
              <a:rPr lang="de-DE"/>
              <a:pPr/>
              <a:t>1</a:t>
            </a:fld>
            <a:endParaRPr lang="de-DE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3850" y="2133600"/>
            <a:ext cx="8534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de-DE" sz="60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CABA</a:t>
            </a:r>
            <a:endParaRPr lang="de-DE" sz="20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de-DE" sz="24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Aided Business Administration</a:t>
            </a:r>
            <a:endParaRPr lang="de-DE" sz="20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46B9-0BE2-4711-829D-34E684FDCE91}" type="slidenum">
              <a:rPr lang="de-DE"/>
              <a:pPr/>
              <a:t>10</a:t>
            </a:fld>
            <a:endParaRPr lang="de-DE"/>
          </a:p>
        </p:txBody>
      </p:sp>
      <p:grpSp>
        <p:nvGrpSpPr>
          <p:cNvPr id="14367" name="Group 31"/>
          <p:cNvGrpSpPr>
            <a:grpSpLocks/>
          </p:cNvGrpSpPr>
          <p:nvPr/>
        </p:nvGrpSpPr>
        <p:grpSpPr bwMode="auto">
          <a:xfrm>
            <a:off x="3046413" y="1514475"/>
            <a:ext cx="2847975" cy="835025"/>
            <a:chOff x="1919" y="954"/>
            <a:chExt cx="1794" cy="526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1919" y="954"/>
              <a:ext cx="1794" cy="52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074" y="962"/>
              <a:ext cx="150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Nachfrage-</a:t>
              </a:r>
            </a:p>
            <a:p>
              <a:pPr algn="ctr"/>
              <a:r>
                <a:rPr lang="de-DE" sz="2400">
                  <a:solidFill>
                    <a:srgbClr val="000000"/>
                  </a:solidFill>
                </a:rPr>
                <a:t>schwankungen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990600" y="2590800"/>
            <a:ext cx="3382963" cy="1392238"/>
            <a:chOff x="619" y="1633"/>
            <a:chExt cx="2131" cy="877"/>
          </a:xfrm>
        </p:grpSpPr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619" y="1633"/>
              <a:ext cx="2131" cy="87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4351" name="Group 15"/>
            <p:cNvGrpSpPr>
              <a:grpSpLocks/>
            </p:cNvGrpSpPr>
            <p:nvPr/>
          </p:nvGrpSpPr>
          <p:grpSpPr bwMode="auto">
            <a:xfrm>
              <a:off x="1491" y="1806"/>
              <a:ext cx="1247" cy="678"/>
              <a:chOff x="1491" y="1806"/>
              <a:chExt cx="1247" cy="678"/>
            </a:xfrm>
          </p:grpSpPr>
          <p:grpSp>
            <p:nvGrpSpPr>
              <p:cNvPr id="14346" name="Group 10"/>
              <p:cNvGrpSpPr>
                <a:grpSpLocks/>
              </p:cNvGrpSpPr>
              <p:nvPr/>
            </p:nvGrpSpPr>
            <p:grpSpPr bwMode="auto">
              <a:xfrm>
                <a:off x="1491" y="1806"/>
                <a:ext cx="1247" cy="678"/>
                <a:chOff x="1491" y="1806"/>
                <a:chExt cx="1247" cy="678"/>
              </a:xfrm>
            </p:grpSpPr>
            <p:sp>
              <p:nvSpPr>
                <p:cNvPr id="14344" name="Freeform 8"/>
                <p:cNvSpPr>
                  <a:spLocks/>
                </p:cNvSpPr>
                <p:nvPr/>
              </p:nvSpPr>
              <p:spPr bwMode="auto">
                <a:xfrm>
                  <a:off x="1493" y="2328"/>
                  <a:ext cx="1245" cy="156"/>
                </a:xfrm>
                <a:custGeom>
                  <a:avLst/>
                  <a:gdLst>
                    <a:gd name="T0" fmla="*/ 0 w 1245"/>
                    <a:gd name="T1" fmla="*/ 155 h 156"/>
                    <a:gd name="T2" fmla="*/ 811 w 1245"/>
                    <a:gd name="T3" fmla="*/ 155 h 156"/>
                    <a:gd name="T4" fmla="*/ 1244 w 1245"/>
                    <a:gd name="T5" fmla="*/ 0 h 156"/>
                    <a:gd name="T6" fmla="*/ 320 w 1245"/>
                    <a:gd name="T7" fmla="*/ 0 h 156"/>
                    <a:gd name="T8" fmla="*/ 0 w 1245"/>
                    <a:gd name="T9" fmla="*/ 155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45" h="156">
                      <a:moveTo>
                        <a:pt x="0" y="155"/>
                      </a:moveTo>
                      <a:lnTo>
                        <a:pt x="811" y="155"/>
                      </a:lnTo>
                      <a:lnTo>
                        <a:pt x="1244" y="0"/>
                      </a:lnTo>
                      <a:lnTo>
                        <a:pt x="320" y="0"/>
                      </a:lnTo>
                      <a:lnTo>
                        <a:pt x="0" y="155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345" name="Freeform 9"/>
                <p:cNvSpPr>
                  <a:spLocks/>
                </p:cNvSpPr>
                <p:nvPr/>
              </p:nvSpPr>
              <p:spPr bwMode="auto">
                <a:xfrm>
                  <a:off x="1491" y="1806"/>
                  <a:ext cx="323" cy="678"/>
                </a:xfrm>
                <a:custGeom>
                  <a:avLst/>
                  <a:gdLst>
                    <a:gd name="T0" fmla="*/ 0 w 323"/>
                    <a:gd name="T1" fmla="*/ 677 h 678"/>
                    <a:gd name="T2" fmla="*/ 322 w 323"/>
                    <a:gd name="T3" fmla="*/ 522 h 678"/>
                    <a:gd name="T4" fmla="*/ 322 w 323"/>
                    <a:gd name="T5" fmla="*/ 0 h 678"/>
                    <a:gd name="T6" fmla="*/ 0 w 323"/>
                    <a:gd name="T7" fmla="*/ 97 h 678"/>
                    <a:gd name="T8" fmla="*/ 0 w 323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3" h="678">
                      <a:moveTo>
                        <a:pt x="0" y="677"/>
                      </a:moveTo>
                      <a:lnTo>
                        <a:pt x="322" y="522"/>
                      </a:lnTo>
                      <a:lnTo>
                        <a:pt x="322" y="0"/>
                      </a:lnTo>
                      <a:lnTo>
                        <a:pt x="0" y="97"/>
                      </a:lnTo>
                      <a:lnTo>
                        <a:pt x="0" y="677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14347" name="Freeform 11"/>
              <p:cNvSpPr>
                <a:spLocks/>
              </p:cNvSpPr>
              <p:nvPr/>
            </p:nvSpPr>
            <p:spPr bwMode="auto">
              <a:xfrm>
                <a:off x="1699" y="2000"/>
                <a:ext cx="567" cy="329"/>
              </a:xfrm>
              <a:custGeom>
                <a:avLst/>
                <a:gdLst>
                  <a:gd name="T0" fmla="*/ 0 w 567"/>
                  <a:gd name="T1" fmla="*/ 177 h 329"/>
                  <a:gd name="T2" fmla="*/ 151 w 567"/>
                  <a:gd name="T3" fmla="*/ 116 h 329"/>
                  <a:gd name="T4" fmla="*/ 245 w 567"/>
                  <a:gd name="T5" fmla="*/ 154 h 329"/>
                  <a:gd name="T6" fmla="*/ 294 w 567"/>
                  <a:gd name="T7" fmla="*/ 58 h 329"/>
                  <a:gd name="T8" fmla="*/ 452 w 567"/>
                  <a:gd name="T9" fmla="*/ 0 h 329"/>
                  <a:gd name="T10" fmla="*/ 566 w 567"/>
                  <a:gd name="T11" fmla="*/ 38 h 329"/>
                  <a:gd name="T12" fmla="*/ 396 w 567"/>
                  <a:gd name="T13" fmla="*/ 328 h 329"/>
                  <a:gd name="T14" fmla="*/ 0 w 567"/>
                  <a:gd name="T15" fmla="*/ 328 h 329"/>
                  <a:gd name="T16" fmla="*/ 0 w 567"/>
                  <a:gd name="T17" fmla="*/ 17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7" h="329">
                    <a:moveTo>
                      <a:pt x="0" y="177"/>
                    </a:moveTo>
                    <a:lnTo>
                      <a:pt x="151" y="116"/>
                    </a:lnTo>
                    <a:lnTo>
                      <a:pt x="245" y="154"/>
                    </a:lnTo>
                    <a:lnTo>
                      <a:pt x="294" y="58"/>
                    </a:lnTo>
                    <a:lnTo>
                      <a:pt x="452" y="0"/>
                    </a:lnTo>
                    <a:lnTo>
                      <a:pt x="566" y="38"/>
                    </a:lnTo>
                    <a:lnTo>
                      <a:pt x="396" y="328"/>
                    </a:lnTo>
                    <a:lnTo>
                      <a:pt x="0" y="328"/>
                    </a:lnTo>
                    <a:lnTo>
                      <a:pt x="0" y="177"/>
                    </a:lnTo>
                  </a:path>
                </a:pathLst>
              </a:custGeom>
              <a:solidFill>
                <a:srgbClr val="000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48" name="Freeform 12"/>
              <p:cNvSpPr>
                <a:spLocks/>
              </p:cNvSpPr>
              <p:nvPr/>
            </p:nvSpPr>
            <p:spPr bwMode="auto">
              <a:xfrm>
                <a:off x="1567" y="1942"/>
                <a:ext cx="755" cy="503"/>
              </a:xfrm>
              <a:custGeom>
                <a:avLst/>
                <a:gdLst>
                  <a:gd name="T0" fmla="*/ 0 w 755"/>
                  <a:gd name="T1" fmla="*/ 502 h 503"/>
                  <a:gd name="T2" fmla="*/ 754 w 755"/>
                  <a:gd name="T3" fmla="*/ 502 h 503"/>
                  <a:gd name="T4" fmla="*/ 754 w 755"/>
                  <a:gd name="T5" fmla="*/ 0 h 503"/>
                  <a:gd name="T6" fmla="*/ 584 w 755"/>
                  <a:gd name="T7" fmla="*/ 212 h 503"/>
                  <a:gd name="T8" fmla="*/ 434 w 755"/>
                  <a:gd name="T9" fmla="*/ 135 h 503"/>
                  <a:gd name="T10" fmla="*/ 283 w 755"/>
                  <a:gd name="T11" fmla="*/ 348 h 503"/>
                  <a:gd name="T12" fmla="*/ 132 w 755"/>
                  <a:gd name="T13" fmla="*/ 251 h 503"/>
                  <a:gd name="T14" fmla="*/ 0 w 755"/>
                  <a:gd name="T15" fmla="*/ 502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5" h="503">
                    <a:moveTo>
                      <a:pt x="0" y="502"/>
                    </a:moveTo>
                    <a:lnTo>
                      <a:pt x="754" y="502"/>
                    </a:lnTo>
                    <a:lnTo>
                      <a:pt x="754" y="0"/>
                    </a:lnTo>
                    <a:lnTo>
                      <a:pt x="584" y="212"/>
                    </a:lnTo>
                    <a:lnTo>
                      <a:pt x="434" y="135"/>
                    </a:lnTo>
                    <a:lnTo>
                      <a:pt x="283" y="348"/>
                    </a:lnTo>
                    <a:lnTo>
                      <a:pt x="132" y="251"/>
                    </a:lnTo>
                    <a:lnTo>
                      <a:pt x="0" y="502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49" name="Freeform 13"/>
              <p:cNvSpPr>
                <a:spLocks/>
              </p:cNvSpPr>
              <p:nvPr/>
            </p:nvSpPr>
            <p:spPr bwMode="auto">
              <a:xfrm>
                <a:off x="1567" y="1942"/>
                <a:ext cx="755" cy="503"/>
              </a:xfrm>
              <a:custGeom>
                <a:avLst/>
                <a:gdLst>
                  <a:gd name="T0" fmla="*/ 0 w 755"/>
                  <a:gd name="T1" fmla="*/ 502 h 503"/>
                  <a:gd name="T2" fmla="*/ 139 w 755"/>
                  <a:gd name="T3" fmla="*/ 276 h 503"/>
                  <a:gd name="T4" fmla="*/ 283 w 755"/>
                  <a:gd name="T5" fmla="*/ 367 h 503"/>
                  <a:gd name="T6" fmla="*/ 434 w 755"/>
                  <a:gd name="T7" fmla="*/ 154 h 503"/>
                  <a:gd name="T8" fmla="*/ 584 w 755"/>
                  <a:gd name="T9" fmla="*/ 232 h 503"/>
                  <a:gd name="T10" fmla="*/ 716 w 755"/>
                  <a:gd name="T11" fmla="*/ 58 h 503"/>
                  <a:gd name="T12" fmla="*/ 735 w 755"/>
                  <a:gd name="T13" fmla="*/ 77 h 503"/>
                  <a:gd name="T14" fmla="*/ 754 w 755"/>
                  <a:gd name="T15" fmla="*/ 0 h 503"/>
                  <a:gd name="T16" fmla="*/ 679 w 755"/>
                  <a:gd name="T17" fmla="*/ 19 h 503"/>
                  <a:gd name="T18" fmla="*/ 698 w 755"/>
                  <a:gd name="T19" fmla="*/ 38 h 503"/>
                  <a:gd name="T20" fmla="*/ 575 w 755"/>
                  <a:gd name="T21" fmla="*/ 193 h 503"/>
                  <a:gd name="T22" fmla="*/ 426 w 755"/>
                  <a:gd name="T23" fmla="*/ 116 h 503"/>
                  <a:gd name="T24" fmla="*/ 276 w 755"/>
                  <a:gd name="T25" fmla="*/ 329 h 503"/>
                  <a:gd name="T26" fmla="*/ 132 w 755"/>
                  <a:gd name="T27" fmla="*/ 235 h 503"/>
                  <a:gd name="T28" fmla="*/ 0 w 755"/>
                  <a:gd name="T29" fmla="*/ 443 h 503"/>
                  <a:gd name="T30" fmla="*/ 0 w 755"/>
                  <a:gd name="T31" fmla="*/ 502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55" h="503">
                    <a:moveTo>
                      <a:pt x="0" y="502"/>
                    </a:moveTo>
                    <a:lnTo>
                      <a:pt x="139" y="276"/>
                    </a:lnTo>
                    <a:lnTo>
                      <a:pt x="283" y="367"/>
                    </a:lnTo>
                    <a:lnTo>
                      <a:pt x="434" y="154"/>
                    </a:lnTo>
                    <a:lnTo>
                      <a:pt x="584" y="232"/>
                    </a:lnTo>
                    <a:lnTo>
                      <a:pt x="716" y="58"/>
                    </a:lnTo>
                    <a:lnTo>
                      <a:pt x="735" y="77"/>
                    </a:lnTo>
                    <a:lnTo>
                      <a:pt x="754" y="0"/>
                    </a:lnTo>
                    <a:lnTo>
                      <a:pt x="679" y="19"/>
                    </a:lnTo>
                    <a:lnTo>
                      <a:pt x="698" y="38"/>
                    </a:lnTo>
                    <a:lnTo>
                      <a:pt x="575" y="193"/>
                    </a:lnTo>
                    <a:lnTo>
                      <a:pt x="426" y="116"/>
                    </a:lnTo>
                    <a:lnTo>
                      <a:pt x="276" y="329"/>
                    </a:lnTo>
                    <a:lnTo>
                      <a:pt x="132" y="235"/>
                    </a:lnTo>
                    <a:lnTo>
                      <a:pt x="0" y="443"/>
                    </a:lnTo>
                    <a:lnTo>
                      <a:pt x="0" y="502"/>
                    </a:lnTo>
                  </a:path>
                </a:pathLst>
              </a:custGeom>
              <a:solidFill>
                <a:srgbClr val="00F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50" name="Freeform 14"/>
              <p:cNvSpPr>
                <a:spLocks/>
              </p:cNvSpPr>
              <p:nvPr/>
            </p:nvSpPr>
            <p:spPr bwMode="auto">
              <a:xfrm>
                <a:off x="2321" y="1903"/>
                <a:ext cx="152" cy="542"/>
              </a:xfrm>
              <a:custGeom>
                <a:avLst/>
                <a:gdLst>
                  <a:gd name="T0" fmla="*/ 0 w 152"/>
                  <a:gd name="T1" fmla="*/ 541 h 542"/>
                  <a:gd name="T2" fmla="*/ 151 w 152"/>
                  <a:gd name="T3" fmla="*/ 484 h 542"/>
                  <a:gd name="T4" fmla="*/ 151 w 152"/>
                  <a:gd name="T5" fmla="*/ 0 h 542"/>
                  <a:gd name="T6" fmla="*/ 0 w 152"/>
                  <a:gd name="T7" fmla="*/ 39 h 542"/>
                  <a:gd name="T8" fmla="*/ 0 w 152"/>
                  <a:gd name="T9" fmla="*/ 541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542">
                    <a:moveTo>
                      <a:pt x="0" y="541"/>
                    </a:moveTo>
                    <a:lnTo>
                      <a:pt x="151" y="484"/>
                    </a:lnTo>
                    <a:lnTo>
                      <a:pt x="151" y="0"/>
                    </a:lnTo>
                    <a:lnTo>
                      <a:pt x="0" y="39"/>
                    </a:lnTo>
                    <a:lnTo>
                      <a:pt x="0" y="541"/>
                    </a:lnTo>
                  </a:path>
                </a:pathLst>
              </a:custGeom>
              <a:solidFill>
                <a:srgbClr val="0033CC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662" y="1694"/>
              <a:ext cx="909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Konjunktur =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0000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gesamtwirt-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schaftliche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Entwicklung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aphicFrame>
        <p:nvGraphicFramePr>
          <p:cNvPr id="14354" name="Object 18"/>
          <p:cNvGraphicFramePr>
            <a:graphicFrameLocks/>
          </p:cNvGraphicFramePr>
          <p:nvPr/>
        </p:nvGraphicFramePr>
        <p:xfrm>
          <a:off x="625475" y="4152900"/>
          <a:ext cx="3714750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Diagramm" r:id="rId4" imgW="3246425" imgH="1608044" progId="Excel.Chart.8">
                  <p:embed followColorScheme="full"/>
                </p:oleObj>
              </mc:Choice>
              <mc:Fallback>
                <p:oleObj name="Diagramm" r:id="rId4" imgW="3246425" imgH="1608044" progId="Excel.Chart.8">
                  <p:embed followColorScheme="full"/>
                  <p:pic>
                    <p:nvPicPr>
                      <p:cNvPr id="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4152900"/>
                        <a:ext cx="3714750" cy="220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65" name="Group 29"/>
          <p:cNvGrpSpPr>
            <a:grpSpLocks/>
          </p:cNvGrpSpPr>
          <p:nvPr/>
        </p:nvGrpSpPr>
        <p:grpSpPr bwMode="auto">
          <a:xfrm>
            <a:off x="4691063" y="2611438"/>
            <a:ext cx="3382962" cy="1392237"/>
            <a:chOff x="2955" y="1645"/>
            <a:chExt cx="2131" cy="877"/>
          </a:xfrm>
        </p:grpSpPr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2955" y="1645"/>
              <a:ext cx="2131" cy="87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4363" name="Group 27"/>
            <p:cNvGrpSpPr>
              <a:grpSpLocks/>
            </p:cNvGrpSpPr>
            <p:nvPr/>
          </p:nvGrpSpPr>
          <p:grpSpPr bwMode="auto">
            <a:xfrm>
              <a:off x="3000" y="1794"/>
              <a:ext cx="1247" cy="678"/>
              <a:chOff x="3000" y="1794"/>
              <a:chExt cx="1247" cy="678"/>
            </a:xfrm>
          </p:grpSpPr>
          <p:grpSp>
            <p:nvGrpSpPr>
              <p:cNvPr id="14358" name="Group 22"/>
              <p:cNvGrpSpPr>
                <a:grpSpLocks/>
              </p:cNvGrpSpPr>
              <p:nvPr/>
            </p:nvGrpSpPr>
            <p:grpSpPr bwMode="auto">
              <a:xfrm>
                <a:off x="3000" y="1794"/>
                <a:ext cx="1247" cy="678"/>
                <a:chOff x="3000" y="1794"/>
                <a:chExt cx="1247" cy="678"/>
              </a:xfrm>
            </p:grpSpPr>
            <p:sp>
              <p:nvSpPr>
                <p:cNvPr id="14356" name="Freeform 20"/>
                <p:cNvSpPr>
                  <a:spLocks/>
                </p:cNvSpPr>
                <p:nvPr/>
              </p:nvSpPr>
              <p:spPr bwMode="auto">
                <a:xfrm>
                  <a:off x="3002" y="2316"/>
                  <a:ext cx="1245" cy="156"/>
                </a:xfrm>
                <a:custGeom>
                  <a:avLst/>
                  <a:gdLst>
                    <a:gd name="T0" fmla="*/ 0 w 1245"/>
                    <a:gd name="T1" fmla="*/ 155 h 156"/>
                    <a:gd name="T2" fmla="*/ 811 w 1245"/>
                    <a:gd name="T3" fmla="*/ 155 h 156"/>
                    <a:gd name="T4" fmla="*/ 1244 w 1245"/>
                    <a:gd name="T5" fmla="*/ 0 h 156"/>
                    <a:gd name="T6" fmla="*/ 320 w 1245"/>
                    <a:gd name="T7" fmla="*/ 0 h 156"/>
                    <a:gd name="T8" fmla="*/ 0 w 1245"/>
                    <a:gd name="T9" fmla="*/ 155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45" h="156">
                      <a:moveTo>
                        <a:pt x="0" y="155"/>
                      </a:moveTo>
                      <a:lnTo>
                        <a:pt x="811" y="155"/>
                      </a:lnTo>
                      <a:lnTo>
                        <a:pt x="1244" y="0"/>
                      </a:lnTo>
                      <a:lnTo>
                        <a:pt x="320" y="0"/>
                      </a:lnTo>
                      <a:lnTo>
                        <a:pt x="0" y="155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357" name="Freeform 21"/>
                <p:cNvSpPr>
                  <a:spLocks/>
                </p:cNvSpPr>
                <p:nvPr/>
              </p:nvSpPr>
              <p:spPr bwMode="auto">
                <a:xfrm>
                  <a:off x="3000" y="1794"/>
                  <a:ext cx="323" cy="678"/>
                </a:xfrm>
                <a:custGeom>
                  <a:avLst/>
                  <a:gdLst>
                    <a:gd name="T0" fmla="*/ 0 w 323"/>
                    <a:gd name="T1" fmla="*/ 677 h 678"/>
                    <a:gd name="T2" fmla="*/ 322 w 323"/>
                    <a:gd name="T3" fmla="*/ 522 h 678"/>
                    <a:gd name="T4" fmla="*/ 322 w 323"/>
                    <a:gd name="T5" fmla="*/ 0 h 678"/>
                    <a:gd name="T6" fmla="*/ 0 w 323"/>
                    <a:gd name="T7" fmla="*/ 97 h 678"/>
                    <a:gd name="T8" fmla="*/ 0 w 323"/>
                    <a:gd name="T9" fmla="*/ 677 h 6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3" h="678">
                      <a:moveTo>
                        <a:pt x="0" y="677"/>
                      </a:moveTo>
                      <a:lnTo>
                        <a:pt x="322" y="522"/>
                      </a:lnTo>
                      <a:lnTo>
                        <a:pt x="322" y="0"/>
                      </a:lnTo>
                      <a:lnTo>
                        <a:pt x="0" y="97"/>
                      </a:lnTo>
                      <a:lnTo>
                        <a:pt x="0" y="677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14359" name="Freeform 23"/>
              <p:cNvSpPr>
                <a:spLocks/>
              </p:cNvSpPr>
              <p:nvPr/>
            </p:nvSpPr>
            <p:spPr bwMode="auto">
              <a:xfrm>
                <a:off x="3208" y="1988"/>
                <a:ext cx="567" cy="329"/>
              </a:xfrm>
              <a:custGeom>
                <a:avLst/>
                <a:gdLst>
                  <a:gd name="T0" fmla="*/ 0 w 567"/>
                  <a:gd name="T1" fmla="*/ 177 h 329"/>
                  <a:gd name="T2" fmla="*/ 151 w 567"/>
                  <a:gd name="T3" fmla="*/ 116 h 329"/>
                  <a:gd name="T4" fmla="*/ 245 w 567"/>
                  <a:gd name="T5" fmla="*/ 154 h 329"/>
                  <a:gd name="T6" fmla="*/ 294 w 567"/>
                  <a:gd name="T7" fmla="*/ 58 h 329"/>
                  <a:gd name="T8" fmla="*/ 452 w 567"/>
                  <a:gd name="T9" fmla="*/ 0 h 329"/>
                  <a:gd name="T10" fmla="*/ 566 w 567"/>
                  <a:gd name="T11" fmla="*/ 38 h 329"/>
                  <a:gd name="T12" fmla="*/ 396 w 567"/>
                  <a:gd name="T13" fmla="*/ 328 h 329"/>
                  <a:gd name="T14" fmla="*/ 0 w 567"/>
                  <a:gd name="T15" fmla="*/ 328 h 329"/>
                  <a:gd name="T16" fmla="*/ 0 w 567"/>
                  <a:gd name="T17" fmla="*/ 17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7" h="329">
                    <a:moveTo>
                      <a:pt x="0" y="177"/>
                    </a:moveTo>
                    <a:lnTo>
                      <a:pt x="151" y="116"/>
                    </a:lnTo>
                    <a:lnTo>
                      <a:pt x="245" y="154"/>
                    </a:lnTo>
                    <a:lnTo>
                      <a:pt x="294" y="58"/>
                    </a:lnTo>
                    <a:lnTo>
                      <a:pt x="452" y="0"/>
                    </a:lnTo>
                    <a:lnTo>
                      <a:pt x="566" y="38"/>
                    </a:lnTo>
                    <a:lnTo>
                      <a:pt x="396" y="328"/>
                    </a:lnTo>
                    <a:lnTo>
                      <a:pt x="0" y="328"/>
                    </a:lnTo>
                    <a:lnTo>
                      <a:pt x="0" y="177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auto">
              <a:xfrm>
                <a:off x="3076" y="1930"/>
                <a:ext cx="755" cy="503"/>
              </a:xfrm>
              <a:custGeom>
                <a:avLst/>
                <a:gdLst>
                  <a:gd name="T0" fmla="*/ 0 w 755"/>
                  <a:gd name="T1" fmla="*/ 502 h 503"/>
                  <a:gd name="T2" fmla="*/ 754 w 755"/>
                  <a:gd name="T3" fmla="*/ 502 h 503"/>
                  <a:gd name="T4" fmla="*/ 754 w 755"/>
                  <a:gd name="T5" fmla="*/ 0 h 503"/>
                  <a:gd name="T6" fmla="*/ 584 w 755"/>
                  <a:gd name="T7" fmla="*/ 212 h 503"/>
                  <a:gd name="T8" fmla="*/ 434 w 755"/>
                  <a:gd name="T9" fmla="*/ 135 h 503"/>
                  <a:gd name="T10" fmla="*/ 283 w 755"/>
                  <a:gd name="T11" fmla="*/ 348 h 503"/>
                  <a:gd name="T12" fmla="*/ 132 w 755"/>
                  <a:gd name="T13" fmla="*/ 251 h 503"/>
                  <a:gd name="T14" fmla="*/ 0 w 755"/>
                  <a:gd name="T15" fmla="*/ 502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5" h="503">
                    <a:moveTo>
                      <a:pt x="0" y="502"/>
                    </a:moveTo>
                    <a:lnTo>
                      <a:pt x="754" y="502"/>
                    </a:lnTo>
                    <a:lnTo>
                      <a:pt x="754" y="0"/>
                    </a:lnTo>
                    <a:lnTo>
                      <a:pt x="584" y="212"/>
                    </a:lnTo>
                    <a:lnTo>
                      <a:pt x="434" y="135"/>
                    </a:lnTo>
                    <a:lnTo>
                      <a:pt x="283" y="348"/>
                    </a:lnTo>
                    <a:lnTo>
                      <a:pt x="132" y="251"/>
                    </a:lnTo>
                    <a:lnTo>
                      <a:pt x="0" y="502"/>
                    </a:lnTo>
                  </a:path>
                </a:pathLst>
              </a:custGeom>
              <a:solidFill>
                <a:srgbClr val="FF33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auto">
              <a:xfrm>
                <a:off x="3076" y="1930"/>
                <a:ext cx="755" cy="503"/>
              </a:xfrm>
              <a:custGeom>
                <a:avLst/>
                <a:gdLst>
                  <a:gd name="T0" fmla="*/ 0 w 755"/>
                  <a:gd name="T1" fmla="*/ 502 h 503"/>
                  <a:gd name="T2" fmla="*/ 139 w 755"/>
                  <a:gd name="T3" fmla="*/ 276 h 503"/>
                  <a:gd name="T4" fmla="*/ 283 w 755"/>
                  <a:gd name="T5" fmla="*/ 367 h 503"/>
                  <a:gd name="T6" fmla="*/ 434 w 755"/>
                  <a:gd name="T7" fmla="*/ 154 h 503"/>
                  <a:gd name="T8" fmla="*/ 584 w 755"/>
                  <a:gd name="T9" fmla="*/ 232 h 503"/>
                  <a:gd name="T10" fmla="*/ 716 w 755"/>
                  <a:gd name="T11" fmla="*/ 58 h 503"/>
                  <a:gd name="T12" fmla="*/ 735 w 755"/>
                  <a:gd name="T13" fmla="*/ 77 h 503"/>
                  <a:gd name="T14" fmla="*/ 754 w 755"/>
                  <a:gd name="T15" fmla="*/ 0 h 503"/>
                  <a:gd name="T16" fmla="*/ 679 w 755"/>
                  <a:gd name="T17" fmla="*/ 19 h 503"/>
                  <a:gd name="T18" fmla="*/ 698 w 755"/>
                  <a:gd name="T19" fmla="*/ 38 h 503"/>
                  <a:gd name="T20" fmla="*/ 575 w 755"/>
                  <a:gd name="T21" fmla="*/ 193 h 503"/>
                  <a:gd name="T22" fmla="*/ 426 w 755"/>
                  <a:gd name="T23" fmla="*/ 116 h 503"/>
                  <a:gd name="T24" fmla="*/ 276 w 755"/>
                  <a:gd name="T25" fmla="*/ 329 h 503"/>
                  <a:gd name="T26" fmla="*/ 132 w 755"/>
                  <a:gd name="T27" fmla="*/ 235 h 503"/>
                  <a:gd name="T28" fmla="*/ 0 w 755"/>
                  <a:gd name="T29" fmla="*/ 443 h 503"/>
                  <a:gd name="T30" fmla="*/ 0 w 755"/>
                  <a:gd name="T31" fmla="*/ 502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55" h="503">
                    <a:moveTo>
                      <a:pt x="0" y="502"/>
                    </a:moveTo>
                    <a:lnTo>
                      <a:pt x="139" y="276"/>
                    </a:lnTo>
                    <a:lnTo>
                      <a:pt x="283" y="367"/>
                    </a:lnTo>
                    <a:lnTo>
                      <a:pt x="434" y="154"/>
                    </a:lnTo>
                    <a:lnTo>
                      <a:pt x="584" y="232"/>
                    </a:lnTo>
                    <a:lnTo>
                      <a:pt x="716" y="58"/>
                    </a:lnTo>
                    <a:lnTo>
                      <a:pt x="735" y="77"/>
                    </a:lnTo>
                    <a:lnTo>
                      <a:pt x="754" y="0"/>
                    </a:lnTo>
                    <a:lnTo>
                      <a:pt x="679" y="19"/>
                    </a:lnTo>
                    <a:lnTo>
                      <a:pt x="698" y="38"/>
                    </a:lnTo>
                    <a:lnTo>
                      <a:pt x="575" y="193"/>
                    </a:lnTo>
                    <a:lnTo>
                      <a:pt x="426" y="116"/>
                    </a:lnTo>
                    <a:lnTo>
                      <a:pt x="276" y="329"/>
                    </a:lnTo>
                    <a:lnTo>
                      <a:pt x="132" y="235"/>
                    </a:lnTo>
                    <a:lnTo>
                      <a:pt x="0" y="443"/>
                    </a:lnTo>
                    <a:lnTo>
                      <a:pt x="0" y="502"/>
                    </a:lnTo>
                  </a:path>
                </a:pathLst>
              </a:custGeom>
              <a:solidFill>
                <a:schemeClr val="accent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auto">
              <a:xfrm>
                <a:off x="3830" y="1891"/>
                <a:ext cx="152" cy="542"/>
              </a:xfrm>
              <a:custGeom>
                <a:avLst/>
                <a:gdLst>
                  <a:gd name="T0" fmla="*/ 0 w 152"/>
                  <a:gd name="T1" fmla="*/ 541 h 542"/>
                  <a:gd name="T2" fmla="*/ 151 w 152"/>
                  <a:gd name="T3" fmla="*/ 484 h 542"/>
                  <a:gd name="T4" fmla="*/ 151 w 152"/>
                  <a:gd name="T5" fmla="*/ 0 h 542"/>
                  <a:gd name="T6" fmla="*/ 0 w 152"/>
                  <a:gd name="T7" fmla="*/ 39 h 542"/>
                  <a:gd name="T8" fmla="*/ 0 w 152"/>
                  <a:gd name="T9" fmla="*/ 541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542">
                    <a:moveTo>
                      <a:pt x="0" y="541"/>
                    </a:moveTo>
                    <a:lnTo>
                      <a:pt x="151" y="484"/>
                    </a:lnTo>
                    <a:lnTo>
                      <a:pt x="151" y="0"/>
                    </a:lnTo>
                    <a:lnTo>
                      <a:pt x="0" y="39"/>
                    </a:lnTo>
                    <a:lnTo>
                      <a:pt x="0" y="541"/>
                    </a:lnTo>
                  </a:path>
                </a:pathLst>
              </a:custGeom>
              <a:solidFill>
                <a:srgbClr val="FF33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4265" y="1694"/>
              <a:ext cx="80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/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Saison =</a:t>
              </a:r>
              <a:endParaRPr lang="de-DE" sz="1400">
                <a:solidFill>
                  <a:srgbClr val="0033CC"/>
                </a:solidFill>
              </a:endParaRPr>
            </a:p>
            <a:p>
              <a:pPr algn="r"/>
              <a:endParaRPr lang="de-DE" sz="1400">
                <a:solidFill>
                  <a:srgbClr val="0033CC"/>
                </a:solidFill>
              </a:endParaRPr>
            </a:p>
            <a:p>
              <a:pPr algn="r"/>
              <a:r>
                <a:rPr lang="de-DE" sz="1400">
                  <a:solidFill>
                    <a:srgbClr val="000000"/>
                  </a:solidFill>
                </a:rPr>
                <a:t>jahreszeit-</a:t>
              </a:r>
            </a:p>
            <a:p>
              <a:pPr algn="r"/>
              <a:r>
                <a:rPr lang="de-DE" sz="1400">
                  <a:solidFill>
                    <a:srgbClr val="000000"/>
                  </a:solidFill>
                </a:rPr>
                <a:t>liche</a:t>
              </a:r>
            </a:p>
            <a:p>
              <a:pPr algn="r"/>
              <a:r>
                <a:rPr lang="de-DE" sz="1400">
                  <a:solidFill>
                    <a:srgbClr val="000000"/>
                  </a:solidFill>
                </a:rPr>
                <a:t>Schwankung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aphicFrame>
        <p:nvGraphicFramePr>
          <p:cNvPr id="14366" name="Object 30"/>
          <p:cNvGraphicFramePr>
            <a:graphicFrameLocks/>
          </p:cNvGraphicFramePr>
          <p:nvPr/>
        </p:nvGraphicFramePr>
        <p:xfrm>
          <a:off x="4665663" y="4160838"/>
          <a:ext cx="3821112" cy="220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Diagramm" r:id="rId6" imgW="3246425" imgH="1608044" progId="Excel.Chart.8">
                  <p:embed followColorScheme="full"/>
                </p:oleObj>
              </mc:Choice>
              <mc:Fallback>
                <p:oleObj name="Diagramm" r:id="rId6" imgW="3246425" imgH="1608044" progId="Excel.Chart.8">
                  <p:embed followColorScheme="full"/>
                  <p:pic>
                    <p:nvPicPr>
                      <p:cNvPr id="0" name="Object 3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4160838"/>
                        <a:ext cx="3821112" cy="220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7667625" y="404813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4354" grpId="0"/>
      <p:bldOleChart spid="14366" grpId="0"/>
      <p:bldP spid="1436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91B4-8D7B-4A70-A7F2-3814529DD1B7}" type="slidenum">
              <a:rPr lang="de-DE"/>
              <a:pPr/>
              <a:t>11</a:t>
            </a:fld>
            <a:endParaRPr lang="de-DE"/>
          </a:p>
        </p:txBody>
      </p:sp>
      <p:grpSp>
        <p:nvGrpSpPr>
          <p:cNvPr id="15394" name="Group 34"/>
          <p:cNvGrpSpPr>
            <a:grpSpLocks/>
          </p:cNvGrpSpPr>
          <p:nvPr/>
        </p:nvGrpSpPr>
        <p:grpSpPr bwMode="auto">
          <a:xfrm>
            <a:off x="3122613" y="1514475"/>
            <a:ext cx="2847975" cy="831850"/>
            <a:chOff x="1967" y="954"/>
            <a:chExt cx="1794" cy="524"/>
          </a:xfrm>
        </p:grpSpPr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1967" y="954"/>
              <a:ext cx="1794" cy="52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2160" y="960"/>
              <a:ext cx="138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Einfluß der</a:t>
              </a:r>
            </a:p>
            <a:p>
              <a:pPr algn="ctr"/>
              <a:r>
                <a:rPr lang="de-DE" sz="2400">
                  <a:solidFill>
                    <a:srgbClr val="000000"/>
                  </a:solidFill>
                </a:rPr>
                <a:t>Wettbewerber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93725" y="2689225"/>
            <a:ext cx="3214688" cy="3365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chemeClr val="bg1"/>
                </a:solidFill>
              </a:rPr>
              <a:t>Lieferdefizite der Wettbewerber</a:t>
            </a:r>
            <a:endParaRPr lang="de-DE" sz="1400">
              <a:solidFill>
                <a:schemeClr val="bg1"/>
              </a:solidFill>
            </a:endParaRPr>
          </a:p>
        </p:txBody>
      </p:sp>
      <p:grpSp>
        <p:nvGrpSpPr>
          <p:cNvPr id="15397" name="Group 37"/>
          <p:cNvGrpSpPr>
            <a:grpSpLocks/>
          </p:cNvGrpSpPr>
          <p:nvPr/>
        </p:nvGrpSpPr>
        <p:grpSpPr bwMode="auto">
          <a:xfrm>
            <a:off x="671513" y="3587750"/>
            <a:ext cx="1109662" cy="2578100"/>
            <a:chOff x="423" y="2260"/>
            <a:chExt cx="699" cy="1624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436" y="2260"/>
              <a:ext cx="664" cy="1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423" y="2798"/>
              <a:ext cx="69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absetzbare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Menge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15396" name="Group 36"/>
          <p:cNvGrpSpPr>
            <a:grpSpLocks/>
          </p:cNvGrpSpPr>
          <p:nvPr/>
        </p:nvGrpSpPr>
        <p:grpSpPr bwMode="auto">
          <a:xfrm>
            <a:off x="1828800" y="5638800"/>
            <a:ext cx="1076325" cy="520700"/>
            <a:chOff x="1152" y="3552"/>
            <a:chExt cx="678" cy="328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1166" y="3552"/>
              <a:ext cx="664" cy="328"/>
            </a:xfrm>
            <a:prstGeom prst="rect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1152" y="3552"/>
              <a:ext cx="54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Lager-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bestand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1835150" y="3968750"/>
            <a:ext cx="1054100" cy="1663700"/>
            <a:chOff x="1156" y="2500"/>
            <a:chExt cx="664" cy="1048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1156" y="2500"/>
              <a:ext cx="664" cy="1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1200" y="2880"/>
              <a:ext cx="53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Produk-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tion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1835150" y="3435350"/>
            <a:ext cx="2120900" cy="673100"/>
            <a:chOff x="1156" y="2164"/>
            <a:chExt cx="1336" cy="424"/>
          </a:xfrm>
        </p:grpSpPr>
        <p:sp>
          <p:nvSpPr>
            <p:cNvPr id="15377" name="AutoShape 17"/>
            <p:cNvSpPr>
              <a:spLocks noChangeArrowheads="1"/>
            </p:cNvSpPr>
            <p:nvPr/>
          </p:nvSpPr>
          <p:spPr bwMode="auto">
            <a:xfrm>
              <a:off x="1156" y="2164"/>
              <a:ext cx="1336" cy="424"/>
            </a:xfrm>
            <a:prstGeom prst="rightArrow">
              <a:avLst>
                <a:gd name="adj1" fmla="val 50000"/>
                <a:gd name="adj2" fmla="val 157562"/>
              </a:avLst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1190" y="2270"/>
              <a:ext cx="74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Lieferdefizit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200400" y="40386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3186113" y="4197350"/>
            <a:ext cx="1379537" cy="825500"/>
            <a:chOff x="2007" y="2644"/>
            <a:chExt cx="869" cy="520"/>
          </a:xfrm>
        </p:grpSpPr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2020" y="2644"/>
              <a:ext cx="856" cy="52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2007" y="2750"/>
              <a:ext cx="855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1400">
                  <a:solidFill>
                    <a:srgbClr val="000000"/>
                  </a:solidFill>
                </a:rPr>
                <a:t>50 % an die</a:t>
              </a:r>
            </a:p>
            <a:p>
              <a:pPr algn="ctr"/>
              <a:r>
                <a:rPr lang="de-DE" sz="1400">
                  <a:solidFill>
                    <a:srgbClr val="000000"/>
                  </a:solidFill>
                </a:rPr>
                <a:t>Wettbewerber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5384" name="Line 24"/>
          <p:cNvSpPr>
            <a:spLocks noChangeShapeType="1"/>
          </p:cNvSpPr>
          <p:nvPr/>
        </p:nvSpPr>
        <p:spPr bwMode="auto">
          <a:xfrm flipV="1">
            <a:off x="3124200" y="4038600"/>
            <a:ext cx="0" cy="152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93" name="Group 33"/>
          <p:cNvGrpSpPr>
            <a:grpSpLocks/>
          </p:cNvGrpSpPr>
          <p:nvPr/>
        </p:nvGrpSpPr>
        <p:grpSpPr bwMode="auto">
          <a:xfrm>
            <a:off x="3130550" y="5105400"/>
            <a:ext cx="1358900" cy="831850"/>
            <a:chOff x="1972" y="3216"/>
            <a:chExt cx="856" cy="524"/>
          </a:xfrm>
        </p:grpSpPr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1972" y="3220"/>
              <a:ext cx="856" cy="52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2016" y="3216"/>
              <a:ext cx="791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1400">
                  <a:solidFill>
                    <a:srgbClr val="000000"/>
                  </a:solidFill>
                </a:rPr>
                <a:t>50 % </a:t>
              </a:r>
            </a:p>
            <a:p>
              <a:pPr algn="ctr"/>
              <a:r>
                <a:rPr lang="de-DE" sz="1400">
                  <a:solidFill>
                    <a:srgbClr val="000000"/>
                  </a:solidFill>
                </a:rPr>
                <a:t>verzichtet </a:t>
              </a:r>
            </a:p>
            <a:p>
              <a:pPr algn="ctr"/>
              <a:r>
                <a:rPr lang="de-DE" sz="1400">
                  <a:solidFill>
                    <a:srgbClr val="000000"/>
                  </a:solidFill>
                </a:rPr>
                <a:t>auf den Kauf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5791200" y="2667000"/>
            <a:ext cx="2743200" cy="3365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 sz="1400">
                <a:solidFill>
                  <a:schemeClr val="bg1"/>
                </a:solidFill>
              </a:rPr>
              <a:t>          </a:t>
            </a:r>
            <a:r>
              <a:rPr lang="de-DE">
                <a:solidFill>
                  <a:schemeClr val="bg1"/>
                </a:solidFill>
              </a:rPr>
              <a:t>überhöhte Preise</a:t>
            </a:r>
            <a:r>
              <a:rPr lang="de-DE" sz="14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4794250" y="3216275"/>
            <a:ext cx="3670300" cy="955675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 sz="1400">
                <a:solidFill>
                  <a:srgbClr val="000000"/>
                </a:solidFill>
              </a:rPr>
              <a:t>liegen vor, wenn der eigene wirksame Verkaufspreis über dem Mittel der Wett-bewerber liegt; im 1.-4.Quartal wirkt sich das nicht aus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4794250" y="4283075"/>
            <a:ext cx="3670300" cy="74295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 sz="1400">
                <a:solidFill>
                  <a:srgbClr val="000000"/>
                </a:solidFill>
              </a:rPr>
              <a:t>ab 5.Quartal verzichten dann aber einige Kunden auf den Kauf, so daß die eigene absetzbare Menge sinkt</a:t>
            </a:r>
            <a:endParaRPr lang="de-DE" sz="1400">
              <a:solidFill>
                <a:srgbClr val="0033CC"/>
              </a:solidFill>
            </a:endParaRPr>
          </a:p>
        </p:txBody>
      </p:sp>
      <p:graphicFrame>
        <p:nvGraphicFramePr>
          <p:cNvPr id="15391" name="Object 31"/>
          <p:cNvGraphicFramePr>
            <a:graphicFrameLocks/>
          </p:cNvGraphicFramePr>
          <p:nvPr/>
        </p:nvGraphicFramePr>
        <p:xfrm>
          <a:off x="4851400" y="5284788"/>
          <a:ext cx="35687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Formel" r:id="rId4" imgW="1841400" imgH="406080" progId="Equation.2">
                  <p:embed/>
                </p:oleObj>
              </mc:Choice>
              <mc:Fallback>
                <p:oleObj name="Formel" r:id="rId4" imgW="1841400" imgH="406080" progId="Equation.2">
                  <p:embed/>
                  <p:pic>
                    <p:nvPicPr>
                      <p:cNvPr id="0" name="Object 3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5284788"/>
                        <a:ext cx="3568700" cy="75406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127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7740650" y="404813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  <p:bldP spid="15380" grpId="0" animBg="1"/>
      <p:bldP spid="15384" grpId="0" animBg="1"/>
      <p:bldP spid="15388" grpId="0" animBg="1" autoUpdateAnimBg="0"/>
      <p:bldP spid="15389" grpId="0" animBg="1" autoUpdateAnimBg="0"/>
      <p:bldP spid="15390" grpId="0" animBg="1" autoUpdateAnimBg="0"/>
      <p:bldP spid="1539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03F-78B4-4A86-AA42-355EC09F44F8}" type="slidenum">
              <a:rPr lang="de-DE"/>
              <a:pPr/>
              <a:t>12</a:t>
            </a:fld>
            <a:endParaRPr lang="de-DE"/>
          </a:p>
        </p:txBody>
      </p:sp>
      <p:grpSp>
        <p:nvGrpSpPr>
          <p:cNvPr id="16397" name="Group 13"/>
          <p:cNvGrpSpPr>
            <a:grpSpLocks/>
          </p:cNvGrpSpPr>
          <p:nvPr/>
        </p:nvGrpSpPr>
        <p:grpSpPr bwMode="auto">
          <a:xfrm>
            <a:off x="3122613" y="1514475"/>
            <a:ext cx="2847975" cy="835025"/>
            <a:chOff x="1967" y="954"/>
            <a:chExt cx="1794" cy="526"/>
          </a:xfrm>
        </p:grpSpPr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1967" y="954"/>
              <a:ext cx="1794" cy="52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134" y="962"/>
              <a:ext cx="148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die beiden</a:t>
              </a:r>
            </a:p>
            <a:p>
              <a:pPr algn="ctr"/>
              <a:r>
                <a:rPr lang="de-DE" sz="2400">
                  <a:solidFill>
                    <a:srgbClr val="000000"/>
                  </a:solidFill>
                </a:rPr>
                <a:t>Absatzmengen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39775" y="2644775"/>
            <a:ext cx="2547938" cy="34925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chemeClr val="bg1"/>
                </a:solidFill>
              </a:rPr>
              <a:t>absetzbare Menge</a:t>
            </a:r>
            <a:r>
              <a:rPr lang="de-DE" sz="1400">
                <a:solidFill>
                  <a:schemeClr val="bg1"/>
                </a:solidFill>
              </a:rPr>
              <a:t>            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84213" y="4652963"/>
            <a:ext cx="3201987" cy="34925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chemeClr val="bg1"/>
                </a:solidFill>
              </a:rPr>
              <a:t>(tatsächlich) abgesetzte Menge</a:t>
            </a:r>
            <a:endParaRPr lang="de-DE" sz="1400">
              <a:solidFill>
                <a:schemeClr val="bg1"/>
              </a:solidFill>
            </a:endParaRPr>
          </a:p>
        </p:txBody>
      </p:sp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684213" y="5157788"/>
            <a:ext cx="7712075" cy="631825"/>
            <a:chOff x="422" y="2932"/>
            <a:chExt cx="4858" cy="328"/>
          </a:xfrm>
        </p:grpSpPr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436" y="2932"/>
              <a:ext cx="4840" cy="32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422" y="2942"/>
              <a:ext cx="4858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Die abgesetzte Menge kann nicht größer als die absetzbare Menge sein, jedoch kleiner, wenn eigene Lieferdefizite bestehen.</a:t>
              </a:r>
              <a:r>
                <a:rPr lang="de-DE" sz="1400">
                  <a:solidFill>
                    <a:srgbClr val="0033CC"/>
                  </a:solidFill>
                </a:rPr>
                <a:t>  </a:t>
              </a:r>
            </a:p>
          </p:txBody>
        </p:sp>
      </p:grp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7812088" y="333375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684213" y="3284538"/>
            <a:ext cx="7704137" cy="1081087"/>
            <a:chOff x="422" y="2932"/>
            <a:chExt cx="4858" cy="328"/>
          </a:xfrm>
        </p:grpSpPr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436" y="2932"/>
              <a:ext cx="4840" cy="32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422" y="2942"/>
              <a:ext cx="485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FF0066"/>
                  </a:solidFill>
                </a:rPr>
                <a:t>absetzbare Menge AM(t) = </a:t>
              </a:r>
              <a:br>
                <a:rPr lang="de-DE" sz="1400">
                  <a:solidFill>
                    <a:srgbClr val="FF0066"/>
                  </a:solidFill>
                </a:rPr>
              </a:br>
              <a:r>
                <a:rPr lang="de-DE" sz="1400">
                  <a:solidFill>
                    <a:srgbClr val="FF0066"/>
                  </a:solidFill>
                </a:rPr>
                <a:t>= Absatzpotential PAF(t) * Konjunkturindex(t) * Saisonindex(t)</a:t>
              </a:r>
              <a:br>
                <a:rPr lang="de-DE" sz="1400">
                  <a:solidFill>
                    <a:srgbClr val="FF0066"/>
                  </a:solidFill>
                </a:rPr>
              </a:br>
              <a:r>
                <a:rPr lang="de-DE" sz="1400">
                  <a:solidFill>
                    <a:srgbClr val="FF0066"/>
                  </a:solidFill>
                </a:rPr>
                <a:t>* Korrekturfaktor(t) wegen überhöhtem wirksamen Preis (ab Qu. 5) </a:t>
              </a:r>
              <a:br>
                <a:rPr lang="de-DE" sz="1400">
                  <a:solidFill>
                    <a:srgbClr val="FF0066"/>
                  </a:solidFill>
                </a:rPr>
              </a:br>
              <a:r>
                <a:rPr lang="de-DE" sz="1400">
                  <a:solidFill>
                    <a:srgbClr val="FF0066"/>
                  </a:solidFill>
                </a:rPr>
                <a:t>+ Anteil Lieferdefizit(t) der Wettbewerber</a:t>
              </a:r>
              <a:r>
                <a:rPr lang="de-DE" sz="1400">
                  <a:solidFill>
                    <a:srgbClr val="0033CC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  <p:bldP spid="16393" grpId="0" animBg="1" autoUpdateAnimBg="0"/>
      <p:bldP spid="1639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D506B-9A9A-4060-AF63-9BC6B67C3ED6}" type="slidenum">
              <a:rPr lang="de-DE"/>
              <a:pPr/>
              <a:t>13</a:t>
            </a:fld>
            <a:endParaRPr lang="de-DE"/>
          </a:p>
        </p:txBody>
      </p:sp>
      <p:grpSp>
        <p:nvGrpSpPr>
          <p:cNvPr id="17427" name="Group 19"/>
          <p:cNvGrpSpPr>
            <a:grpSpLocks/>
          </p:cNvGrpSpPr>
          <p:nvPr/>
        </p:nvGrpSpPr>
        <p:grpSpPr bwMode="auto">
          <a:xfrm>
            <a:off x="3122613" y="1514475"/>
            <a:ext cx="2847975" cy="536575"/>
            <a:chOff x="1967" y="954"/>
            <a:chExt cx="1794" cy="338"/>
          </a:xfrm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1967" y="954"/>
              <a:ext cx="1794" cy="33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2044" y="962"/>
              <a:ext cx="16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Fertigwarenlager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2133600" y="2057400"/>
            <a:ext cx="2362200" cy="5334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1203325" y="2597150"/>
            <a:ext cx="2068513" cy="1511300"/>
            <a:chOff x="758" y="1636"/>
            <a:chExt cx="1303" cy="952"/>
          </a:xfrm>
        </p:grpSpPr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772" y="1636"/>
              <a:ext cx="1240" cy="952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758" y="1694"/>
              <a:ext cx="130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Lagerkosten/Stück: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0,50 Euro/Quartal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572000" y="2057400"/>
            <a:ext cx="0" cy="5334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3565525" y="2597150"/>
            <a:ext cx="1990725" cy="1511300"/>
            <a:chOff x="2246" y="1636"/>
            <a:chExt cx="1254" cy="952"/>
          </a:xfrm>
        </p:grpSpPr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2260" y="1636"/>
              <a:ext cx="1240" cy="952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46" y="1694"/>
              <a:ext cx="1238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Bewertung: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zu Herstellkosten auf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Gut-Stück-Basis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648200" y="2057400"/>
            <a:ext cx="2286000" cy="5334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5927725" y="2597150"/>
            <a:ext cx="2062163" cy="1511300"/>
            <a:chOff x="3734" y="1636"/>
            <a:chExt cx="1299" cy="952"/>
          </a:xfrm>
        </p:grpSpPr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48" y="1636"/>
              <a:ext cx="1240" cy="952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3734" y="1694"/>
              <a:ext cx="1299" cy="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Verbuchung: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als Ertrag (weil Werte-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zugang) beim Zugang,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als Aufwand beim Ab-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gang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7451725" y="404813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  <p:bldP spid="17419" grpId="0" animBg="1"/>
      <p:bldP spid="17423" grpId="0" animBg="1"/>
      <p:bldP spid="174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B01-CAC5-451A-BCEC-D2338BCFC293}" type="slidenum">
              <a:rPr lang="de-DE"/>
              <a:pPr/>
              <a:t>14</a:t>
            </a:fld>
            <a:endParaRPr lang="de-DE"/>
          </a:p>
        </p:txBody>
      </p:sp>
      <p:graphicFrame>
        <p:nvGraphicFramePr>
          <p:cNvPr id="18436" name="Object 4"/>
          <p:cNvGraphicFramePr>
            <a:graphicFrameLocks/>
          </p:cNvGraphicFramePr>
          <p:nvPr/>
        </p:nvGraphicFramePr>
        <p:xfrm>
          <a:off x="1042988" y="1557338"/>
          <a:ext cx="7121525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Dokument" r:id="rId4" imgW="7205836" imgH="4885399" progId="Word.Document.8">
                  <p:embed/>
                </p:oleObj>
              </mc:Choice>
              <mc:Fallback>
                <p:oleObj name="Dokument" r:id="rId4" imgW="7205836" imgH="4885399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557338"/>
                        <a:ext cx="7121525" cy="48260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2555875" y="836613"/>
            <a:ext cx="3554413" cy="536575"/>
            <a:chOff x="1810" y="3402"/>
            <a:chExt cx="2239" cy="338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1828" y="3402"/>
              <a:ext cx="2200" cy="33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10" y="3410"/>
              <a:ext cx="22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Marktforschungsdienst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7308850" y="333375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9C3CF-5A10-48D7-91F8-7F4C78FCA0BB}" type="slidenum">
              <a:rPr lang="de-DE"/>
              <a:pPr/>
              <a:t>15</a:t>
            </a:fld>
            <a:endParaRPr lang="de-DE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95963" y="765175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2624138" y="1514475"/>
            <a:ext cx="3778250" cy="765175"/>
            <a:chOff x="1653" y="954"/>
            <a:chExt cx="2380" cy="482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1684" y="954"/>
              <a:ext cx="2296" cy="482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653" y="962"/>
              <a:ext cx="2380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Rohstoffe -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Bestellung, Verbrauch, Lagerung</a:t>
              </a:r>
              <a:endParaRPr lang="de-DE" sz="1800">
                <a:solidFill>
                  <a:schemeClr val="tx2"/>
                </a:solidFill>
              </a:endParaRPr>
            </a:p>
          </p:txBody>
        </p:sp>
      </p:grp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68313" y="2606675"/>
            <a:ext cx="2517775" cy="21336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Bestellung:</a:t>
            </a:r>
            <a:endParaRPr lang="de-DE" sz="1400">
              <a:solidFill>
                <a:srgbClr val="0033CC"/>
              </a:solidFill>
            </a:endParaRPr>
          </a:p>
          <a:p>
            <a:endParaRPr lang="de-DE" sz="1400">
              <a:solidFill>
                <a:srgbClr val="0033CC"/>
              </a:solidFill>
            </a:endParaRP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Lieferdauer: 1 Quartal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Bestellkosten: 80.000 Euro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Expreß: 320.000 Euro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Preis im 0. Quartal: 1 Euro</a:t>
            </a:r>
          </a:p>
          <a:p>
            <a:endParaRPr lang="de-DE" sz="1400">
              <a:solidFill>
                <a:srgbClr val="000000"/>
              </a:solidFill>
            </a:endParaRPr>
          </a:p>
          <a:p>
            <a:endParaRPr lang="de-DE" sz="1400">
              <a:solidFill>
                <a:srgbClr val="0033CC"/>
              </a:solidFill>
            </a:endParaRPr>
          </a:p>
          <a:p>
            <a:endParaRPr lang="de-DE" sz="1400">
              <a:solidFill>
                <a:srgbClr val="0033CC"/>
              </a:solidFill>
            </a:endParaRPr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3348038" y="2636838"/>
            <a:ext cx="2625725" cy="2092325"/>
            <a:chOff x="2010" y="1650"/>
            <a:chExt cx="1518" cy="1257"/>
          </a:xfrm>
        </p:grpSpPr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2010" y="1650"/>
              <a:ext cx="1518" cy="125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Verbrauch: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de-DE" sz="1400">
                  <a:solidFill>
                    <a:srgbClr val="000000"/>
                  </a:solidFill>
                </a:rPr>
                <a:t>2 ME bei Produktart 1</a:t>
              </a:r>
            </a:p>
            <a:p>
              <a:pPr>
                <a:lnSpc>
                  <a:spcPct val="110000"/>
                </a:lnSpc>
              </a:pPr>
              <a:r>
                <a:rPr lang="de-DE" sz="1400">
                  <a:solidFill>
                    <a:srgbClr val="000000"/>
                  </a:solidFill>
                </a:rPr>
                <a:t>Rohstoffverbrauchskosten</a:t>
              </a:r>
              <a:r>
                <a:rPr lang="de-DE" sz="1400">
                  <a:solidFill>
                    <a:srgbClr val="0033CC"/>
                  </a:solidFill>
                </a:rPr>
                <a:t>:</a:t>
              </a: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</p:txBody>
        </p:sp>
        <p:graphicFrame>
          <p:nvGraphicFramePr>
            <p:cNvPr id="19465" name="Object 9"/>
            <p:cNvGraphicFramePr>
              <a:graphicFrameLocks/>
            </p:cNvGraphicFramePr>
            <p:nvPr/>
          </p:nvGraphicFramePr>
          <p:xfrm>
            <a:off x="2208" y="2256"/>
            <a:ext cx="120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3" name="Formel" r:id="rId5" imgW="1473120" imgH="609480" progId="Equation.3">
                    <p:embed/>
                  </p:oleObj>
                </mc:Choice>
                <mc:Fallback>
                  <p:oleObj name="Formel" r:id="rId5" imgW="1473120" imgH="609480" progId="Equation.3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256"/>
                          <a:ext cx="1200" cy="57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156325" y="2636838"/>
            <a:ext cx="2530475" cy="2154237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Lagerung:</a:t>
            </a:r>
            <a:endParaRPr lang="de-DE" sz="1400">
              <a:solidFill>
                <a:srgbClr val="0033CC"/>
              </a:solidFill>
            </a:endParaRPr>
          </a:p>
          <a:p>
            <a:endParaRPr lang="de-DE" sz="1400">
              <a:solidFill>
                <a:srgbClr val="0033CC"/>
              </a:solidFill>
            </a:endParaRP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Lagerkosten: 0,05 Euro/ME;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inflationsunabhängig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erhoben auf den Lager-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bestand am Quartals-</a:t>
            </a:r>
          </a:p>
          <a:p>
            <a:pPr>
              <a:lnSpc>
                <a:spcPct val="110000"/>
              </a:lnSpc>
            </a:pPr>
            <a:r>
              <a:rPr lang="de-DE" sz="1400">
                <a:solidFill>
                  <a:srgbClr val="000000"/>
                </a:solidFill>
              </a:rPr>
              <a:t>ende</a:t>
            </a:r>
          </a:p>
          <a:p>
            <a:endParaRPr lang="de-DE" sz="1400">
              <a:solidFill>
                <a:srgbClr val="000000"/>
              </a:solidFill>
            </a:endParaRPr>
          </a:p>
          <a:p>
            <a:endParaRPr lang="de-DE" sz="140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3" grpId="0" animBg="1" autoUpdateAnimBg="0"/>
      <p:bldP spid="1946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937F-90E7-4C0A-8F50-A6EDBF9D50CD}" type="slidenum">
              <a:rPr lang="de-DE"/>
              <a:pPr/>
              <a:t>16</a:t>
            </a:fld>
            <a:endParaRPr lang="de-DE"/>
          </a:p>
        </p:txBody>
      </p:sp>
      <p:grpSp>
        <p:nvGrpSpPr>
          <p:cNvPr id="21531" name="Group 27"/>
          <p:cNvGrpSpPr>
            <a:grpSpLocks/>
          </p:cNvGrpSpPr>
          <p:nvPr/>
        </p:nvGrpSpPr>
        <p:grpSpPr bwMode="auto">
          <a:xfrm>
            <a:off x="844550" y="1514475"/>
            <a:ext cx="7345363" cy="765175"/>
            <a:chOff x="532" y="954"/>
            <a:chExt cx="4627" cy="482"/>
          </a:xfrm>
        </p:grpSpPr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532" y="954"/>
              <a:ext cx="4600" cy="48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533" y="962"/>
              <a:ext cx="4626" cy="46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Maschinen -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Investition, Abschreibung, Kapazitätsbestand, Produktionsmenge</a:t>
              </a:r>
              <a:endParaRPr lang="de-DE" sz="1800">
                <a:solidFill>
                  <a:schemeClr val="tx2"/>
                </a:solidFill>
              </a:endParaRPr>
            </a:p>
          </p:txBody>
        </p:sp>
      </p:grp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5724525" y="765175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376238" y="2463800"/>
            <a:ext cx="7148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>
              <a:solidFill>
                <a:srgbClr val="FF0066"/>
              </a:solidFill>
            </a:endParaRP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376238" y="2463800"/>
            <a:ext cx="8432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spezifische Investitionsausgaben </a:t>
            </a:r>
            <a:r>
              <a:rPr lang="de-DE" b="0">
                <a:solidFill>
                  <a:srgbClr val="000000"/>
                </a:solidFill>
              </a:rPr>
              <a:t>= Anlagevermögen in € / Kapazitätsbestand in Stunden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395288" y="2997200"/>
            <a:ext cx="7508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Kapazitätsbestand(t)</a:t>
            </a:r>
            <a:r>
              <a:rPr lang="de-DE">
                <a:solidFill>
                  <a:srgbClr val="FF0066"/>
                </a:solidFill>
              </a:rPr>
              <a:t> </a:t>
            </a:r>
            <a:r>
              <a:rPr lang="de-DE" b="0">
                <a:solidFill>
                  <a:srgbClr val="000000"/>
                </a:solidFill>
              </a:rPr>
              <a:t>= Kapazitätsbestand(t-1) +</a:t>
            </a:r>
            <a:r>
              <a:rPr lang="de-DE">
                <a:solidFill>
                  <a:srgbClr val="000000"/>
                </a:solidFill>
              </a:rPr>
              <a:t> </a:t>
            </a:r>
          </a:p>
          <a:p>
            <a:r>
              <a:rPr lang="de-DE" b="0">
                <a:solidFill>
                  <a:srgbClr val="000000"/>
                </a:solidFill>
              </a:rPr>
              <a:t>[ Investition(t) – Abschreibungen(t)</a:t>
            </a:r>
            <a:r>
              <a:rPr lang="de-DE" b="0">
                <a:solidFill>
                  <a:srgbClr val="FF0066"/>
                </a:solidFill>
              </a:rPr>
              <a:t> </a:t>
            </a:r>
            <a:r>
              <a:rPr lang="de-DE" b="0"/>
              <a:t>] / spezifische Investitionsausgaben</a:t>
            </a:r>
          </a:p>
          <a:p>
            <a:endParaRPr lang="de-DE">
              <a:solidFill>
                <a:srgbClr val="FF0066"/>
              </a:solidFill>
            </a:endParaRP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95288" y="3716338"/>
            <a:ext cx="44148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Abschreibung(t) </a:t>
            </a:r>
            <a:r>
              <a:rPr lang="de-DE" b="0">
                <a:solidFill>
                  <a:srgbClr val="000000"/>
                </a:solidFill>
              </a:rPr>
              <a:t>= Anlagevermögen(t) * 0,025</a:t>
            </a:r>
            <a:endParaRPr lang="de-DE" b="0">
              <a:solidFill>
                <a:srgbClr val="0033CC"/>
              </a:solidFill>
            </a:endParaRPr>
          </a:p>
          <a:p>
            <a:endParaRPr lang="de-DE" b="0"/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95288" y="4365625"/>
            <a:ext cx="72723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Produktionsmenge(t) bei 100% Auslastung</a:t>
            </a:r>
            <a:r>
              <a:rPr lang="de-DE"/>
              <a:t> </a:t>
            </a:r>
            <a:r>
              <a:rPr lang="de-DE" b="0"/>
              <a:t>= </a:t>
            </a:r>
          </a:p>
          <a:p>
            <a:r>
              <a:rPr lang="de-DE" b="0">
                <a:solidFill>
                  <a:srgbClr val="000000"/>
                </a:solidFill>
              </a:rPr>
              <a:t>Kapazitätsbestand in Stunden(t) * 60 / Fertigungszeit pro Stück in Minuten</a:t>
            </a:r>
            <a:endParaRPr lang="de-DE" b="0">
              <a:solidFill>
                <a:srgbClr val="0033CC"/>
              </a:solidFill>
            </a:endParaRPr>
          </a:p>
          <a:p>
            <a:endParaRPr lang="de-DE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1916-06BD-4495-8BB3-6114498D23BF}" type="slidenum">
              <a:rPr lang="de-DE"/>
              <a:pPr/>
              <a:t>17</a:t>
            </a:fld>
            <a:endParaRPr lang="de-DE"/>
          </a:p>
        </p:txBody>
      </p:sp>
      <p:grpSp>
        <p:nvGrpSpPr>
          <p:cNvPr id="22905" name="Group 377"/>
          <p:cNvGrpSpPr>
            <a:grpSpLocks/>
          </p:cNvGrpSpPr>
          <p:nvPr/>
        </p:nvGrpSpPr>
        <p:grpSpPr bwMode="auto">
          <a:xfrm>
            <a:off x="692150" y="1682750"/>
            <a:ext cx="2127250" cy="469900"/>
            <a:chOff x="436" y="1060"/>
            <a:chExt cx="1340" cy="296"/>
          </a:xfrm>
        </p:grpSpPr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436" y="1060"/>
              <a:ext cx="1340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446" y="1068"/>
              <a:ext cx="1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 Lohnkosten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22902" name="Group 374"/>
          <p:cNvGrpSpPr>
            <a:grpSpLocks/>
          </p:cNvGrpSpPr>
          <p:nvPr/>
        </p:nvGrpSpPr>
        <p:grpSpPr bwMode="auto">
          <a:xfrm>
            <a:off x="304800" y="2362200"/>
            <a:ext cx="3201988" cy="3932238"/>
            <a:chOff x="192" y="1488"/>
            <a:chExt cx="2017" cy="2477"/>
          </a:xfrm>
        </p:grpSpPr>
        <p:grpSp>
          <p:nvGrpSpPr>
            <p:cNvPr id="22900" name="Group 372"/>
            <p:cNvGrpSpPr>
              <a:grpSpLocks/>
            </p:cNvGrpSpPr>
            <p:nvPr/>
          </p:nvGrpSpPr>
          <p:grpSpPr bwMode="auto">
            <a:xfrm>
              <a:off x="192" y="2400"/>
              <a:ext cx="1404" cy="1565"/>
              <a:chOff x="291" y="2030"/>
              <a:chExt cx="1404" cy="1565"/>
            </a:xfrm>
          </p:grpSpPr>
          <p:grpSp>
            <p:nvGrpSpPr>
              <p:cNvPr id="22616" name="Group 88"/>
              <p:cNvGrpSpPr>
                <a:grpSpLocks/>
              </p:cNvGrpSpPr>
              <p:nvPr/>
            </p:nvGrpSpPr>
            <p:grpSpPr bwMode="auto">
              <a:xfrm>
                <a:off x="764" y="2030"/>
                <a:ext cx="931" cy="893"/>
                <a:chOff x="850" y="2370"/>
                <a:chExt cx="931" cy="893"/>
              </a:xfrm>
            </p:grpSpPr>
            <p:grpSp>
              <p:nvGrpSpPr>
                <p:cNvPr id="22596" name="Group 68"/>
                <p:cNvGrpSpPr>
                  <a:grpSpLocks/>
                </p:cNvGrpSpPr>
                <p:nvPr/>
              </p:nvGrpSpPr>
              <p:grpSpPr bwMode="auto">
                <a:xfrm>
                  <a:off x="1207" y="2371"/>
                  <a:ext cx="343" cy="892"/>
                  <a:chOff x="1207" y="2371"/>
                  <a:chExt cx="343" cy="892"/>
                </a:xfrm>
              </p:grpSpPr>
              <p:sp>
                <p:nvSpPr>
                  <p:cNvPr id="22576" name="Freeform 48"/>
                  <p:cNvSpPr>
                    <a:spLocks/>
                  </p:cNvSpPr>
                  <p:nvPr/>
                </p:nvSpPr>
                <p:spPr bwMode="auto">
                  <a:xfrm>
                    <a:off x="1207" y="2371"/>
                    <a:ext cx="343" cy="847"/>
                  </a:xfrm>
                  <a:custGeom>
                    <a:avLst/>
                    <a:gdLst>
                      <a:gd name="T0" fmla="*/ 0 w 343"/>
                      <a:gd name="T1" fmla="*/ 0 h 847"/>
                      <a:gd name="T2" fmla="*/ 20 w 343"/>
                      <a:gd name="T3" fmla="*/ 846 h 847"/>
                      <a:gd name="T4" fmla="*/ 284 w 343"/>
                      <a:gd name="T5" fmla="*/ 812 h 847"/>
                      <a:gd name="T6" fmla="*/ 342 w 343"/>
                      <a:gd name="T7" fmla="*/ 72 h 847"/>
                      <a:gd name="T8" fmla="*/ 0 w 343"/>
                      <a:gd name="T9" fmla="*/ 0 h 8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3" h="847">
                        <a:moveTo>
                          <a:pt x="0" y="0"/>
                        </a:moveTo>
                        <a:lnTo>
                          <a:pt x="20" y="846"/>
                        </a:lnTo>
                        <a:lnTo>
                          <a:pt x="284" y="812"/>
                        </a:lnTo>
                        <a:lnTo>
                          <a:pt x="342" y="7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577" name="Freeform 49"/>
                  <p:cNvSpPr>
                    <a:spLocks/>
                  </p:cNvSpPr>
                  <p:nvPr/>
                </p:nvSpPr>
                <p:spPr bwMode="auto">
                  <a:xfrm>
                    <a:off x="1228" y="3185"/>
                    <a:ext cx="263" cy="78"/>
                  </a:xfrm>
                  <a:custGeom>
                    <a:avLst/>
                    <a:gdLst>
                      <a:gd name="T0" fmla="*/ 0 w 263"/>
                      <a:gd name="T1" fmla="*/ 31 h 78"/>
                      <a:gd name="T2" fmla="*/ 0 w 263"/>
                      <a:gd name="T3" fmla="*/ 77 h 78"/>
                      <a:gd name="T4" fmla="*/ 258 w 263"/>
                      <a:gd name="T5" fmla="*/ 33 h 78"/>
                      <a:gd name="T6" fmla="*/ 262 w 263"/>
                      <a:gd name="T7" fmla="*/ 0 h 78"/>
                      <a:gd name="T8" fmla="*/ 0 w 263"/>
                      <a:gd name="T9" fmla="*/ 31 h 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3" h="78">
                        <a:moveTo>
                          <a:pt x="0" y="31"/>
                        </a:moveTo>
                        <a:lnTo>
                          <a:pt x="0" y="77"/>
                        </a:lnTo>
                        <a:lnTo>
                          <a:pt x="258" y="33"/>
                        </a:lnTo>
                        <a:lnTo>
                          <a:pt x="262" y="0"/>
                        </a:lnTo>
                        <a:lnTo>
                          <a:pt x="0" y="31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580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1240" y="2418"/>
                    <a:ext cx="281" cy="246"/>
                    <a:chOff x="1240" y="2418"/>
                    <a:chExt cx="281" cy="246"/>
                  </a:xfrm>
                </p:grpSpPr>
                <p:sp>
                  <p:nvSpPr>
                    <p:cNvPr id="22578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240" y="2418"/>
                      <a:ext cx="281" cy="246"/>
                    </a:xfrm>
                    <a:custGeom>
                      <a:avLst/>
                      <a:gdLst>
                        <a:gd name="T0" fmla="*/ 0 w 281"/>
                        <a:gd name="T1" fmla="*/ 0 h 246"/>
                        <a:gd name="T2" fmla="*/ 1 w 281"/>
                        <a:gd name="T3" fmla="*/ 231 h 246"/>
                        <a:gd name="T4" fmla="*/ 265 w 281"/>
                        <a:gd name="T5" fmla="*/ 245 h 246"/>
                        <a:gd name="T6" fmla="*/ 280 w 281"/>
                        <a:gd name="T7" fmla="*/ 56 h 246"/>
                        <a:gd name="T8" fmla="*/ 0 w 281"/>
                        <a:gd name="T9" fmla="*/ 0 h 2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1" h="246">
                          <a:moveTo>
                            <a:pt x="0" y="0"/>
                          </a:moveTo>
                          <a:lnTo>
                            <a:pt x="1" y="231"/>
                          </a:lnTo>
                          <a:lnTo>
                            <a:pt x="265" y="245"/>
                          </a:lnTo>
                          <a:lnTo>
                            <a:pt x="28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579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411" y="2625"/>
                      <a:ext cx="83" cy="18"/>
                    </a:xfrm>
                    <a:custGeom>
                      <a:avLst/>
                      <a:gdLst>
                        <a:gd name="T0" fmla="*/ 0 w 83"/>
                        <a:gd name="T1" fmla="*/ 0 h 18"/>
                        <a:gd name="T2" fmla="*/ 82 w 83"/>
                        <a:gd name="T3" fmla="*/ 6 h 18"/>
                        <a:gd name="T4" fmla="*/ 82 w 83"/>
                        <a:gd name="T5" fmla="*/ 17 h 18"/>
                        <a:gd name="T6" fmla="*/ 0 w 83"/>
                        <a:gd name="T7" fmla="*/ 12 h 18"/>
                        <a:gd name="T8" fmla="*/ 0 w 83"/>
                        <a:gd name="T9" fmla="*/ 0 h 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3" h="18">
                          <a:moveTo>
                            <a:pt x="0" y="0"/>
                          </a:moveTo>
                          <a:lnTo>
                            <a:pt x="82" y="6"/>
                          </a:lnTo>
                          <a:lnTo>
                            <a:pt x="82" y="17"/>
                          </a:lnTo>
                          <a:lnTo>
                            <a:pt x="0" y="1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22581" name="Freeform 53"/>
                  <p:cNvSpPr>
                    <a:spLocks/>
                  </p:cNvSpPr>
                  <p:nvPr/>
                </p:nvSpPr>
                <p:spPr bwMode="auto">
                  <a:xfrm>
                    <a:off x="1248" y="2698"/>
                    <a:ext cx="256" cy="464"/>
                  </a:xfrm>
                  <a:custGeom>
                    <a:avLst/>
                    <a:gdLst>
                      <a:gd name="T0" fmla="*/ 0 w 256"/>
                      <a:gd name="T1" fmla="*/ 0 h 464"/>
                      <a:gd name="T2" fmla="*/ 4 w 256"/>
                      <a:gd name="T3" fmla="*/ 463 h 464"/>
                      <a:gd name="T4" fmla="*/ 223 w 256"/>
                      <a:gd name="T5" fmla="*/ 440 h 464"/>
                      <a:gd name="T6" fmla="*/ 255 w 256"/>
                      <a:gd name="T7" fmla="*/ 8 h 464"/>
                      <a:gd name="T8" fmla="*/ 0 w 256"/>
                      <a:gd name="T9" fmla="*/ 0 h 4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56" h="464">
                        <a:moveTo>
                          <a:pt x="0" y="0"/>
                        </a:moveTo>
                        <a:lnTo>
                          <a:pt x="4" y="463"/>
                        </a:lnTo>
                        <a:lnTo>
                          <a:pt x="223" y="440"/>
                        </a:lnTo>
                        <a:lnTo>
                          <a:pt x="255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582" name="Freeform 54"/>
                  <p:cNvSpPr>
                    <a:spLocks/>
                  </p:cNvSpPr>
                  <p:nvPr/>
                </p:nvSpPr>
                <p:spPr bwMode="auto">
                  <a:xfrm>
                    <a:off x="1269" y="3083"/>
                    <a:ext cx="197" cy="61"/>
                  </a:xfrm>
                  <a:custGeom>
                    <a:avLst/>
                    <a:gdLst>
                      <a:gd name="T0" fmla="*/ 0 w 197"/>
                      <a:gd name="T1" fmla="*/ 12 h 61"/>
                      <a:gd name="T2" fmla="*/ 196 w 197"/>
                      <a:gd name="T3" fmla="*/ 0 h 61"/>
                      <a:gd name="T4" fmla="*/ 193 w 197"/>
                      <a:gd name="T5" fmla="*/ 44 h 61"/>
                      <a:gd name="T6" fmla="*/ 0 w 197"/>
                      <a:gd name="T7" fmla="*/ 60 h 61"/>
                      <a:gd name="T8" fmla="*/ 0 w 197"/>
                      <a:gd name="T9" fmla="*/ 12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7" h="61">
                        <a:moveTo>
                          <a:pt x="0" y="12"/>
                        </a:moveTo>
                        <a:lnTo>
                          <a:pt x="196" y="0"/>
                        </a:lnTo>
                        <a:lnTo>
                          <a:pt x="193" y="44"/>
                        </a:lnTo>
                        <a:lnTo>
                          <a:pt x="0" y="60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595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278" y="2854"/>
                    <a:ext cx="28" cy="217"/>
                    <a:chOff x="1278" y="2854"/>
                    <a:chExt cx="28" cy="217"/>
                  </a:xfrm>
                </p:grpSpPr>
                <p:grpSp>
                  <p:nvGrpSpPr>
                    <p:cNvPr id="22588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78" y="2854"/>
                      <a:ext cx="22" cy="217"/>
                      <a:chOff x="1278" y="2854"/>
                      <a:chExt cx="22" cy="217"/>
                    </a:xfrm>
                  </p:grpSpPr>
                  <p:sp>
                    <p:nvSpPr>
                      <p:cNvPr id="22583" name="Freeform 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78" y="2854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9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9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84" name="Freeform 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0" y="2899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85" name="Freeform 5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0" y="2943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86" name="Freeform 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0" y="2988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87" name="Freeform 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0" y="3032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  <p:grpSp>
                  <p:nvGrpSpPr>
                    <p:cNvPr id="22594" name="Group 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84" y="2854"/>
                      <a:ext cx="22" cy="217"/>
                      <a:chOff x="1284" y="2854"/>
                      <a:chExt cx="22" cy="217"/>
                    </a:xfrm>
                  </p:grpSpPr>
                  <p:sp>
                    <p:nvSpPr>
                      <p:cNvPr id="22589" name="Freeform 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4" y="2854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8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90" name="Freeform 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6" y="2899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91" name="Freeform 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6" y="2943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92" name="Freeform 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6" y="2988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593" name="Freeform 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6" y="3032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</p:grpSp>
            <p:grpSp>
              <p:nvGrpSpPr>
                <p:cNvPr id="22606" name="Group 78"/>
                <p:cNvGrpSpPr>
                  <a:grpSpLocks/>
                </p:cNvGrpSpPr>
                <p:nvPr/>
              </p:nvGrpSpPr>
              <p:grpSpPr bwMode="auto">
                <a:xfrm>
                  <a:off x="850" y="2370"/>
                  <a:ext cx="379" cy="893"/>
                  <a:chOff x="850" y="2370"/>
                  <a:chExt cx="379" cy="893"/>
                </a:xfrm>
              </p:grpSpPr>
              <p:grpSp>
                <p:nvGrpSpPr>
                  <p:cNvPr id="22599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850" y="2370"/>
                    <a:ext cx="379" cy="893"/>
                    <a:chOff x="850" y="2370"/>
                    <a:chExt cx="379" cy="893"/>
                  </a:xfrm>
                </p:grpSpPr>
                <p:sp>
                  <p:nvSpPr>
                    <p:cNvPr id="22597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850" y="2370"/>
                      <a:ext cx="379" cy="847"/>
                    </a:xfrm>
                    <a:custGeom>
                      <a:avLst/>
                      <a:gdLst>
                        <a:gd name="T0" fmla="*/ 0 w 379"/>
                        <a:gd name="T1" fmla="*/ 11 h 847"/>
                        <a:gd name="T2" fmla="*/ 108 w 379"/>
                        <a:gd name="T3" fmla="*/ 836 h 847"/>
                        <a:gd name="T4" fmla="*/ 378 w 379"/>
                        <a:gd name="T5" fmla="*/ 846 h 847"/>
                        <a:gd name="T6" fmla="*/ 356 w 379"/>
                        <a:gd name="T7" fmla="*/ 0 h 847"/>
                        <a:gd name="T8" fmla="*/ 0 w 379"/>
                        <a:gd name="T9" fmla="*/ 11 h 8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79" h="847">
                          <a:moveTo>
                            <a:pt x="0" y="11"/>
                          </a:moveTo>
                          <a:lnTo>
                            <a:pt x="108" y="836"/>
                          </a:lnTo>
                          <a:lnTo>
                            <a:pt x="378" y="846"/>
                          </a:lnTo>
                          <a:lnTo>
                            <a:pt x="356" y="0"/>
                          </a:lnTo>
                          <a:lnTo>
                            <a:pt x="0" y="11"/>
                          </a:lnTo>
                        </a:path>
                      </a:pathLst>
                    </a:custGeom>
                    <a:solidFill>
                      <a:srgbClr val="7F7F9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598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959" y="3204"/>
                      <a:ext cx="270" cy="59"/>
                    </a:xfrm>
                    <a:custGeom>
                      <a:avLst/>
                      <a:gdLst>
                        <a:gd name="T0" fmla="*/ 0 w 270"/>
                        <a:gd name="T1" fmla="*/ 0 h 59"/>
                        <a:gd name="T2" fmla="*/ 269 w 270"/>
                        <a:gd name="T3" fmla="*/ 11 h 59"/>
                        <a:gd name="T4" fmla="*/ 269 w 270"/>
                        <a:gd name="T5" fmla="*/ 58 h 59"/>
                        <a:gd name="T6" fmla="*/ 4 w 270"/>
                        <a:gd name="T7" fmla="*/ 44 h 59"/>
                        <a:gd name="T8" fmla="*/ 0 w 270"/>
                        <a:gd name="T9" fmla="*/ 0 h 5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70" h="59">
                          <a:moveTo>
                            <a:pt x="0" y="0"/>
                          </a:moveTo>
                          <a:lnTo>
                            <a:pt x="269" y="11"/>
                          </a:lnTo>
                          <a:lnTo>
                            <a:pt x="269" y="58"/>
                          </a:lnTo>
                          <a:lnTo>
                            <a:pt x="4" y="4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5F5F7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02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66" y="2387"/>
                    <a:ext cx="322" cy="26"/>
                    <a:chOff x="866" y="2387"/>
                    <a:chExt cx="322" cy="26"/>
                  </a:xfrm>
                </p:grpSpPr>
                <p:sp>
                  <p:nvSpPr>
                    <p:cNvPr id="22600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6" y="2397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01" name="Oval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72" y="2387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05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968" y="3183"/>
                    <a:ext cx="244" cy="24"/>
                    <a:chOff x="968" y="3183"/>
                    <a:chExt cx="244" cy="24"/>
                  </a:xfrm>
                </p:grpSpPr>
                <p:sp>
                  <p:nvSpPr>
                    <p:cNvPr id="22603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8" y="3183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04" name="Oval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6" y="3191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grpSp>
              <p:nvGrpSpPr>
                <p:cNvPr id="22611" name="Group 83"/>
                <p:cNvGrpSpPr>
                  <a:grpSpLocks/>
                </p:cNvGrpSpPr>
                <p:nvPr/>
              </p:nvGrpSpPr>
              <p:grpSpPr bwMode="auto">
                <a:xfrm>
                  <a:off x="979" y="2562"/>
                  <a:ext cx="374" cy="265"/>
                  <a:chOff x="979" y="2562"/>
                  <a:chExt cx="374" cy="265"/>
                </a:xfrm>
              </p:grpSpPr>
              <p:sp>
                <p:nvSpPr>
                  <p:cNvPr id="22607" name="Freeform 79"/>
                  <p:cNvSpPr>
                    <a:spLocks/>
                  </p:cNvSpPr>
                  <p:nvPr/>
                </p:nvSpPr>
                <p:spPr bwMode="auto">
                  <a:xfrm>
                    <a:off x="979" y="2562"/>
                    <a:ext cx="374" cy="265"/>
                  </a:xfrm>
                  <a:custGeom>
                    <a:avLst/>
                    <a:gdLst>
                      <a:gd name="T0" fmla="*/ 83 w 374"/>
                      <a:gd name="T1" fmla="*/ 5 h 265"/>
                      <a:gd name="T2" fmla="*/ 74 w 374"/>
                      <a:gd name="T3" fmla="*/ 2 h 265"/>
                      <a:gd name="T4" fmla="*/ 65 w 374"/>
                      <a:gd name="T5" fmla="*/ 1 h 265"/>
                      <a:gd name="T6" fmla="*/ 53 w 374"/>
                      <a:gd name="T7" fmla="*/ 0 h 265"/>
                      <a:gd name="T8" fmla="*/ 45 w 374"/>
                      <a:gd name="T9" fmla="*/ 0 h 265"/>
                      <a:gd name="T10" fmla="*/ 37 w 374"/>
                      <a:gd name="T11" fmla="*/ 2 h 265"/>
                      <a:gd name="T12" fmla="*/ 28 w 374"/>
                      <a:gd name="T13" fmla="*/ 6 h 265"/>
                      <a:gd name="T14" fmla="*/ 19 w 374"/>
                      <a:gd name="T15" fmla="*/ 11 h 265"/>
                      <a:gd name="T16" fmla="*/ 11 w 374"/>
                      <a:gd name="T17" fmla="*/ 17 h 265"/>
                      <a:gd name="T18" fmla="*/ 6 w 374"/>
                      <a:gd name="T19" fmla="*/ 23 h 265"/>
                      <a:gd name="T20" fmla="*/ 1 w 374"/>
                      <a:gd name="T21" fmla="*/ 32 h 265"/>
                      <a:gd name="T22" fmla="*/ 0 w 374"/>
                      <a:gd name="T23" fmla="*/ 42 h 265"/>
                      <a:gd name="T24" fmla="*/ 0 w 374"/>
                      <a:gd name="T25" fmla="*/ 54 h 265"/>
                      <a:gd name="T26" fmla="*/ 3 w 374"/>
                      <a:gd name="T27" fmla="*/ 64 h 265"/>
                      <a:gd name="T28" fmla="*/ 8 w 374"/>
                      <a:gd name="T29" fmla="*/ 76 h 265"/>
                      <a:gd name="T30" fmla="*/ 14 w 374"/>
                      <a:gd name="T31" fmla="*/ 89 h 265"/>
                      <a:gd name="T32" fmla="*/ 22 w 374"/>
                      <a:gd name="T33" fmla="*/ 102 h 265"/>
                      <a:gd name="T34" fmla="*/ 33 w 374"/>
                      <a:gd name="T35" fmla="*/ 116 h 265"/>
                      <a:gd name="T36" fmla="*/ 45 w 374"/>
                      <a:gd name="T37" fmla="*/ 125 h 265"/>
                      <a:gd name="T38" fmla="*/ 56 w 374"/>
                      <a:gd name="T39" fmla="*/ 132 h 265"/>
                      <a:gd name="T40" fmla="*/ 72 w 374"/>
                      <a:gd name="T41" fmla="*/ 140 h 265"/>
                      <a:gd name="T42" fmla="*/ 89 w 374"/>
                      <a:gd name="T43" fmla="*/ 147 h 265"/>
                      <a:gd name="T44" fmla="*/ 110 w 374"/>
                      <a:gd name="T45" fmla="*/ 153 h 265"/>
                      <a:gd name="T46" fmla="*/ 137 w 374"/>
                      <a:gd name="T47" fmla="*/ 161 h 265"/>
                      <a:gd name="T48" fmla="*/ 159 w 374"/>
                      <a:gd name="T49" fmla="*/ 167 h 265"/>
                      <a:gd name="T50" fmla="*/ 180 w 374"/>
                      <a:gd name="T51" fmla="*/ 174 h 265"/>
                      <a:gd name="T52" fmla="*/ 190 w 374"/>
                      <a:gd name="T53" fmla="*/ 178 h 265"/>
                      <a:gd name="T54" fmla="*/ 209 w 374"/>
                      <a:gd name="T55" fmla="*/ 189 h 265"/>
                      <a:gd name="T56" fmla="*/ 231 w 374"/>
                      <a:gd name="T57" fmla="*/ 203 h 265"/>
                      <a:gd name="T58" fmla="*/ 253 w 374"/>
                      <a:gd name="T59" fmla="*/ 220 h 265"/>
                      <a:gd name="T60" fmla="*/ 271 w 374"/>
                      <a:gd name="T61" fmla="*/ 234 h 265"/>
                      <a:gd name="T62" fmla="*/ 292 w 374"/>
                      <a:gd name="T63" fmla="*/ 249 h 265"/>
                      <a:gd name="T64" fmla="*/ 302 w 374"/>
                      <a:gd name="T65" fmla="*/ 255 h 265"/>
                      <a:gd name="T66" fmla="*/ 312 w 374"/>
                      <a:gd name="T67" fmla="*/ 259 h 265"/>
                      <a:gd name="T68" fmla="*/ 323 w 374"/>
                      <a:gd name="T69" fmla="*/ 263 h 265"/>
                      <a:gd name="T70" fmla="*/ 333 w 374"/>
                      <a:gd name="T71" fmla="*/ 264 h 265"/>
                      <a:gd name="T72" fmla="*/ 341 w 374"/>
                      <a:gd name="T73" fmla="*/ 263 h 265"/>
                      <a:gd name="T74" fmla="*/ 349 w 374"/>
                      <a:gd name="T75" fmla="*/ 261 h 265"/>
                      <a:gd name="T76" fmla="*/ 358 w 374"/>
                      <a:gd name="T77" fmla="*/ 258 h 265"/>
                      <a:gd name="T78" fmla="*/ 366 w 374"/>
                      <a:gd name="T79" fmla="*/ 253 h 265"/>
                      <a:gd name="T80" fmla="*/ 369 w 374"/>
                      <a:gd name="T81" fmla="*/ 247 h 265"/>
                      <a:gd name="T82" fmla="*/ 371 w 374"/>
                      <a:gd name="T83" fmla="*/ 240 h 265"/>
                      <a:gd name="T84" fmla="*/ 373 w 374"/>
                      <a:gd name="T85" fmla="*/ 232 h 265"/>
                      <a:gd name="T86" fmla="*/ 373 w 374"/>
                      <a:gd name="T87" fmla="*/ 223 h 265"/>
                      <a:gd name="T88" fmla="*/ 371 w 374"/>
                      <a:gd name="T89" fmla="*/ 218 h 265"/>
                      <a:gd name="T90" fmla="*/ 368 w 374"/>
                      <a:gd name="T91" fmla="*/ 213 h 265"/>
                      <a:gd name="T92" fmla="*/ 358 w 374"/>
                      <a:gd name="T93" fmla="*/ 204 h 265"/>
                      <a:gd name="T94" fmla="*/ 347 w 374"/>
                      <a:gd name="T95" fmla="*/ 198 h 265"/>
                      <a:gd name="T96" fmla="*/ 338 w 374"/>
                      <a:gd name="T97" fmla="*/ 192 h 265"/>
                      <a:gd name="T98" fmla="*/ 323 w 374"/>
                      <a:gd name="T99" fmla="*/ 183 h 265"/>
                      <a:gd name="T100" fmla="*/ 294 w 374"/>
                      <a:gd name="T101" fmla="*/ 164 h 265"/>
                      <a:gd name="T102" fmla="*/ 254 w 374"/>
                      <a:gd name="T103" fmla="*/ 132 h 265"/>
                      <a:gd name="T104" fmla="*/ 213 w 374"/>
                      <a:gd name="T105" fmla="*/ 102 h 265"/>
                      <a:gd name="T106" fmla="*/ 159 w 374"/>
                      <a:gd name="T107" fmla="*/ 61 h 265"/>
                      <a:gd name="T108" fmla="*/ 111 w 374"/>
                      <a:gd name="T109" fmla="*/ 24 h 265"/>
                      <a:gd name="T110" fmla="*/ 96 w 374"/>
                      <a:gd name="T111" fmla="*/ 13 h 265"/>
                      <a:gd name="T112" fmla="*/ 83 w 374"/>
                      <a:gd name="T113" fmla="*/ 5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374" h="265">
                        <a:moveTo>
                          <a:pt x="83" y="5"/>
                        </a:moveTo>
                        <a:lnTo>
                          <a:pt x="74" y="2"/>
                        </a:lnTo>
                        <a:lnTo>
                          <a:pt x="65" y="1"/>
                        </a:lnTo>
                        <a:lnTo>
                          <a:pt x="53" y="0"/>
                        </a:lnTo>
                        <a:lnTo>
                          <a:pt x="45" y="0"/>
                        </a:lnTo>
                        <a:lnTo>
                          <a:pt x="37" y="2"/>
                        </a:lnTo>
                        <a:lnTo>
                          <a:pt x="28" y="6"/>
                        </a:lnTo>
                        <a:lnTo>
                          <a:pt x="19" y="11"/>
                        </a:lnTo>
                        <a:lnTo>
                          <a:pt x="11" y="17"/>
                        </a:lnTo>
                        <a:lnTo>
                          <a:pt x="6" y="23"/>
                        </a:lnTo>
                        <a:lnTo>
                          <a:pt x="1" y="32"/>
                        </a:lnTo>
                        <a:lnTo>
                          <a:pt x="0" y="42"/>
                        </a:lnTo>
                        <a:lnTo>
                          <a:pt x="0" y="54"/>
                        </a:lnTo>
                        <a:lnTo>
                          <a:pt x="3" y="64"/>
                        </a:lnTo>
                        <a:lnTo>
                          <a:pt x="8" y="76"/>
                        </a:lnTo>
                        <a:lnTo>
                          <a:pt x="14" y="89"/>
                        </a:lnTo>
                        <a:lnTo>
                          <a:pt x="22" y="102"/>
                        </a:lnTo>
                        <a:lnTo>
                          <a:pt x="33" y="116"/>
                        </a:lnTo>
                        <a:lnTo>
                          <a:pt x="45" y="125"/>
                        </a:lnTo>
                        <a:lnTo>
                          <a:pt x="56" y="132"/>
                        </a:lnTo>
                        <a:lnTo>
                          <a:pt x="72" y="140"/>
                        </a:lnTo>
                        <a:lnTo>
                          <a:pt x="89" y="147"/>
                        </a:lnTo>
                        <a:lnTo>
                          <a:pt x="110" y="153"/>
                        </a:lnTo>
                        <a:lnTo>
                          <a:pt x="137" y="161"/>
                        </a:lnTo>
                        <a:lnTo>
                          <a:pt x="159" y="167"/>
                        </a:lnTo>
                        <a:lnTo>
                          <a:pt x="180" y="174"/>
                        </a:lnTo>
                        <a:lnTo>
                          <a:pt x="190" y="178"/>
                        </a:lnTo>
                        <a:lnTo>
                          <a:pt x="209" y="189"/>
                        </a:lnTo>
                        <a:lnTo>
                          <a:pt x="231" y="203"/>
                        </a:lnTo>
                        <a:lnTo>
                          <a:pt x="253" y="220"/>
                        </a:lnTo>
                        <a:lnTo>
                          <a:pt x="271" y="234"/>
                        </a:lnTo>
                        <a:lnTo>
                          <a:pt x="292" y="249"/>
                        </a:lnTo>
                        <a:lnTo>
                          <a:pt x="302" y="255"/>
                        </a:lnTo>
                        <a:lnTo>
                          <a:pt x="312" y="259"/>
                        </a:lnTo>
                        <a:lnTo>
                          <a:pt x="323" y="263"/>
                        </a:lnTo>
                        <a:lnTo>
                          <a:pt x="333" y="264"/>
                        </a:lnTo>
                        <a:lnTo>
                          <a:pt x="341" y="263"/>
                        </a:lnTo>
                        <a:lnTo>
                          <a:pt x="349" y="261"/>
                        </a:lnTo>
                        <a:lnTo>
                          <a:pt x="358" y="258"/>
                        </a:lnTo>
                        <a:lnTo>
                          <a:pt x="366" y="253"/>
                        </a:lnTo>
                        <a:lnTo>
                          <a:pt x="369" y="247"/>
                        </a:lnTo>
                        <a:lnTo>
                          <a:pt x="371" y="240"/>
                        </a:lnTo>
                        <a:lnTo>
                          <a:pt x="373" y="232"/>
                        </a:lnTo>
                        <a:lnTo>
                          <a:pt x="373" y="223"/>
                        </a:lnTo>
                        <a:lnTo>
                          <a:pt x="371" y="218"/>
                        </a:lnTo>
                        <a:lnTo>
                          <a:pt x="368" y="213"/>
                        </a:lnTo>
                        <a:lnTo>
                          <a:pt x="358" y="204"/>
                        </a:lnTo>
                        <a:lnTo>
                          <a:pt x="347" y="198"/>
                        </a:lnTo>
                        <a:lnTo>
                          <a:pt x="338" y="192"/>
                        </a:lnTo>
                        <a:lnTo>
                          <a:pt x="323" y="183"/>
                        </a:lnTo>
                        <a:lnTo>
                          <a:pt x="294" y="164"/>
                        </a:lnTo>
                        <a:lnTo>
                          <a:pt x="254" y="132"/>
                        </a:lnTo>
                        <a:lnTo>
                          <a:pt x="213" y="102"/>
                        </a:lnTo>
                        <a:lnTo>
                          <a:pt x="159" y="61"/>
                        </a:lnTo>
                        <a:lnTo>
                          <a:pt x="111" y="24"/>
                        </a:lnTo>
                        <a:lnTo>
                          <a:pt x="96" y="13"/>
                        </a:lnTo>
                        <a:lnTo>
                          <a:pt x="83" y="5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10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08" y="2585"/>
                    <a:ext cx="67" cy="66"/>
                    <a:chOff x="1008" y="2585"/>
                    <a:chExt cx="67" cy="66"/>
                  </a:xfrm>
                </p:grpSpPr>
                <p:sp>
                  <p:nvSpPr>
                    <p:cNvPr id="22608" name="Oval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11" y="2588"/>
                      <a:ext cx="64" cy="6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09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08" y="2585"/>
                      <a:ext cx="64" cy="63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sp>
              <p:nvSpPr>
                <p:cNvPr id="22612" name="Freeform 84"/>
                <p:cNvSpPr>
                  <a:spLocks/>
                </p:cNvSpPr>
                <p:nvPr/>
              </p:nvSpPr>
              <p:spPr bwMode="auto">
                <a:xfrm>
                  <a:off x="1278" y="2653"/>
                  <a:ext cx="503" cy="171"/>
                </a:xfrm>
                <a:custGeom>
                  <a:avLst/>
                  <a:gdLst>
                    <a:gd name="T0" fmla="*/ 16 w 503"/>
                    <a:gd name="T1" fmla="*/ 107 h 171"/>
                    <a:gd name="T2" fmla="*/ 312 w 503"/>
                    <a:gd name="T3" fmla="*/ 62 h 171"/>
                    <a:gd name="T4" fmla="*/ 322 w 503"/>
                    <a:gd name="T5" fmla="*/ 42 h 171"/>
                    <a:gd name="T6" fmla="*/ 335 w 503"/>
                    <a:gd name="T7" fmla="*/ 35 h 171"/>
                    <a:gd name="T8" fmla="*/ 458 w 503"/>
                    <a:gd name="T9" fmla="*/ 1 h 171"/>
                    <a:gd name="T10" fmla="*/ 468 w 503"/>
                    <a:gd name="T11" fmla="*/ 0 h 171"/>
                    <a:gd name="T12" fmla="*/ 476 w 503"/>
                    <a:gd name="T13" fmla="*/ 1 h 171"/>
                    <a:gd name="T14" fmla="*/ 482 w 503"/>
                    <a:gd name="T15" fmla="*/ 5 h 171"/>
                    <a:gd name="T16" fmla="*/ 487 w 503"/>
                    <a:gd name="T17" fmla="*/ 12 h 171"/>
                    <a:gd name="T18" fmla="*/ 488 w 503"/>
                    <a:gd name="T19" fmla="*/ 21 h 171"/>
                    <a:gd name="T20" fmla="*/ 484 w 503"/>
                    <a:gd name="T21" fmla="*/ 29 h 171"/>
                    <a:gd name="T22" fmla="*/ 477 w 503"/>
                    <a:gd name="T23" fmla="*/ 33 h 171"/>
                    <a:gd name="T24" fmla="*/ 468 w 503"/>
                    <a:gd name="T25" fmla="*/ 36 h 171"/>
                    <a:gd name="T26" fmla="*/ 395 w 503"/>
                    <a:gd name="T27" fmla="*/ 54 h 171"/>
                    <a:gd name="T28" fmla="*/ 398 w 503"/>
                    <a:gd name="T29" fmla="*/ 62 h 171"/>
                    <a:gd name="T30" fmla="*/ 481 w 503"/>
                    <a:gd name="T31" fmla="*/ 43 h 171"/>
                    <a:gd name="T32" fmla="*/ 491 w 503"/>
                    <a:gd name="T33" fmla="*/ 44 h 171"/>
                    <a:gd name="T34" fmla="*/ 496 w 503"/>
                    <a:gd name="T35" fmla="*/ 48 h 171"/>
                    <a:gd name="T36" fmla="*/ 499 w 503"/>
                    <a:gd name="T37" fmla="*/ 52 h 171"/>
                    <a:gd name="T38" fmla="*/ 500 w 503"/>
                    <a:gd name="T39" fmla="*/ 56 h 171"/>
                    <a:gd name="T40" fmla="*/ 497 w 503"/>
                    <a:gd name="T41" fmla="*/ 61 h 171"/>
                    <a:gd name="T42" fmla="*/ 493 w 503"/>
                    <a:gd name="T43" fmla="*/ 66 h 171"/>
                    <a:gd name="T44" fmla="*/ 486 w 503"/>
                    <a:gd name="T45" fmla="*/ 68 h 171"/>
                    <a:gd name="T46" fmla="*/ 404 w 503"/>
                    <a:gd name="T47" fmla="*/ 86 h 171"/>
                    <a:gd name="T48" fmla="*/ 405 w 503"/>
                    <a:gd name="T49" fmla="*/ 94 h 171"/>
                    <a:gd name="T50" fmla="*/ 484 w 503"/>
                    <a:gd name="T51" fmla="*/ 80 h 171"/>
                    <a:gd name="T52" fmla="*/ 492 w 503"/>
                    <a:gd name="T53" fmla="*/ 80 h 171"/>
                    <a:gd name="T54" fmla="*/ 497 w 503"/>
                    <a:gd name="T55" fmla="*/ 84 h 171"/>
                    <a:gd name="T56" fmla="*/ 500 w 503"/>
                    <a:gd name="T57" fmla="*/ 89 h 171"/>
                    <a:gd name="T58" fmla="*/ 502 w 503"/>
                    <a:gd name="T59" fmla="*/ 97 h 171"/>
                    <a:gd name="T60" fmla="*/ 502 w 503"/>
                    <a:gd name="T61" fmla="*/ 101 h 171"/>
                    <a:gd name="T62" fmla="*/ 499 w 503"/>
                    <a:gd name="T63" fmla="*/ 107 h 171"/>
                    <a:gd name="T64" fmla="*/ 494 w 503"/>
                    <a:gd name="T65" fmla="*/ 110 h 171"/>
                    <a:gd name="T66" fmla="*/ 485 w 503"/>
                    <a:gd name="T67" fmla="*/ 113 h 171"/>
                    <a:gd name="T68" fmla="*/ 420 w 503"/>
                    <a:gd name="T69" fmla="*/ 125 h 171"/>
                    <a:gd name="T70" fmla="*/ 353 w 503"/>
                    <a:gd name="T71" fmla="*/ 137 h 171"/>
                    <a:gd name="T72" fmla="*/ 337 w 503"/>
                    <a:gd name="T73" fmla="*/ 133 h 171"/>
                    <a:gd name="T74" fmla="*/ 323 w 503"/>
                    <a:gd name="T75" fmla="*/ 123 h 171"/>
                    <a:gd name="T76" fmla="*/ 316 w 503"/>
                    <a:gd name="T77" fmla="*/ 119 h 171"/>
                    <a:gd name="T78" fmla="*/ 43 w 503"/>
                    <a:gd name="T79" fmla="*/ 169 h 171"/>
                    <a:gd name="T80" fmla="*/ 36 w 503"/>
                    <a:gd name="T81" fmla="*/ 170 h 171"/>
                    <a:gd name="T82" fmla="*/ 31 w 503"/>
                    <a:gd name="T83" fmla="*/ 170 h 171"/>
                    <a:gd name="T84" fmla="*/ 24 w 503"/>
                    <a:gd name="T85" fmla="*/ 168 h 171"/>
                    <a:gd name="T86" fmla="*/ 18 w 503"/>
                    <a:gd name="T87" fmla="*/ 166 h 171"/>
                    <a:gd name="T88" fmla="*/ 12 w 503"/>
                    <a:gd name="T89" fmla="*/ 164 h 171"/>
                    <a:gd name="T90" fmla="*/ 6 w 503"/>
                    <a:gd name="T91" fmla="*/ 158 h 171"/>
                    <a:gd name="T92" fmla="*/ 2 w 503"/>
                    <a:gd name="T93" fmla="*/ 152 h 171"/>
                    <a:gd name="T94" fmla="*/ 0 w 503"/>
                    <a:gd name="T95" fmla="*/ 145 h 171"/>
                    <a:gd name="T96" fmla="*/ 0 w 503"/>
                    <a:gd name="T97" fmla="*/ 137 h 171"/>
                    <a:gd name="T98" fmla="*/ 0 w 503"/>
                    <a:gd name="T99" fmla="*/ 130 h 171"/>
                    <a:gd name="T100" fmla="*/ 2 w 503"/>
                    <a:gd name="T101" fmla="*/ 124 h 171"/>
                    <a:gd name="T102" fmla="*/ 5 w 503"/>
                    <a:gd name="T103" fmla="*/ 117 h 171"/>
                    <a:gd name="T104" fmla="*/ 10 w 503"/>
                    <a:gd name="T105" fmla="*/ 111 h 171"/>
                    <a:gd name="T106" fmla="*/ 16 w 503"/>
                    <a:gd name="T107" fmla="*/ 107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03" h="171">
                      <a:moveTo>
                        <a:pt x="16" y="107"/>
                      </a:moveTo>
                      <a:lnTo>
                        <a:pt x="312" y="62"/>
                      </a:lnTo>
                      <a:lnTo>
                        <a:pt x="322" y="42"/>
                      </a:lnTo>
                      <a:lnTo>
                        <a:pt x="335" y="35"/>
                      </a:lnTo>
                      <a:lnTo>
                        <a:pt x="458" y="1"/>
                      </a:lnTo>
                      <a:lnTo>
                        <a:pt x="468" y="0"/>
                      </a:lnTo>
                      <a:lnTo>
                        <a:pt x="476" y="1"/>
                      </a:lnTo>
                      <a:lnTo>
                        <a:pt x="482" y="5"/>
                      </a:lnTo>
                      <a:lnTo>
                        <a:pt x="487" y="12"/>
                      </a:lnTo>
                      <a:lnTo>
                        <a:pt x="488" y="21"/>
                      </a:lnTo>
                      <a:lnTo>
                        <a:pt x="484" y="29"/>
                      </a:lnTo>
                      <a:lnTo>
                        <a:pt x="477" y="33"/>
                      </a:lnTo>
                      <a:lnTo>
                        <a:pt x="468" y="36"/>
                      </a:lnTo>
                      <a:lnTo>
                        <a:pt x="395" y="54"/>
                      </a:lnTo>
                      <a:lnTo>
                        <a:pt x="398" y="62"/>
                      </a:lnTo>
                      <a:lnTo>
                        <a:pt x="481" y="43"/>
                      </a:lnTo>
                      <a:lnTo>
                        <a:pt x="491" y="44"/>
                      </a:lnTo>
                      <a:lnTo>
                        <a:pt x="496" y="48"/>
                      </a:lnTo>
                      <a:lnTo>
                        <a:pt x="499" y="52"/>
                      </a:lnTo>
                      <a:lnTo>
                        <a:pt x="500" y="56"/>
                      </a:lnTo>
                      <a:lnTo>
                        <a:pt x="497" y="61"/>
                      </a:lnTo>
                      <a:lnTo>
                        <a:pt x="493" y="66"/>
                      </a:lnTo>
                      <a:lnTo>
                        <a:pt x="486" y="68"/>
                      </a:lnTo>
                      <a:lnTo>
                        <a:pt x="404" y="86"/>
                      </a:lnTo>
                      <a:lnTo>
                        <a:pt x="405" y="94"/>
                      </a:lnTo>
                      <a:lnTo>
                        <a:pt x="484" y="80"/>
                      </a:lnTo>
                      <a:lnTo>
                        <a:pt x="492" y="80"/>
                      </a:lnTo>
                      <a:lnTo>
                        <a:pt x="497" y="84"/>
                      </a:lnTo>
                      <a:lnTo>
                        <a:pt x="500" y="89"/>
                      </a:lnTo>
                      <a:lnTo>
                        <a:pt x="502" y="97"/>
                      </a:lnTo>
                      <a:lnTo>
                        <a:pt x="502" y="101"/>
                      </a:lnTo>
                      <a:lnTo>
                        <a:pt x="499" y="107"/>
                      </a:lnTo>
                      <a:lnTo>
                        <a:pt x="494" y="110"/>
                      </a:lnTo>
                      <a:lnTo>
                        <a:pt x="485" y="113"/>
                      </a:lnTo>
                      <a:lnTo>
                        <a:pt x="420" y="125"/>
                      </a:lnTo>
                      <a:lnTo>
                        <a:pt x="353" y="137"/>
                      </a:lnTo>
                      <a:lnTo>
                        <a:pt x="337" y="133"/>
                      </a:lnTo>
                      <a:lnTo>
                        <a:pt x="323" y="123"/>
                      </a:lnTo>
                      <a:lnTo>
                        <a:pt x="316" y="119"/>
                      </a:lnTo>
                      <a:lnTo>
                        <a:pt x="43" y="169"/>
                      </a:lnTo>
                      <a:lnTo>
                        <a:pt x="36" y="170"/>
                      </a:lnTo>
                      <a:lnTo>
                        <a:pt x="31" y="170"/>
                      </a:lnTo>
                      <a:lnTo>
                        <a:pt x="24" y="168"/>
                      </a:lnTo>
                      <a:lnTo>
                        <a:pt x="18" y="166"/>
                      </a:lnTo>
                      <a:lnTo>
                        <a:pt x="12" y="164"/>
                      </a:lnTo>
                      <a:lnTo>
                        <a:pt x="6" y="158"/>
                      </a:lnTo>
                      <a:lnTo>
                        <a:pt x="2" y="152"/>
                      </a:lnTo>
                      <a:lnTo>
                        <a:pt x="0" y="145"/>
                      </a:lnTo>
                      <a:lnTo>
                        <a:pt x="0" y="137"/>
                      </a:lnTo>
                      <a:lnTo>
                        <a:pt x="0" y="130"/>
                      </a:lnTo>
                      <a:lnTo>
                        <a:pt x="2" y="124"/>
                      </a:lnTo>
                      <a:lnTo>
                        <a:pt x="5" y="117"/>
                      </a:lnTo>
                      <a:lnTo>
                        <a:pt x="10" y="111"/>
                      </a:lnTo>
                      <a:lnTo>
                        <a:pt x="16" y="107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22615" name="Group 87"/>
                <p:cNvGrpSpPr>
                  <a:grpSpLocks/>
                </p:cNvGrpSpPr>
                <p:nvPr/>
              </p:nvGrpSpPr>
              <p:grpSpPr bwMode="auto">
                <a:xfrm>
                  <a:off x="1297" y="2772"/>
                  <a:ext cx="37" cy="37"/>
                  <a:chOff x="1297" y="2772"/>
                  <a:chExt cx="37" cy="37"/>
                </a:xfrm>
              </p:grpSpPr>
              <p:sp>
                <p:nvSpPr>
                  <p:cNvPr id="22613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299" y="2774"/>
                    <a:ext cx="35" cy="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22614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297" y="2772"/>
                    <a:ext cx="35" cy="35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2657" name="Group 129"/>
              <p:cNvGrpSpPr>
                <a:grpSpLocks/>
              </p:cNvGrpSpPr>
              <p:nvPr/>
            </p:nvGrpSpPr>
            <p:grpSpPr bwMode="auto">
              <a:xfrm>
                <a:off x="524" y="2366"/>
                <a:ext cx="931" cy="893"/>
                <a:chOff x="610" y="2706"/>
                <a:chExt cx="931" cy="893"/>
              </a:xfrm>
            </p:grpSpPr>
            <p:grpSp>
              <p:nvGrpSpPr>
                <p:cNvPr id="22637" name="Group 109"/>
                <p:cNvGrpSpPr>
                  <a:grpSpLocks/>
                </p:cNvGrpSpPr>
                <p:nvPr/>
              </p:nvGrpSpPr>
              <p:grpSpPr bwMode="auto">
                <a:xfrm>
                  <a:off x="967" y="2707"/>
                  <a:ext cx="343" cy="892"/>
                  <a:chOff x="967" y="2707"/>
                  <a:chExt cx="343" cy="892"/>
                </a:xfrm>
              </p:grpSpPr>
              <p:sp>
                <p:nvSpPr>
                  <p:cNvPr id="22617" name="Freeform 89"/>
                  <p:cNvSpPr>
                    <a:spLocks/>
                  </p:cNvSpPr>
                  <p:nvPr/>
                </p:nvSpPr>
                <p:spPr bwMode="auto">
                  <a:xfrm>
                    <a:off x="967" y="2707"/>
                    <a:ext cx="343" cy="847"/>
                  </a:xfrm>
                  <a:custGeom>
                    <a:avLst/>
                    <a:gdLst>
                      <a:gd name="T0" fmla="*/ 0 w 343"/>
                      <a:gd name="T1" fmla="*/ 0 h 847"/>
                      <a:gd name="T2" fmla="*/ 20 w 343"/>
                      <a:gd name="T3" fmla="*/ 846 h 847"/>
                      <a:gd name="T4" fmla="*/ 284 w 343"/>
                      <a:gd name="T5" fmla="*/ 812 h 847"/>
                      <a:gd name="T6" fmla="*/ 342 w 343"/>
                      <a:gd name="T7" fmla="*/ 72 h 847"/>
                      <a:gd name="T8" fmla="*/ 0 w 343"/>
                      <a:gd name="T9" fmla="*/ 0 h 8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3" h="847">
                        <a:moveTo>
                          <a:pt x="0" y="0"/>
                        </a:moveTo>
                        <a:lnTo>
                          <a:pt x="20" y="846"/>
                        </a:lnTo>
                        <a:lnTo>
                          <a:pt x="284" y="812"/>
                        </a:lnTo>
                        <a:lnTo>
                          <a:pt x="342" y="7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618" name="Freeform 90"/>
                  <p:cNvSpPr>
                    <a:spLocks/>
                  </p:cNvSpPr>
                  <p:nvPr/>
                </p:nvSpPr>
                <p:spPr bwMode="auto">
                  <a:xfrm>
                    <a:off x="988" y="3521"/>
                    <a:ext cx="263" cy="78"/>
                  </a:xfrm>
                  <a:custGeom>
                    <a:avLst/>
                    <a:gdLst>
                      <a:gd name="T0" fmla="*/ 0 w 263"/>
                      <a:gd name="T1" fmla="*/ 31 h 78"/>
                      <a:gd name="T2" fmla="*/ 0 w 263"/>
                      <a:gd name="T3" fmla="*/ 77 h 78"/>
                      <a:gd name="T4" fmla="*/ 258 w 263"/>
                      <a:gd name="T5" fmla="*/ 33 h 78"/>
                      <a:gd name="T6" fmla="*/ 262 w 263"/>
                      <a:gd name="T7" fmla="*/ 0 h 78"/>
                      <a:gd name="T8" fmla="*/ 0 w 263"/>
                      <a:gd name="T9" fmla="*/ 31 h 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3" h="78">
                        <a:moveTo>
                          <a:pt x="0" y="31"/>
                        </a:moveTo>
                        <a:lnTo>
                          <a:pt x="0" y="77"/>
                        </a:lnTo>
                        <a:lnTo>
                          <a:pt x="258" y="33"/>
                        </a:lnTo>
                        <a:lnTo>
                          <a:pt x="262" y="0"/>
                        </a:lnTo>
                        <a:lnTo>
                          <a:pt x="0" y="31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21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1000" y="2754"/>
                    <a:ext cx="281" cy="246"/>
                    <a:chOff x="1000" y="2754"/>
                    <a:chExt cx="281" cy="246"/>
                  </a:xfrm>
                </p:grpSpPr>
                <p:sp>
                  <p:nvSpPr>
                    <p:cNvPr id="22619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1000" y="2754"/>
                      <a:ext cx="281" cy="246"/>
                    </a:xfrm>
                    <a:custGeom>
                      <a:avLst/>
                      <a:gdLst>
                        <a:gd name="T0" fmla="*/ 0 w 281"/>
                        <a:gd name="T1" fmla="*/ 0 h 246"/>
                        <a:gd name="T2" fmla="*/ 1 w 281"/>
                        <a:gd name="T3" fmla="*/ 231 h 246"/>
                        <a:gd name="T4" fmla="*/ 265 w 281"/>
                        <a:gd name="T5" fmla="*/ 245 h 246"/>
                        <a:gd name="T6" fmla="*/ 280 w 281"/>
                        <a:gd name="T7" fmla="*/ 56 h 246"/>
                        <a:gd name="T8" fmla="*/ 0 w 281"/>
                        <a:gd name="T9" fmla="*/ 0 h 2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1" h="246">
                          <a:moveTo>
                            <a:pt x="0" y="0"/>
                          </a:moveTo>
                          <a:lnTo>
                            <a:pt x="1" y="231"/>
                          </a:lnTo>
                          <a:lnTo>
                            <a:pt x="265" y="245"/>
                          </a:lnTo>
                          <a:lnTo>
                            <a:pt x="28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20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1171" y="2961"/>
                      <a:ext cx="83" cy="18"/>
                    </a:xfrm>
                    <a:custGeom>
                      <a:avLst/>
                      <a:gdLst>
                        <a:gd name="T0" fmla="*/ 0 w 83"/>
                        <a:gd name="T1" fmla="*/ 0 h 18"/>
                        <a:gd name="T2" fmla="*/ 82 w 83"/>
                        <a:gd name="T3" fmla="*/ 6 h 18"/>
                        <a:gd name="T4" fmla="*/ 82 w 83"/>
                        <a:gd name="T5" fmla="*/ 17 h 18"/>
                        <a:gd name="T6" fmla="*/ 0 w 83"/>
                        <a:gd name="T7" fmla="*/ 12 h 18"/>
                        <a:gd name="T8" fmla="*/ 0 w 83"/>
                        <a:gd name="T9" fmla="*/ 0 h 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3" h="18">
                          <a:moveTo>
                            <a:pt x="0" y="0"/>
                          </a:moveTo>
                          <a:lnTo>
                            <a:pt x="82" y="6"/>
                          </a:lnTo>
                          <a:lnTo>
                            <a:pt x="82" y="17"/>
                          </a:lnTo>
                          <a:lnTo>
                            <a:pt x="0" y="1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22622" name="Freeform 94"/>
                  <p:cNvSpPr>
                    <a:spLocks/>
                  </p:cNvSpPr>
                  <p:nvPr/>
                </p:nvSpPr>
                <p:spPr bwMode="auto">
                  <a:xfrm>
                    <a:off x="1008" y="3034"/>
                    <a:ext cx="256" cy="464"/>
                  </a:xfrm>
                  <a:custGeom>
                    <a:avLst/>
                    <a:gdLst>
                      <a:gd name="T0" fmla="*/ 0 w 256"/>
                      <a:gd name="T1" fmla="*/ 0 h 464"/>
                      <a:gd name="T2" fmla="*/ 4 w 256"/>
                      <a:gd name="T3" fmla="*/ 463 h 464"/>
                      <a:gd name="T4" fmla="*/ 223 w 256"/>
                      <a:gd name="T5" fmla="*/ 440 h 464"/>
                      <a:gd name="T6" fmla="*/ 255 w 256"/>
                      <a:gd name="T7" fmla="*/ 8 h 464"/>
                      <a:gd name="T8" fmla="*/ 0 w 256"/>
                      <a:gd name="T9" fmla="*/ 0 h 4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56" h="464">
                        <a:moveTo>
                          <a:pt x="0" y="0"/>
                        </a:moveTo>
                        <a:lnTo>
                          <a:pt x="4" y="463"/>
                        </a:lnTo>
                        <a:lnTo>
                          <a:pt x="223" y="440"/>
                        </a:lnTo>
                        <a:lnTo>
                          <a:pt x="255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623" name="Freeform 95"/>
                  <p:cNvSpPr>
                    <a:spLocks/>
                  </p:cNvSpPr>
                  <p:nvPr/>
                </p:nvSpPr>
                <p:spPr bwMode="auto">
                  <a:xfrm>
                    <a:off x="1029" y="3419"/>
                    <a:ext cx="197" cy="61"/>
                  </a:xfrm>
                  <a:custGeom>
                    <a:avLst/>
                    <a:gdLst>
                      <a:gd name="T0" fmla="*/ 0 w 197"/>
                      <a:gd name="T1" fmla="*/ 12 h 61"/>
                      <a:gd name="T2" fmla="*/ 196 w 197"/>
                      <a:gd name="T3" fmla="*/ 0 h 61"/>
                      <a:gd name="T4" fmla="*/ 193 w 197"/>
                      <a:gd name="T5" fmla="*/ 44 h 61"/>
                      <a:gd name="T6" fmla="*/ 0 w 197"/>
                      <a:gd name="T7" fmla="*/ 60 h 61"/>
                      <a:gd name="T8" fmla="*/ 0 w 197"/>
                      <a:gd name="T9" fmla="*/ 12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7" h="61">
                        <a:moveTo>
                          <a:pt x="0" y="12"/>
                        </a:moveTo>
                        <a:lnTo>
                          <a:pt x="196" y="0"/>
                        </a:lnTo>
                        <a:lnTo>
                          <a:pt x="193" y="44"/>
                        </a:lnTo>
                        <a:lnTo>
                          <a:pt x="0" y="60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36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1038" y="3190"/>
                    <a:ext cx="28" cy="217"/>
                    <a:chOff x="1038" y="3190"/>
                    <a:chExt cx="28" cy="217"/>
                  </a:xfrm>
                </p:grpSpPr>
                <p:grpSp>
                  <p:nvGrpSpPr>
                    <p:cNvPr id="22629" name="Group 1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38" y="3190"/>
                      <a:ext cx="22" cy="217"/>
                      <a:chOff x="1038" y="3190"/>
                      <a:chExt cx="22" cy="217"/>
                    </a:xfrm>
                  </p:grpSpPr>
                  <p:sp>
                    <p:nvSpPr>
                      <p:cNvPr id="22624" name="Freeform 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38" y="3190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9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9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25" name="Freeform 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0" y="3235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26" name="Freeform 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0" y="3279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27" name="Freeform 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0" y="3324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28" name="Freeform 1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0" y="3368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  <p:grpSp>
                  <p:nvGrpSpPr>
                    <p:cNvPr id="22635" name="Group 1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44" y="3190"/>
                      <a:ext cx="22" cy="217"/>
                      <a:chOff x="1044" y="3190"/>
                      <a:chExt cx="22" cy="217"/>
                    </a:xfrm>
                  </p:grpSpPr>
                  <p:sp>
                    <p:nvSpPr>
                      <p:cNvPr id="22630" name="Freeform 1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4" y="3190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8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31" name="Freeform 1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6" y="3235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32" name="Freeform 10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6" y="3279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33" name="Freeform 1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6" y="3324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34" name="Freeform 1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46" y="3368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</p:grpSp>
            <p:grpSp>
              <p:nvGrpSpPr>
                <p:cNvPr id="22647" name="Group 119"/>
                <p:cNvGrpSpPr>
                  <a:grpSpLocks/>
                </p:cNvGrpSpPr>
                <p:nvPr/>
              </p:nvGrpSpPr>
              <p:grpSpPr bwMode="auto">
                <a:xfrm>
                  <a:off x="610" y="2706"/>
                  <a:ext cx="379" cy="893"/>
                  <a:chOff x="610" y="2706"/>
                  <a:chExt cx="379" cy="893"/>
                </a:xfrm>
              </p:grpSpPr>
              <p:grpSp>
                <p:nvGrpSpPr>
                  <p:cNvPr id="2264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610" y="2706"/>
                    <a:ext cx="379" cy="893"/>
                    <a:chOff x="610" y="2706"/>
                    <a:chExt cx="379" cy="893"/>
                  </a:xfrm>
                </p:grpSpPr>
                <p:sp>
                  <p:nvSpPr>
                    <p:cNvPr id="22638" name="Freeform 110"/>
                    <p:cNvSpPr>
                      <a:spLocks/>
                    </p:cNvSpPr>
                    <p:nvPr/>
                  </p:nvSpPr>
                  <p:spPr bwMode="auto">
                    <a:xfrm>
                      <a:off x="610" y="2706"/>
                      <a:ext cx="379" cy="847"/>
                    </a:xfrm>
                    <a:custGeom>
                      <a:avLst/>
                      <a:gdLst>
                        <a:gd name="T0" fmla="*/ 0 w 379"/>
                        <a:gd name="T1" fmla="*/ 11 h 847"/>
                        <a:gd name="T2" fmla="*/ 108 w 379"/>
                        <a:gd name="T3" fmla="*/ 836 h 847"/>
                        <a:gd name="T4" fmla="*/ 378 w 379"/>
                        <a:gd name="T5" fmla="*/ 846 h 847"/>
                        <a:gd name="T6" fmla="*/ 356 w 379"/>
                        <a:gd name="T7" fmla="*/ 0 h 847"/>
                        <a:gd name="T8" fmla="*/ 0 w 379"/>
                        <a:gd name="T9" fmla="*/ 11 h 8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79" h="847">
                          <a:moveTo>
                            <a:pt x="0" y="11"/>
                          </a:moveTo>
                          <a:lnTo>
                            <a:pt x="108" y="836"/>
                          </a:lnTo>
                          <a:lnTo>
                            <a:pt x="378" y="846"/>
                          </a:lnTo>
                          <a:lnTo>
                            <a:pt x="356" y="0"/>
                          </a:lnTo>
                          <a:lnTo>
                            <a:pt x="0" y="11"/>
                          </a:lnTo>
                        </a:path>
                      </a:pathLst>
                    </a:custGeom>
                    <a:solidFill>
                      <a:srgbClr val="7F7F9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39" name="Freeform 111"/>
                    <p:cNvSpPr>
                      <a:spLocks/>
                    </p:cNvSpPr>
                    <p:nvPr/>
                  </p:nvSpPr>
                  <p:spPr bwMode="auto">
                    <a:xfrm>
                      <a:off x="719" y="3540"/>
                      <a:ext cx="270" cy="59"/>
                    </a:xfrm>
                    <a:custGeom>
                      <a:avLst/>
                      <a:gdLst>
                        <a:gd name="T0" fmla="*/ 0 w 270"/>
                        <a:gd name="T1" fmla="*/ 0 h 59"/>
                        <a:gd name="T2" fmla="*/ 269 w 270"/>
                        <a:gd name="T3" fmla="*/ 11 h 59"/>
                        <a:gd name="T4" fmla="*/ 269 w 270"/>
                        <a:gd name="T5" fmla="*/ 58 h 59"/>
                        <a:gd name="T6" fmla="*/ 4 w 270"/>
                        <a:gd name="T7" fmla="*/ 44 h 59"/>
                        <a:gd name="T8" fmla="*/ 0 w 270"/>
                        <a:gd name="T9" fmla="*/ 0 h 5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70" h="59">
                          <a:moveTo>
                            <a:pt x="0" y="0"/>
                          </a:moveTo>
                          <a:lnTo>
                            <a:pt x="269" y="11"/>
                          </a:lnTo>
                          <a:lnTo>
                            <a:pt x="269" y="58"/>
                          </a:lnTo>
                          <a:lnTo>
                            <a:pt x="4" y="4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5F5F7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43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626" y="2723"/>
                    <a:ext cx="322" cy="26"/>
                    <a:chOff x="626" y="2723"/>
                    <a:chExt cx="322" cy="26"/>
                  </a:xfrm>
                </p:grpSpPr>
                <p:sp>
                  <p:nvSpPr>
                    <p:cNvPr id="22641" name="Oval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6" y="2733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42" name="Oval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2" y="2723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46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728" y="3519"/>
                    <a:ext cx="244" cy="24"/>
                    <a:chOff x="728" y="3519"/>
                    <a:chExt cx="244" cy="24"/>
                  </a:xfrm>
                </p:grpSpPr>
                <p:sp>
                  <p:nvSpPr>
                    <p:cNvPr id="22644" name="Oval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8" y="3519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45" name="Oval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6" y="3527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grpSp>
              <p:nvGrpSpPr>
                <p:cNvPr id="22652" name="Group 124"/>
                <p:cNvGrpSpPr>
                  <a:grpSpLocks/>
                </p:cNvGrpSpPr>
                <p:nvPr/>
              </p:nvGrpSpPr>
              <p:grpSpPr bwMode="auto">
                <a:xfrm>
                  <a:off x="739" y="2898"/>
                  <a:ext cx="374" cy="265"/>
                  <a:chOff x="739" y="2898"/>
                  <a:chExt cx="374" cy="265"/>
                </a:xfrm>
              </p:grpSpPr>
              <p:sp>
                <p:nvSpPr>
                  <p:cNvPr id="22648" name="Freeform 120"/>
                  <p:cNvSpPr>
                    <a:spLocks/>
                  </p:cNvSpPr>
                  <p:nvPr/>
                </p:nvSpPr>
                <p:spPr bwMode="auto">
                  <a:xfrm>
                    <a:off x="739" y="2898"/>
                    <a:ext cx="374" cy="265"/>
                  </a:xfrm>
                  <a:custGeom>
                    <a:avLst/>
                    <a:gdLst>
                      <a:gd name="T0" fmla="*/ 83 w 374"/>
                      <a:gd name="T1" fmla="*/ 5 h 265"/>
                      <a:gd name="T2" fmla="*/ 74 w 374"/>
                      <a:gd name="T3" fmla="*/ 2 h 265"/>
                      <a:gd name="T4" fmla="*/ 65 w 374"/>
                      <a:gd name="T5" fmla="*/ 1 h 265"/>
                      <a:gd name="T6" fmla="*/ 53 w 374"/>
                      <a:gd name="T7" fmla="*/ 0 h 265"/>
                      <a:gd name="T8" fmla="*/ 45 w 374"/>
                      <a:gd name="T9" fmla="*/ 0 h 265"/>
                      <a:gd name="T10" fmla="*/ 37 w 374"/>
                      <a:gd name="T11" fmla="*/ 2 h 265"/>
                      <a:gd name="T12" fmla="*/ 28 w 374"/>
                      <a:gd name="T13" fmla="*/ 6 h 265"/>
                      <a:gd name="T14" fmla="*/ 19 w 374"/>
                      <a:gd name="T15" fmla="*/ 11 h 265"/>
                      <a:gd name="T16" fmla="*/ 11 w 374"/>
                      <a:gd name="T17" fmla="*/ 17 h 265"/>
                      <a:gd name="T18" fmla="*/ 6 w 374"/>
                      <a:gd name="T19" fmla="*/ 23 h 265"/>
                      <a:gd name="T20" fmla="*/ 1 w 374"/>
                      <a:gd name="T21" fmla="*/ 32 h 265"/>
                      <a:gd name="T22" fmla="*/ 0 w 374"/>
                      <a:gd name="T23" fmla="*/ 42 h 265"/>
                      <a:gd name="T24" fmla="*/ 0 w 374"/>
                      <a:gd name="T25" fmla="*/ 54 h 265"/>
                      <a:gd name="T26" fmla="*/ 3 w 374"/>
                      <a:gd name="T27" fmla="*/ 64 h 265"/>
                      <a:gd name="T28" fmla="*/ 8 w 374"/>
                      <a:gd name="T29" fmla="*/ 76 h 265"/>
                      <a:gd name="T30" fmla="*/ 14 w 374"/>
                      <a:gd name="T31" fmla="*/ 89 h 265"/>
                      <a:gd name="T32" fmla="*/ 22 w 374"/>
                      <a:gd name="T33" fmla="*/ 102 h 265"/>
                      <a:gd name="T34" fmla="*/ 33 w 374"/>
                      <a:gd name="T35" fmla="*/ 116 h 265"/>
                      <a:gd name="T36" fmla="*/ 45 w 374"/>
                      <a:gd name="T37" fmla="*/ 125 h 265"/>
                      <a:gd name="T38" fmla="*/ 56 w 374"/>
                      <a:gd name="T39" fmla="*/ 132 h 265"/>
                      <a:gd name="T40" fmla="*/ 72 w 374"/>
                      <a:gd name="T41" fmla="*/ 140 h 265"/>
                      <a:gd name="T42" fmla="*/ 89 w 374"/>
                      <a:gd name="T43" fmla="*/ 147 h 265"/>
                      <a:gd name="T44" fmla="*/ 110 w 374"/>
                      <a:gd name="T45" fmla="*/ 153 h 265"/>
                      <a:gd name="T46" fmla="*/ 137 w 374"/>
                      <a:gd name="T47" fmla="*/ 161 h 265"/>
                      <a:gd name="T48" fmla="*/ 159 w 374"/>
                      <a:gd name="T49" fmla="*/ 167 h 265"/>
                      <a:gd name="T50" fmla="*/ 180 w 374"/>
                      <a:gd name="T51" fmla="*/ 174 h 265"/>
                      <a:gd name="T52" fmla="*/ 190 w 374"/>
                      <a:gd name="T53" fmla="*/ 178 h 265"/>
                      <a:gd name="T54" fmla="*/ 209 w 374"/>
                      <a:gd name="T55" fmla="*/ 189 h 265"/>
                      <a:gd name="T56" fmla="*/ 231 w 374"/>
                      <a:gd name="T57" fmla="*/ 203 h 265"/>
                      <a:gd name="T58" fmla="*/ 253 w 374"/>
                      <a:gd name="T59" fmla="*/ 220 h 265"/>
                      <a:gd name="T60" fmla="*/ 271 w 374"/>
                      <a:gd name="T61" fmla="*/ 234 h 265"/>
                      <a:gd name="T62" fmla="*/ 292 w 374"/>
                      <a:gd name="T63" fmla="*/ 249 h 265"/>
                      <a:gd name="T64" fmla="*/ 302 w 374"/>
                      <a:gd name="T65" fmla="*/ 255 h 265"/>
                      <a:gd name="T66" fmla="*/ 312 w 374"/>
                      <a:gd name="T67" fmla="*/ 259 h 265"/>
                      <a:gd name="T68" fmla="*/ 323 w 374"/>
                      <a:gd name="T69" fmla="*/ 263 h 265"/>
                      <a:gd name="T70" fmla="*/ 333 w 374"/>
                      <a:gd name="T71" fmla="*/ 264 h 265"/>
                      <a:gd name="T72" fmla="*/ 341 w 374"/>
                      <a:gd name="T73" fmla="*/ 263 h 265"/>
                      <a:gd name="T74" fmla="*/ 349 w 374"/>
                      <a:gd name="T75" fmla="*/ 261 h 265"/>
                      <a:gd name="T76" fmla="*/ 358 w 374"/>
                      <a:gd name="T77" fmla="*/ 258 h 265"/>
                      <a:gd name="T78" fmla="*/ 366 w 374"/>
                      <a:gd name="T79" fmla="*/ 253 h 265"/>
                      <a:gd name="T80" fmla="*/ 369 w 374"/>
                      <a:gd name="T81" fmla="*/ 247 h 265"/>
                      <a:gd name="T82" fmla="*/ 371 w 374"/>
                      <a:gd name="T83" fmla="*/ 240 h 265"/>
                      <a:gd name="T84" fmla="*/ 373 w 374"/>
                      <a:gd name="T85" fmla="*/ 232 h 265"/>
                      <a:gd name="T86" fmla="*/ 373 w 374"/>
                      <a:gd name="T87" fmla="*/ 223 h 265"/>
                      <a:gd name="T88" fmla="*/ 371 w 374"/>
                      <a:gd name="T89" fmla="*/ 218 h 265"/>
                      <a:gd name="T90" fmla="*/ 368 w 374"/>
                      <a:gd name="T91" fmla="*/ 213 h 265"/>
                      <a:gd name="T92" fmla="*/ 358 w 374"/>
                      <a:gd name="T93" fmla="*/ 204 h 265"/>
                      <a:gd name="T94" fmla="*/ 347 w 374"/>
                      <a:gd name="T95" fmla="*/ 198 h 265"/>
                      <a:gd name="T96" fmla="*/ 338 w 374"/>
                      <a:gd name="T97" fmla="*/ 192 h 265"/>
                      <a:gd name="T98" fmla="*/ 323 w 374"/>
                      <a:gd name="T99" fmla="*/ 183 h 265"/>
                      <a:gd name="T100" fmla="*/ 294 w 374"/>
                      <a:gd name="T101" fmla="*/ 164 h 265"/>
                      <a:gd name="T102" fmla="*/ 254 w 374"/>
                      <a:gd name="T103" fmla="*/ 132 h 265"/>
                      <a:gd name="T104" fmla="*/ 213 w 374"/>
                      <a:gd name="T105" fmla="*/ 102 h 265"/>
                      <a:gd name="T106" fmla="*/ 159 w 374"/>
                      <a:gd name="T107" fmla="*/ 61 h 265"/>
                      <a:gd name="T108" fmla="*/ 111 w 374"/>
                      <a:gd name="T109" fmla="*/ 24 h 265"/>
                      <a:gd name="T110" fmla="*/ 96 w 374"/>
                      <a:gd name="T111" fmla="*/ 13 h 265"/>
                      <a:gd name="T112" fmla="*/ 83 w 374"/>
                      <a:gd name="T113" fmla="*/ 5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374" h="265">
                        <a:moveTo>
                          <a:pt x="83" y="5"/>
                        </a:moveTo>
                        <a:lnTo>
                          <a:pt x="74" y="2"/>
                        </a:lnTo>
                        <a:lnTo>
                          <a:pt x="65" y="1"/>
                        </a:lnTo>
                        <a:lnTo>
                          <a:pt x="53" y="0"/>
                        </a:lnTo>
                        <a:lnTo>
                          <a:pt x="45" y="0"/>
                        </a:lnTo>
                        <a:lnTo>
                          <a:pt x="37" y="2"/>
                        </a:lnTo>
                        <a:lnTo>
                          <a:pt x="28" y="6"/>
                        </a:lnTo>
                        <a:lnTo>
                          <a:pt x="19" y="11"/>
                        </a:lnTo>
                        <a:lnTo>
                          <a:pt x="11" y="17"/>
                        </a:lnTo>
                        <a:lnTo>
                          <a:pt x="6" y="23"/>
                        </a:lnTo>
                        <a:lnTo>
                          <a:pt x="1" y="32"/>
                        </a:lnTo>
                        <a:lnTo>
                          <a:pt x="0" y="42"/>
                        </a:lnTo>
                        <a:lnTo>
                          <a:pt x="0" y="54"/>
                        </a:lnTo>
                        <a:lnTo>
                          <a:pt x="3" y="64"/>
                        </a:lnTo>
                        <a:lnTo>
                          <a:pt x="8" y="76"/>
                        </a:lnTo>
                        <a:lnTo>
                          <a:pt x="14" y="89"/>
                        </a:lnTo>
                        <a:lnTo>
                          <a:pt x="22" y="102"/>
                        </a:lnTo>
                        <a:lnTo>
                          <a:pt x="33" y="116"/>
                        </a:lnTo>
                        <a:lnTo>
                          <a:pt x="45" y="125"/>
                        </a:lnTo>
                        <a:lnTo>
                          <a:pt x="56" y="132"/>
                        </a:lnTo>
                        <a:lnTo>
                          <a:pt x="72" y="140"/>
                        </a:lnTo>
                        <a:lnTo>
                          <a:pt x="89" y="147"/>
                        </a:lnTo>
                        <a:lnTo>
                          <a:pt x="110" y="153"/>
                        </a:lnTo>
                        <a:lnTo>
                          <a:pt x="137" y="161"/>
                        </a:lnTo>
                        <a:lnTo>
                          <a:pt x="159" y="167"/>
                        </a:lnTo>
                        <a:lnTo>
                          <a:pt x="180" y="174"/>
                        </a:lnTo>
                        <a:lnTo>
                          <a:pt x="190" y="178"/>
                        </a:lnTo>
                        <a:lnTo>
                          <a:pt x="209" y="189"/>
                        </a:lnTo>
                        <a:lnTo>
                          <a:pt x="231" y="203"/>
                        </a:lnTo>
                        <a:lnTo>
                          <a:pt x="253" y="220"/>
                        </a:lnTo>
                        <a:lnTo>
                          <a:pt x="271" y="234"/>
                        </a:lnTo>
                        <a:lnTo>
                          <a:pt x="292" y="249"/>
                        </a:lnTo>
                        <a:lnTo>
                          <a:pt x="302" y="255"/>
                        </a:lnTo>
                        <a:lnTo>
                          <a:pt x="312" y="259"/>
                        </a:lnTo>
                        <a:lnTo>
                          <a:pt x="323" y="263"/>
                        </a:lnTo>
                        <a:lnTo>
                          <a:pt x="333" y="264"/>
                        </a:lnTo>
                        <a:lnTo>
                          <a:pt x="341" y="263"/>
                        </a:lnTo>
                        <a:lnTo>
                          <a:pt x="349" y="261"/>
                        </a:lnTo>
                        <a:lnTo>
                          <a:pt x="358" y="258"/>
                        </a:lnTo>
                        <a:lnTo>
                          <a:pt x="366" y="253"/>
                        </a:lnTo>
                        <a:lnTo>
                          <a:pt x="369" y="247"/>
                        </a:lnTo>
                        <a:lnTo>
                          <a:pt x="371" y="240"/>
                        </a:lnTo>
                        <a:lnTo>
                          <a:pt x="373" y="232"/>
                        </a:lnTo>
                        <a:lnTo>
                          <a:pt x="373" y="223"/>
                        </a:lnTo>
                        <a:lnTo>
                          <a:pt x="371" y="218"/>
                        </a:lnTo>
                        <a:lnTo>
                          <a:pt x="368" y="213"/>
                        </a:lnTo>
                        <a:lnTo>
                          <a:pt x="358" y="204"/>
                        </a:lnTo>
                        <a:lnTo>
                          <a:pt x="347" y="198"/>
                        </a:lnTo>
                        <a:lnTo>
                          <a:pt x="338" y="192"/>
                        </a:lnTo>
                        <a:lnTo>
                          <a:pt x="323" y="183"/>
                        </a:lnTo>
                        <a:lnTo>
                          <a:pt x="294" y="164"/>
                        </a:lnTo>
                        <a:lnTo>
                          <a:pt x="254" y="132"/>
                        </a:lnTo>
                        <a:lnTo>
                          <a:pt x="213" y="102"/>
                        </a:lnTo>
                        <a:lnTo>
                          <a:pt x="159" y="61"/>
                        </a:lnTo>
                        <a:lnTo>
                          <a:pt x="111" y="24"/>
                        </a:lnTo>
                        <a:lnTo>
                          <a:pt x="96" y="13"/>
                        </a:lnTo>
                        <a:lnTo>
                          <a:pt x="83" y="5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51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768" y="2921"/>
                    <a:ext cx="67" cy="66"/>
                    <a:chOff x="768" y="2921"/>
                    <a:chExt cx="67" cy="66"/>
                  </a:xfrm>
                </p:grpSpPr>
                <p:sp>
                  <p:nvSpPr>
                    <p:cNvPr id="22649" name="Oval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1" y="2924"/>
                      <a:ext cx="64" cy="6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50" name="Oval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921"/>
                      <a:ext cx="64" cy="63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sp>
              <p:nvSpPr>
                <p:cNvPr id="22653" name="Freeform 125"/>
                <p:cNvSpPr>
                  <a:spLocks/>
                </p:cNvSpPr>
                <p:nvPr/>
              </p:nvSpPr>
              <p:spPr bwMode="auto">
                <a:xfrm>
                  <a:off x="1038" y="2989"/>
                  <a:ext cx="503" cy="171"/>
                </a:xfrm>
                <a:custGeom>
                  <a:avLst/>
                  <a:gdLst>
                    <a:gd name="T0" fmla="*/ 16 w 503"/>
                    <a:gd name="T1" fmla="*/ 107 h 171"/>
                    <a:gd name="T2" fmla="*/ 312 w 503"/>
                    <a:gd name="T3" fmla="*/ 62 h 171"/>
                    <a:gd name="T4" fmla="*/ 322 w 503"/>
                    <a:gd name="T5" fmla="*/ 42 h 171"/>
                    <a:gd name="T6" fmla="*/ 335 w 503"/>
                    <a:gd name="T7" fmla="*/ 35 h 171"/>
                    <a:gd name="T8" fmla="*/ 458 w 503"/>
                    <a:gd name="T9" fmla="*/ 1 h 171"/>
                    <a:gd name="T10" fmla="*/ 468 w 503"/>
                    <a:gd name="T11" fmla="*/ 0 h 171"/>
                    <a:gd name="T12" fmla="*/ 476 w 503"/>
                    <a:gd name="T13" fmla="*/ 1 h 171"/>
                    <a:gd name="T14" fmla="*/ 482 w 503"/>
                    <a:gd name="T15" fmla="*/ 5 h 171"/>
                    <a:gd name="T16" fmla="*/ 487 w 503"/>
                    <a:gd name="T17" fmla="*/ 12 h 171"/>
                    <a:gd name="T18" fmla="*/ 488 w 503"/>
                    <a:gd name="T19" fmla="*/ 21 h 171"/>
                    <a:gd name="T20" fmla="*/ 484 w 503"/>
                    <a:gd name="T21" fmla="*/ 29 h 171"/>
                    <a:gd name="T22" fmla="*/ 477 w 503"/>
                    <a:gd name="T23" fmla="*/ 33 h 171"/>
                    <a:gd name="T24" fmla="*/ 468 w 503"/>
                    <a:gd name="T25" fmla="*/ 36 h 171"/>
                    <a:gd name="T26" fmla="*/ 395 w 503"/>
                    <a:gd name="T27" fmla="*/ 54 h 171"/>
                    <a:gd name="T28" fmla="*/ 398 w 503"/>
                    <a:gd name="T29" fmla="*/ 62 h 171"/>
                    <a:gd name="T30" fmla="*/ 481 w 503"/>
                    <a:gd name="T31" fmla="*/ 43 h 171"/>
                    <a:gd name="T32" fmla="*/ 491 w 503"/>
                    <a:gd name="T33" fmla="*/ 44 h 171"/>
                    <a:gd name="T34" fmla="*/ 496 w 503"/>
                    <a:gd name="T35" fmla="*/ 48 h 171"/>
                    <a:gd name="T36" fmla="*/ 499 w 503"/>
                    <a:gd name="T37" fmla="*/ 52 h 171"/>
                    <a:gd name="T38" fmla="*/ 500 w 503"/>
                    <a:gd name="T39" fmla="*/ 56 h 171"/>
                    <a:gd name="T40" fmla="*/ 497 w 503"/>
                    <a:gd name="T41" fmla="*/ 61 h 171"/>
                    <a:gd name="T42" fmla="*/ 493 w 503"/>
                    <a:gd name="T43" fmla="*/ 66 h 171"/>
                    <a:gd name="T44" fmla="*/ 486 w 503"/>
                    <a:gd name="T45" fmla="*/ 68 h 171"/>
                    <a:gd name="T46" fmla="*/ 404 w 503"/>
                    <a:gd name="T47" fmla="*/ 86 h 171"/>
                    <a:gd name="T48" fmla="*/ 405 w 503"/>
                    <a:gd name="T49" fmla="*/ 94 h 171"/>
                    <a:gd name="T50" fmla="*/ 484 w 503"/>
                    <a:gd name="T51" fmla="*/ 80 h 171"/>
                    <a:gd name="T52" fmla="*/ 492 w 503"/>
                    <a:gd name="T53" fmla="*/ 80 h 171"/>
                    <a:gd name="T54" fmla="*/ 497 w 503"/>
                    <a:gd name="T55" fmla="*/ 84 h 171"/>
                    <a:gd name="T56" fmla="*/ 500 w 503"/>
                    <a:gd name="T57" fmla="*/ 89 h 171"/>
                    <a:gd name="T58" fmla="*/ 502 w 503"/>
                    <a:gd name="T59" fmla="*/ 97 h 171"/>
                    <a:gd name="T60" fmla="*/ 502 w 503"/>
                    <a:gd name="T61" fmla="*/ 101 h 171"/>
                    <a:gd name="T62" fmla="*/ 499 w 503"/>
                    <a:gd name="T63" fmla="*/ 107 h 171"/>
                    <a:gd name="T64" fmla="*/ 494 w 503"/>
                    <a:gd name="T65" fmla="*/ 110 h 171"/>
                    <a:gd name="T66" fmla="*/ 485 w 503"/>
                    <a:gd name="T67" fmla="*/ 113 h 171"/>
                    <a:gd name="T68" fmla="*/ 420 w 503"/>
                    <a:gd name="T69" fmla="*/ 125 h 171"/>
                    <a:gd name="T70" fmla="*/ 353 w 503"/>
                    <a:gd name="T71" fmla="*/ 137 h 171"/>
                    <a:gd name="T72" fmla="*/ 337 w 503"/>
                    <a:gd name="T73" fmla="*/ 133 h 171"/>
                    <a:gd name="T74" fmla="*/ 323 w 503"/>
                    <a:gd name="T75" fmla="*/ 123 h 171"/>
                    <a:gd name="T76" fmla="*/ 316 w 503"/>
                    <a:gd name="T77" fmla="*/ 119 h 171"/>
                    <a:gd name="T78" fmla="*/ 43 w 503"/>
                    <a:gd name="T79" fmla="*/ 169 h 171"/>
                    <a:gd name="T80" fmla="*/ 36 w 503"/>
                    <a:gd name="T81" fmla="*/ 170 h 171"/>
                    <a:gd name="T82" fmla="*/ 31 w 503"/>
                    <a:gd name="T83" fmla="*/ 170 h 171"/>
                    <a:gd name="T84" fmla="*/ 24 w 503"/>
                    <a:gd name="T85" fmla="*/ 168 h 171"/>
                    <a:gd name="T86" fmla="*/ 18 w 503"/>
                    <a:gd name="T87" fmla="*/ 166 h 171"/>
                    <a:gd name="T88" fmla="*/ 12 w 503"/>
                    <a:gd name="T89" fmla="*/ 164 h 171"/>
                    <a:gd name="T90" fmla="*/ 6 w 503"/>
                    <a:gd name="T91" fmla="*/ 158 h 171"/>
                    <a:gd name="T92" fmla="*/ 2 w 503"/>
                    <a:gd name="T93" fmla="*/ 152 h 171"/>
                    <a:gd name="T94" fmla="*/ 0 w 503"/>
                    <a:gd name="T95" fmla="*/ 145 h 171"/>
                    <a:gd name="T96" fmla="*/ 0 w 503"/>
                    <a:gd name="T97" fmla="*/ 137 h 171"/>
                    <a:gd name="T98" fmla="*/ 0 w 503"/>
                    <a:gd name="T99" fmla="*/ 130 h 171"/>
                    <a:gd name="T100" fmla="*/ 2 w 503"/>
                    <a:gd name="T101" fmla="*/ 124 h 171"/>
                    <a:gd name="T102" fmla="*/ 5 w 503"/>
                    <a:gd name="T103" fmla="*/ 117 h 171"/>
                    <a:gd name="T104" fmla="*/ 10 w 503"/>
                    <a:gd name="T105" fmla="*/ 111 h 171"/>
                    <a:gd name="T106" fmla="*/ 16 w 503"/>
                    <a:gd name="T107" fmla="*/ 107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03" h="171">
                      <a:moveTo>
                        <a:pt x="16" y="107"/>
                      </a:moveTo>
                      <a:lnTo>
                        <a:pt x="312" y="62"/>
                      </a:lnTo>
                      <a:lnTo>
                        <a:pt x="322" y="42"/>
                      </a:lnTo>
                      <a:lnTo>
                        <a:pt x="335" y="35"/>
                      </a:lnTo>
                      <a:lnTo>
                        <a:pt x="458" y="1"/>
                      </a:lnTo>
                      <a:lnTo>
                        <a:pt x="468" y="0"/>
                      </a:lnTo>
                      <a:lnTo>
                        <a:pt x="476" y="1"/>
                      </a:lnTo>
                      <a:lnTo>
                        <a:pt x="482" y="5"/>
                      </a:lnTo>
                      <a:lnTo>
                        <a:pt x="487" y="12"/>
                      </a:lnTo>
                      <a:lnTo>
                        <a:pt x="488" y="21"/>
                      </a:lnTo>
                      <a:lnTo>
                        <a:pt x="484" y="29"/>
                      </a:lnTo>
                      <a:lnTo>
                        <a:pt x="477" y="33"/>
                      </a:lnTo>
                      <a:lnTo>
                        <a:pt x="468" y="36"/>
                      </a:lnTo>
                      <a:lnTo>
                        <a:pt x="395" y="54"/>
                      </a:lnTo>
                      <a:lnTo>
                        <a:pt x="398" y="62"/>
                      </a:lnTo>
                      <a:lnTo>
                        <a:pt x="481" y="43"/>
                      </a:lnTo>
                      <a:lnTo>
                        <a:pt x="491" y="44"/>
                      </a:lnTo>
                      <a:lnTo>
                        <a:pt x="496" y="48"/>
                      </a:lnTo>
                      <a:lnTo>
                        <a:pt x="499" y="52"/>
                      </a:lnTo>
                      <a:lnTo>
                        <a:pt x="500" y="56"/>
                      </a:lnTo>
                      <a:lnTo>
                        <a:pt x="497" y="61"/>
                      </a:lnTo>
                      <a:lnTo>
                        <a:pt x="493" y="66"/>
                      </a:lnTo>
                      <a:lnTo>
                        <a:pt x="486" y="68"/>
                      </a:lnTo>
                      <a:lnTo>
                        <a:pt x="404" y="86"/>
                      </a:lnTo>
                      <a:lnTo>
                        <a:pt x="405" y="94"/>
                      </a:lnTo>
                      <a:lnTo>
                        <a:pt x="484" y="80"/>
                      </a:lnTo>
                      <a:lnTo>
                        <a:pt x="492" y="80"/>
                      </a:lnTo>
                      <a:lnTo>
                        <a:pt x="497" y="84"/>
                      </a:lnTo>
                      <a:lnTo>
                        <a:pt x="500" y="89"/>
                      </a:lnTo>
                      <a:lnTo>
                        <a:pt x="502" y="97"/>
                      </a:lnTo>
                      <a:lnTo>
                        <a:pt x="502" y="101"/>
                      </a:lnTo>
                      <a:lnTo>
                        <a:pt x="499" y="107"/>
                      </a:lnTo>
                      <a:lnTo>
                        <a:pt x="494" y="110"/>
                      </a:lnTo>
                      <a:lnTo>
                        <a:pt x="485" y="113"/>
                      </a:lnTo>
                      <a:lnTo>
                        <a:pt x="420" y="125"/>
                      </a:lnTo>
                      <a:lnTo>
                        <a:pt x="353" y="137"/>
                      </a:lnTo>
                      <a:lnTo>
                        <a:pt x="337" y="133"/>
                      </a:lnTo>
                      <a:lnTo>
                        <a:pt x="323" y="123"/>
                      </a:lnTo>
                      <a:lnTo>
                        <a:pt x="316" y="119"/>
                      </a:lnTo>
                      <a:lnTo>
                        <a:pt x="43" y="169"/>
                      </a:lnTo>
                      <a:lnTo>
                        <a:pt x="36" y="170"/>
                      </a:lnTo>
                      <a:lnTo>
                        <a:pt x="31" y="170"/>
                      </a:lnTo>
                      <a:lnTo>
                        <a:pt x="24" y="168"/>
                      </a:lnTo>
                      <a:lnTo>
                        <a:pt x="18" y="166"/>
                      </a:lnTo>
                      <a:lnTo>
                        <a:pt x="12" y="164"/>
                      </a:lnTo>
                      <a:lnTo>
                        <a:pt x="6" y="158"/>
                      </a:lnTo>
                      <a:lnTo>
                        <a:pt x="2" y="152"/>
                      </a:lnTo>
                      <a:lnTo>
                        <a:pt x="0" y="145"/>
                      </a:lnTo>
                      <a:lnTo>
                        <a:pt x="0" y="137"/>
                      </a:lnTo>
                      <a:lnTo>
                        <a:pt x="0" y="130"/>
                      </a:lnTo>
                      <a:lnTo>
                        <a:pt x="2" y="124"/>
                      </a:lnTo>
                      <a:lnTo>
                        <a:pt x="5" y="117"/>
                      </a:lnTo>
                      <a:lnTo>
                        <a:pt x="10" y="111"/>
                      </a:lnTo>
                      <a:lnTo>
                        <a:pt x="16" y="107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22656" name="Group 128"/>
                <p:cNvGrpSpPr>
                  <a:grpSpLocks/>
                </p:cNvGrpSpPr>
                <p:nvPr/>
              </p:nvGrpSpPr>
              <p:grpSpPr bwMode="auto">
                <a:xfrm>
                  <a:off x="1057" y="3108"/>
                  <a:ext cx="37" cy="37"/>
                  <a:chOff x="1057" y="3108"/>
                  <a:chExt cx="37" cy="37"/>
                </a:xfrm>
              </p:grpSpPr>
              <p:sp>
                <p:nvSpPr>
                  <p:cNvPr id="22654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1059" y="3110"/>
                    <a:ext cx="35" cy="3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22655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057" y="3108"/>
                    <a:ext cx="35" cy="35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2745" name="Group 217"/>
              <p:cNvGrpSpPr>
                <a:grpSpLocks/>
              </p:cNvGrpSpPr>
              <p:nvPr/>
            </p:nvGrpSpPr>
            <p:grpSpPr bwMode="auto">
              <a:xfrm>
                <a:off x="291" y="2703"/>
                <a:ext cx="1138" cy="892"/>
                <a:chOff x="377" y="3043"/>
                <a:chExt cx="1138" cy="892"/>
              </a:xfrm>
            </p:grpSpPr>
            <p:grpSp>
              <p:nvGrpSpPr>
                <p:cNvPr id="22678" name="Group 150"/>
                <p:cNvGrpSpPr>
                  <a:grpSpLocks/>
                </p:cNvGrpSpPr>
                <p:nvPr/>
              </p:nvGrpSpPr>
              <p:grpSpPr bwMode="auto">
                <a:xfrm>
                  <a:off x="734" y="3043"/>
                  <a:ext cx="343" cy="892"/>
                  <a:chOff x="734" y="3043"/>
                  <a:chExt cx="343" cy="892"/>
                </a:xfrm>
              </p:grpSpPr>
              <p:sp>
                <p:nvSpPr>
                  <p:cNvPr id="22658" name="Freeform 130"/>
                  <p:cNvSpPr>
                    <a:spLocks/>
                  </p:cNvSpPr>
                  <p:nvPr/>
                </p:nvSpPr>
                <p:spPr bwMode="auto">
                  <a:xfrm>
                    <a:off x="734" y="3043"/>
                    <a:ext cx="343" cy="847"/>
                  </a:xfrm>
                  <a:custGeom>
                    <a:avLst/>
                    <a:gdLst>
                      <a:gd name="T0" fmla="*/ 0 w 343"/>
                      <a:gd name="T1" fmla="*/ 0 h 847"/>
                      <a:gd name="T2" fmla="*/ 20 w 343"/>
                      <a:gd name="T3" fmla="*/ 846 h 847"/>
                      <a:gd name="T4" fmla="*/ 284 w 343"/>
                      <a:gd name="T5" fmla="*/ 812 h 847"/>
                      <a:gd name="T6" fmla="*/ 342 w 343"/>
                      <a:gd name="T7" fmla="*/ 72 h 847"/>
                      <a:gd name="T8" fmla="*/ 0 w 343"/>
                      <a:gd name="T9" fmla="*/ 0 h 8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43" h="847">
                        <a:moveTo>
                          <a:pt x="0" y="0"/>
                        </a:moveTo>
                        <a:lnTo>
                          <a:pt x="20" y="846"/>
                        </a:lnTo>
                        <a:lnTo>
                          <a:pt x="284" y="812"/>
                        </a:lnTo>
                        <a:lnTo>
                          <a:pt x="342" y="7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659" name="Freeform 131"/>
                  <p:cNvSpPr>
                    <a:spLocks/>
                  </p:cNvSpPr>
                  <p:nvPr/>
                </p:nvSpPr>
                <p:spPr bwMode="auto">
                  <a:xfrm>
                    <a:off x="755" y="3857"/>
                    <a:ext cx="263" cy="78"/>
                  </a:xfrm>
                  <a:custGeom>
                    <a:avLst/>
                    <a:gdLst>
                      <a:gd name="T0" fmla="*/ 0 w 263"/>
                      <a:gd name="T1" fmla="*/ 31 h 78"/>
                      <a:gd name="T2" fmla="*/ 0 w 263"/>
                      <a:gd name="T3" fmla="*/ 77 h 78"/>
                      <a:gd name="T4" fmla="*/ 258 w 263"/>
                      <a:gd name="T5" fmla="*/ 33 h 78"/>
                      <a:gd name="T6" fmla="*/ 262 w 263"/>
                      <a:gd name="T7" fmla="*/ 0 h 78"/>
                      <a:gd name="T8" fmla="*/ 0 w 263"/>
                      <a:gd name="T9" fmla="*/ 31 h 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3" h="78">
                        <a:moveTo>
                          <a:pt x="0" y="31"/>
                        </a:moveTo>
                        <a:lnTo>
                          <a:pt x="0" y="77"/>
                        </a:lnTo>
                        <a:lnTo>
                          <a:pt x="258" y="33"/>
                        </a:lnTo>
                        <a:lnTo>
                          <a:pt x="262" y="0"/>
                        </a:lnTo>
                        <a:lnTo>
                          <a:pt x="0" y="31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62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767" y="3090"/>
                    <a:ext cx="281" cy="246"/>
                    <a:chOff x="767" y="3090"/>
                    <a:chExt cx="281" cy="246"/>
                  </a:xfrm>
                </p:grpSpPr>
                <p:sp>
                  <p:nvSpPr>
                    <p:cNvPr id="22660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767" y="3090"/>
                      <a:ext cx="281" cy="246"/>
                    </a:xfrm>
                    <a:custGeom>
                      <a:avLst/>
                      <a:gdLst>
                        <a:gd name="T0" fmla="*/ 0 w 281"/>
                        <a:gd name="T1" fmla="*/ 0 h 246"/>
                        <a:gd name="T2" fmla="*/ 1 w 281"/>
                        <a:gd name="T3" fmla="*/ 231 h 246"/>
                        <a:gd name="T4" fmla="*/ 265 w 281"/>
                        <a:gd name="T5" fmla="*/ 245 h 246"/>
                        <a:gd name="T6" fmla="*/ 280 w 281"/>
                        <a:gd name="T7" fmla="*/ 56 h 246"/>
                        <a:gd name="T8" fmla="*/ 0 w 281"/>
                        <a:gd name="T9" fmla="*/ 0 h 2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81" h="246">
                          <a:moveTo>
                            <a:pt x="0" y="0"/>
                          </a:moveTo>
                          <a:lnTo>
                            <a:pt x="1" y="231"/>
                          </a:lnTo>
                          <a:lnTo>
                            <a:pt x="265" y="245"/>
                          </a:lnTo>
                          <a:lnTo>
                            <a:pt x="280" y="56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61" name="Freeform 133"/>
                    <p:cNvSpPr>
                      <a:spLocks/>
                    </p:cNvSpPr>
                    <p:nvPr/>
                  </p:nvSpPr>
                  <p:spPr bwMode="auto">
                    <a:xfrm>
                      <a:off x="938" y="3298"/>
                      <a:ext cx="83" cy="18"/>
                    </a:xfrm>
                    <a:custGeom>
                      <a:avLst/>
                      <a:gdLst>
                        <a:gd name="T0" fmla="*/ 0 w 83"/>
                        <a:gd name="T1" fmla="*/ 0 h 18"/>
                        <a:gd name="T2" fmla="*/ 82 w 83"/>
                        <a:gd name="T3" fmla="*/ 6 h 18"/>
                        <a:gd name="T4" fmla="*/ 82 w 83"/>
                        <a:gd name="T5" fmla="*/ 17 h 18"/>
                        <a:gd name="T6" fmla="*/ 0 w 83"/>
                        <a:gd name="T7" fmla="*/ 12 h 18"/>
                        <a:gd name="T8" fmla="*/ 0 w 83"/>
                        <a:gd name="T9" fmla="*/ 0 h 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3" h="18">
                          <a:moveTo>
                            <a:pt x="0" y="0"/>
                          </a:moveTo>
                          <a:lnTo>
                            <a:pt x="82" y="6"/>
                          </a:lnTo>
                          <a:lnTo>
                            <a:pt x="82" y="17"/>
                          </a:lnTo>
                          <a:lnTo>
                            <a:pt x="0" y="1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22663" name="Freeform 135"/>
                  <p:cNvSpPr>
                    <a:spLocks/>
                  </p:cNvSpPr>
                  <p:nvPr/>
                </p:nvSpPr>
                <p:spPr bwMode="auto">
                  <a:xfrm>
                    <a:off x="775" y="3370"/>
                    <a:ext cx="256" cy="464"/>
                  </a:xfrm>
                  <a:custGeom>
                    <a:avLst/>
                    <a:gdLst>
                      <a:gd name="T0" fmla="*/ 0 w 256"/>
                      <a:gd name="T1" fmla="*/ 0 h 464"/>
                      <a:gd name="T2" fmla="*/ 4 w 256"/>
                      <a:gd name="T3" fmla="*/ 463 h 464"/>
                      <a:gd name="T4" fmla="*/ 223 w 256"/>
                      <a:gd name="T5" fmla="*/ 440 h 464"/>
                      <a:gd name="T6" fmla="*/ 255 w 256"/>
                      <a:gd name="T7" fmla="*/ 8 h 464"/>
                      <a:gd name="T8" fmla="*/ 0 w 256"/>
                      <a:gd name="T9" fmla="*/ 0 h 4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56" h="464">
                        <a:moveTo>
                          <a:pt x="0" y="0"/>
                        </a:moveTo>
                        <a:lnTo>
                          <a:pt x="4" y="463"/>
                        </a:lnTo>
                        <a:lnTo>
                          <a:pt x="223" y="440"/>
                        </a:lnTo>
                        <a:lnTo>
                          <a:pt x="255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664" name="Freeform 136"/>
                  <p:cNvSpPr>
                    <a:spLocks/>
                  </p:cNvSpPr>
                  <p:nvPr/>
                </p:nvSpPr>
                <p:spPr bwMode="auto">
                  <a:xfrm>
                    <a:off x="796" y="3756"/>
                    <a:ext cx="197" cy="60"/>
                  </a:xfrm>
                  <a:custGeom>
                    <a:avLst/>
                    <a:gdLst>
                      <a:gd name="T0" fmla="*/ 0 w 197"/>
                      <a:gd name="T1" fmla="*/ 12 h 60"/>
                      <a:gd name="T2" fmla="*/ 196 w 197"/>
                      <a:gd name="T3" fmla="*/ 0 h 60"/>
                      <a:gd name="T4" fmla="*/ 193 w 197"/>
                      <a:gd name="T5" fmla="*/ 44 h 60"/>
                      <a:gd name="T6" fmla="*/ 0 w 197"/>
                      <a:gd name="T7" fmla="*/ 59 h 60"/>
                      <a:gd name="T8" fmla="*/ 0 w 197"/>
                      <a:gd name="T9" fmla="*/ 12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7" h="60">
                        <a:moveTo>
                          <a:pt x="0" y="12"/>
                        </a:moveTo>
                        <a:lnTo>
                          <a:pt x="196" y="0"/>
                        </a:lnTo>
                        <a:lnTo>
                          <a:pt x="193" y="44"/>
                        </a:lnTo>
                        <a:lnTo>
                          <a:pt x="0" y="59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9F9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77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805" y="3526"/>
                    <a:ext cx="28" cy="217"/>
                    <a:chOff x="805" y="3526"/>
                    <a:chExt cx="28" cy="217"/>
                  </a:xfrm>
                </p:grpSpPr>
                <p:grpSp>
                  <p:nvGrpSpPr>
                    <p:cNvPr id="22670" name="Group 1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05" y="3526"/>
                      <a:ext cx="22" cy="217"/>
                      <a:chOff x="805" y="3526"/>
                      <a:chExt cx="22" cy="217"/>
                    </a:xfrm>
                  </p:grpSpPr>
                  <p:sp>
                    <p:nvSpPr>
                      <p:cNvPr id="22665" name="Freeform 1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5" y="3526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9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9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66" name="Freeform 1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7" y="3571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67" name="Freeform 1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7" y="3615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68" name="Freeform 1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7" y="3660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69" name="Freeform 1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7" y="3704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8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  <p:grpSp>
                  <p:nvGrpSpPr>
                    <p:cNvPr id="22676" name="Group 1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1" y="3526"/>
                      <a:ext cx="22" cy="217"/>
                      <a:chOff x="811" y="3526"/>
                      <a:chExt cx="22" cy="217"/>
                    </a:xfrm>
                  </p:grpSpPr>
                  <p:sp>
                    <p:nvSpPr>
                      <p:cNvPr id="22671" name="Freeform 1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1" y="3526"/>
                        <a:ext cx="21" cy="38"/>
                      </a:xfrm>
                      <a:custGeom>
                        <a:avLst/>
                        <a:gdLst>
                          <a:gd name="T0" fmla="*/ 0 w 21"/>
                          <a:gd name="T1" fmla="*/ 1 h 38"/>
                          <a:gd name="T2" fmla="*/ 0 w 21"/>
                          <a:gd name="T3" fmla="*/ 37 h 38"/>
                          <a:gd name="T4" fmla="*/ 18 w 21"/>
                          <a:gd name="T5" fmla="*/ 35 h 38"/>
                          <a:gd name="T6" fmla="*/ 20 w 21"/>
                          <a:gd name="T7" fmla="*/ 0 h 38"/>
                          <a:gd name="T8" fmla="*/ 0 w 21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1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2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72" name="Freeform 1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3" y="3571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4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4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73" name="Freeform 1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3" y="3615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74" name="Freeform 1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3" y="3660"/>
                        <a:ext cx="20" cy="38"/>
                      </a:xfrm>
                      <a:custGeom>
                        <a:avLst/>
                        <a:gdLst>
                          <a:gd name="T0" fmla="*/ 0 w 20"/>
                          <a:gd name="T1" fmla="*/ 1 h 38"/>
                          <a:gd name="T2" fmla="*/ 0 w 20"/>
                          <a:gd name="T3" fmla="*/ 37 h 38"/>
                          <a:gd name="T4" fmla="*/ 18 w 20"/>
                          <a:gd name="T5" fmla="*/ 35 h 38"/>
                          <a:gd name="T6" fmla="*/ 19 w 20"/>
                          <a:gd name="T7" fmla="*/ 0 h 38"/>
                          <a:gd name="T8" fmla="*/ 0 w 20"/>
                          <a:gd name="T9" fmla="*/ 1 h 3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20" h="38">
                            <a:moveTo>
                              <a:pt x="0" y="1"/>
                            </a:moveTo>
                            <a:lnTo>
                              <a:pt x="0" y="37"/>
                            </a:lnTo>
                            <a:lnTo>
                              <a:pt x="18" y="35"/>
                            </a:lnTo>
                            <a:lnTo>
                              <a:pt x="19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675" name="Freeform 1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3" y="3704"/>
                        <a:ext cx="19" cy="39"/>
                      </a:xfrm>
                      <a:custGeom>
                        <a:avLst/>
                        <a:gdLst>
                          <a:gd name="T0" fmla="*/ 0 w 19"/>
                          <a:gd name="T1" fmla="*/ 2 h 39"/>
                          <a:gd name="T2" fmla="*/ 0 w 19"/>
                          <a:gd name="T3" fmla="*/ 38 h 39"/>
                          <a:gd name="T4" fmla="*/ 18 w 19"/>
                          <a:gd name="T5" fmla="*/ 36 h 39"/>
                          <a:gd name="T6" fmla="*/ 17 w 19"/>
                          <a:gd name="T7" fmla="*/ 0 h 39"/>
                          <a:gd name="T8" fmla="*/ 0 w 19"/>
                          <a:gd name="T9" fmla="*/ 2 h 3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9" h="39">
                            <a:moveTo>
                              <a:pt x="0" y="2"/>
                            </a:moveTo>
                            <a:lnTo>
                              <a:pt x="0" y="38"/>
                            </a:lnTo>
                            <a:lnTo>
                              <a:pt x="18" y="36"/>
                            </a:lnTo>
                            <a:lnTo>
                              <a:pt x="17" y="0"/>
                            </a:lnTo>
                            <a:lnTo>
                              <a:pt x="0" y="2"/>
                            </a:lnTo>
                          </a:path>
                        </a:pathLst>
                      </a:custGeom>
                      <a:solidFill>
                        <a:srgbClr val="FF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</p:grpSp>
            <p:grpSp>
              <p:nvGrpSpPr>
                <p:cNvPr id="22688" name="Group 160"/>
                <p:cNvGrpSpPr>
                  <a:grpSpLocks/>
                </p:cNvGrpSpPr>
                <p:nvPr/>
              </p:nvGrpSpPr>
              <p:grpSpPr bwMode="auto">
                <a:xfrm>
                  <a:off x="377" y="3043"/>
                  <a:ext cx="379" cy="892"/>
                  <a:chOff x="377" y="3043"/>
                  <a:chExt cx="379" cy="892"/>
                </a:xfrm>
              </p:grpSpPr>
              <p:grpSp>
                <p:nvGrpSpPr>
                  <p:cNvPr id="22681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377" y="3043"/>
                    <a:ext cx="379" cy="892"/>
                    <a:chOff x="377" y="3043"/>
                    <a:chExt cx="379" cy="892"/>
                  </a:xfrm>
                </p:grpSpPr>
                <p:sp>
                  <p:nvSpPr>
                    <p:cNvPr id="22679" name="Freeform 151"/>
                    <p:cNvSpPr>
                      <a:spLocks/>
                    </p:cNvSpPr>
                    <p:nvPr/>
                  </p:nvSpPr>
                  <p:spPr bwMode="auto">
                    <a:xfrm>
                      <a:off x="377" y="3043"/>
                      <a:ext cx="379" cy="846"/>
                    </a:xfrm>
                    <a:custGeom>
                      <a:avLst/>
                      <a:gdLst>
                        <a:gd name="T0" fmla="*/ 0 w 379"/>
                        <a:gd name="T1" fmla="*/ 11 h 846"/>
                        <a:gd name="T2" fmla="*/ 108 w 379"/>
                        <a:gd name="T3" fmla="*/ 835 h 846"/>
                        <a:gd name="T4" fmla="*/ 378 w 379"/>
                        <a:gd name="T5" fmla="*/ 845 h 846"/>
                        <a:gd name="T6" fmla="*/ 356 w 379"/>
                        <a:gd name="T7" fmla="*/ 0 h 846"/>
                        <a:gd name="T8" fmla="*/ 0 w 379"/>
                        <a:gd name="T9" fmla="*/ 11 h 8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79" h="846">
                          <a:moveTo>
                            <a:pt x="0" y="11"/>
                          </a:moveTo>
                          <a:lnTo>
                            <a:pt x="108" y="835"/>
                          </a:lnTo>
                          <a:lnTo>
                            <a:pt x="378" y="845"/>
                          </a:lnTo>
                          <a:lnTo>
                            <a:pt x="356" y="0"/>
                          </a:lnTo>
                          <a:lnTo>
                            <a:pt x="0" y="11"/>
                          </a:lnTo>
                        </a:path>
                      </a:pathLst>
                    </a:custGeom>
                    <a:solidFill>
                      <a:srgbClr val="7F7F9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80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486" y="3876"/>
                      <a:ext cx="270" cy="59"/>
                    </a:xfrm>
                    <a:custGeom>
                      <a:avLst/>
                      <a:gdLst>
                        <a:gd name="T0" fmla="*/ 0 w 270"/>
                        <a:gd name="T1" fmla="*/ 0 h 59"/>
                        <a:gd name="T2" fmla="*/ 269 w 270"/>
                        <a:gd name="T3" fmla="*/ 11 h 59"/>
                        <a:gd name="T4" fmla="*/ 269 w 270"/>
                        <a:gd name="T5" fmla="*/ 58 h 59"/>
                        <a:gd name="T6" fmla="*/ 4 w 270"/>
                        <a:gd name="T7" fmla="*/ 44 h 59"/>
                        <a:gd name="T8" fmla="*/ 0 w 270"/>
                        <a:gd name="T9" fmla="*/ 0 h 5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70" h="59">
                          <a:moveTo>
                            <a:pt x="0" y="0"/>
                          </a:moveTo>
                          <a:lnTo>
                            <a:pt x="269" y="11"/>
                          </a:lnTo>
                          <a:lnTo>
                            <a:pt x="269" y="58"/>
                          </a:lnTo>
                          <a:lnTo>
                            <a:pt x="4" y="44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5F5F7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84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393" y="3059"/>
                    <a:ext cx="322" cy="26"/>
                    <a:chOff x="393" y="3059"/>
                    <a:chExt cx="322" cy="26"/>
                  </a:xfrm>
                </p:grpSpPr>
                <p:sp>
                  <p:nvSpPr>
                    <p:cNvPr id="22682" name="Oval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3" y="3069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83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9" y="3059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687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495" y="3855"/>
                    <a:ext cx="244" cy="24"/>
                    <a:chOff x="495" y="3855"/>
                    <a:chExt cx="244" cy="24"/>
                  </a:xfrm>
                </p:grpSpPr>
                <p:sp>
                  <p:nvSpPr>
                    <p:cNvPr id="22685" name="Oval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5" y="3855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86" name="Oval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3" y="3863"/>
                      <a:ext cx="16" cy="16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grpSp>
              <p:nvGrpSpPr>
                <p:cNvPr id="22693" name="Group 165"/>
                <p:cNvGrpSpPr>
                  <a:grpSpLocks/>
                </p:cNvGrpSpPr>
                <p:nvPr/>
              </p:nvGrpSpPr>
              <p:grpSpPr bwMode="auto">
                <a:xfrm>
                  <a:off x="506" y="3234"/>
                  <a:ext cx="374" cy="265"/>
                  <a:chOff x="506" y="3234"/>
                  <a:chExt cx="374" cy="265"/>
                </a:xfrm>
              </p:grpSpPr>
              <p:sp>
                <p:nvSpPr>
                  <p:cNvPr id="22689" name="Freeform 161"/>
                  <p:cNvSpPr>
                    <a:spLocks/>
                  </p:cNvSpPr>
                  <p:nvPr/>
                </p:nvSpPr>
                <p:spPr bwMode="auto">
                  <a:xfrm>
                    <a:off x="506" y="3234"/>
                    <a:ext cx="374" cy="265"/>
                  </a:xfrm>
                  <a:custGeom>
                    <a:avLst/>
                    <a:gdLst>
                      <a:gd name="T0" fmla="*/ 83 w 374"/>
                      <a:gd name="T1" fmla="*/ 5 h 265"/>
                      <a:gd name="T2" fmla="*/ 74 w 374"/>
                      <a:gd name="T3" fmla="*/ 2 h 265"/>
                      <a:gd name="T4" fmla="*/ 65 w 374"/>
                      <a:gd name="T5" fmla="*/ 1 h 265"/>
                      <a:gd name="T6" fmla="*/ 53 w 374"/>
                      <a:gd name="T7" fmla="*/ 0 h 265"/>
                      <a:gd name="T8" fmla="*/ 45 w 374"/>
                      <a:gd name="T9" fmla="*/ 0 h 265"/>
                      <a:gd name="T10" fmla="*/ 37 w 374"/>
                      <a:gd name="T11" fmla="*/ 2 h 265"/>
                      <a:gd name="T12" fmla="*/ 28 w 374"/>
                      <a:gd name="T13" fmla="*/ 6 h 265"/>
                      <a:gd name="T14" fmla="*/ 19 w 374"/>
                      <a:gd name="T15" fmla="*/ 11 h 265"/>
                      <a:gd name="T16" fmla="*/ 11 w 374"/>
                      <a:gd name="T17" fmla="*/ 17 h 265"/>
                      <a:gd name="T18" fmla="*/ 6 w 374"/>
                      <a:gd name="T19" fmla="*/ 23 h 265"/>
                      <a:gd name="T20" fmla="*/ 1 w 374"/>
                      <a:gd name="T21" fmla="*/ 32 h 265"/>
                      <a:gd name="T22" fmla="*/ 0 w 374"/>
                      <a:gd name="T23" fmla="*/ 42 h 265"/>
                      <a:gd name="T24" fmla="*/ 0 w 374"/>
                      <a:gd name="T25" fmla="*/ 54 h 265"/>
                      <a:gd name="T26" fmla="*/ 3 w 374"/>
                      <a:gd name="T27" fmla="*/ 64 h 265"/>
                      <a:gd name="T28" fmla="*/ 8 w 374"/>
                      <a:gd name="T29" fmla="*/ 76 h 265"/>
                      <a:gd name="T30" fmla="*/ 14 w 374"/>
                      <a:gd name="T31" fmla="*/ 89 h 265"/>
                      <a:gd name="T32" fmla="*/ 22 w 374"/>
                      <a:gd name="T33" fmla="*/ 102 h 265"/>
                      <a:gd name="T34" fmla="*/ 33 w 374"/>
                      <a:gd name="T35" fmla="*/ 116 h 265"/>
                      <a:gd name="T36" fmla="*/ 45 w 374"/>
                      <a:gd name="T37" fmla="*/ 125 h 265"/>
                      <a:gd name="T38" fmla="*/ 56 w 374"/>
                      <a:gd name="T39" fmla="*/ 132 h 265"/>
                      <a:gd name="T40" fmla="*/ 72 w 374"/>
                      <a:gd name="T41" fmla="*/ 140 h 265"/>
                      <a:gd name="T42" fmla="*/ 89 w 374"/>
                      <a:gd name="T43" fmla="*/ 147 h 265"/>
                      <a:gd name="T44" fmla="*/ 110 w 374"/>
                      <a:gd name="T45" fmla="*/ 153 h 265"/>
                      <a:gd name="T46" fmla="*/ 137 w 374"/>
                      <a:gd name="T47" fmla="*/ 161 h 265"/>
                      <a:gd name="T48" fmla="*/ 159 w 374"/>
                      <a:gd name="T49" fmla="*/ 167 h 265"/>
                      <a:gd name="T50" fmla="*/ 180 w 374"/>
                      <a:gd name="T51" fmla="*/ 174 h 265"/>
                      <a:gd name="T52" fmla="*/ 190 w 374"/>
                      <a:gd name="T53" fmla="*/ 178 h 265"/>
                      <a:gd name="T54" fmla="*/ 209 w 374"/>
                      <a:gd name="T55" fmla="*/ 189 h 265"/>
                      <a:gd name="T56" fmla="*/ 231 w 374"/>
                      <a:gd name="T57" fmla="*/ 203 h 265"/>
                      <a:gd name="T58" fmla="*/ 253 w 374"/>
                      <a:gd name="T59" fmla="*/ 220 h 265"/>
                      <a:gd name="T60" fmla="*/ 271 w 374"/>
                      <a:gd name="T61" fmla="*/ 234 h 265"/>
                      <a:gd name="T62" fmla="*/ 292 w 374"/>
                      <a:gd name="T63" fmla="*/ 249 h 265"/>
                      <a:gd name="T64" fmla="*/ 302 w 374"/>
                      <a:gd name="T65" fmla="*/ 255 h 265"/>
                      <a:gd name="T66" fmla="*/ 312 w 374"/>
                      <a:gd name="T67" fmla="*/ 259 h 265"/>
                      <a:gd name="T68" fmla="*/ 323 w 374"/>
                      <a:gd name="T69" fmla="*/ 263 h 265"/>
                      <a:gd name="T70" fmla="*/ 333 w 374"/>
                      <a:gd name="T71" fmla="*/ 264 h 265"/>
                      <a:gd name="T72" fmla="*/ 341 w 374"/>
                      <a:gd name="T73" fmla="*/ 263 h 265"/>
                      <a:gd name="T74" fmla="*/ 349 w 374"/>
                      <a:gd name="T75" fmla="*/ 261 h 265"/>
                      <a:gd name="T76" fmla="*/ 358 w 374"/>
                      <a:gd name="T77" fmla="*/ 258 h 265"/>
                      <a:gd name="T78" fmla="*/ 366 w 374"/>
                      <a:gd name="T79" fmla="*/ 253 h 265"/>
                      <a:gd name="T80" fmla="*/ 369 w 374"/>
                      <a:gd name="T81" fmla="*/ 247 h 265"/>
                      <a:gd name="T82" fmla="*/ 371 w 374"/>
                      <a:gd name="T83" fmla="*/ 240 h 265"/>
                      <a:gd name="T84" fmla="*/ 373 w 374"/>
                      <a:gd name="T85" fmla="*/ 232 h 265"/>
                      <a:gd name="T86" fmla="*/ 373 w 374"/>
                      <a:gd name="T87" fmla="*/ 223 h 265"/>
                      <a:gd name="T88" fmla="*/ 371 w 374"/>
                      <a:gd name="T89" fmla="*/ 218 h 265"/>
                      <a:gd name="T90" fmla="*/ 368 w 374"/>
                      <a:gd name="T91" fmla="*/ 213 h 265"/>
                      <a:gd name="T92" fmla="*/ 358 w 374"/>
                      <a:gd name="T93" fmla="*/ 204 h 265"/>
                      <a:gd name="T94" fmla="*/ 347 w 374"/>
                      <a:gd name="T95" fmla="*/ 198 h 265"/>
                      <a:gd name="T96" fmla="*/ 338 w 374"/>
                      <a:gd name="T97" fmla="*/ 192 h 265"/>
                      <a:gd name="T98" fmla="*/ 323 w 374"/>
                      <a:gd name="T99" fmla="*/ 183 h 265"/>
                      <a:gd name="T100" fmla="*/ 294 w 374"/>
                      <a:gd name="T101" fmla="*/ 164 h 265"/>
                      <a:gd name="T102" fmla="*/ 254 w 374"/>
                      <a:gd name="T103" fmla="*/ 132 h 265"/>
                      <a:gd name="T104" fmla="*/ 213 w 374"/>
                      <a:gd name="T105" fmla="*/ 102 h 265"/>
                      <a:gd name="T106" fmla="*/ 159 w 374"/>
                      <a:gd name="T107" fmla="*/ 61 h 265"/>
                      <a:gd name="T108" fmla="*/ 111 w 374"/>
                      <a:gd name="T109" fmla="*/ 24 h 265"/>
                      <a:gd name="T110" fmla="*/ 96 w 374"/>
                      <a:gd name="T111" fmla="*/ 13 h 265"/>
                      <a:gd name="T112" fmla="*/ 83 w 374"/>
                      <a:gd name="T113" fmla="*/ 5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374" h="265">
                        <a:moveTo>
                          <a:pt x="83" y="5"/>
                        </a:moveTo>
                        <a:lnTo>
                          <a:pt x="74" y="2"/>
                        </a:lnTo>
                        <a:lnTo>
                          <a:pt x="65" y="1"/>
                        </a:lnTo>
                        <a:lnTo>
                          <a:pt x="53" y="0"/>
                        </a:lnTo>
                        <a:lnTo>
                          <a:pt x="45" y="0"/>
                        </a:lnTo>
                        <a:lnTo>
                          <a:pt x="37" y="2"/>
                        </a:lnTo>
                        <a:lnTo>
                          <a:pt x="28" y="6"/>
                        </a:lnTo>
                        <a:lnTo>
                          <a:pt x="19" y="11"/>
                        </a:lnTo>
                        <a:lnTo>
                          <a:pt x="11" y="17"/>
                        </a:lnTo>
                        <a:lnTo>
                          <a:pt x="6" y="23"/>
                        </a:lnTo>
                        <a:lnTo>
                          <a:pt x="1" y="32"/>
                        </a:lnTo>
                        <a:lnTo>
                          <a:pt x="0" y="42"/>
                        </a:lnTo>
                        <a:lnTo>
                          <a:pt x="0" y="54"/>
                        </a:lnTo>
                        <a:lnTo>
                          <a:pt x="3" y="64"/>
                        </a:lnTo>
                        <a:lnTo>
                          <a:pt x="8" y="76"/>
                        </a:lnTo>
                        <a:lnTo>
                          <a:pt x="14" y="89"/>
                        </a:lnTo>
                        <a:lnTo>
                          <a:pt x="22" y="102"/>
                        </a:lnTo>
                        <a:lnTo>
                          <a:pt x="33" y="116"/>
                        </a:lnTo>
                        <a:lnTo>
                          <a:pt x="45" y="125"/>
                        </a:lnTo>
                        <a:lnTo>
                          <a:pt x="56" y="132"/>
                        </a:lnTo>
                        <a:lnTo>
                          <a:pt x="72" y="140"/>
                        </a:lnTo>
                        <a:lnTo>
                          <a:pt x="89" y="147"/>
                        </a:lnTo>
                        <a:lnTo>
                          <a:pt x="110" y="153"/>
                        </a:lnTo>
                        <a:lnTo>
                          <a:pt x="137" y="161"/>
                        </a:lnTo>
                        <a:lnTo>
                          <a:pt x="159" y="167"/>
                        </a:lnTo>
                        <a:lnTo>
                          <a:pt x="180" y="174"/>
                        </a:lnTo>
                        <a:lnTo>
                          <a:pt x="190" y="178"/>
                        </a:lnTo>
                        <a:lnTo>
                          <a:pt x="209" y="189"/>
                        </a:lnTo>
                        <a:lnTo>
                          <a:pt x="231" y="203"/>
                        </a:lnTo>
                        <a:lnTo>
                          <a:pt x="253" y="220"/>
                        </a:lnTo>
                        <a:lnTo>
                          <a:pt x="271" y="234"/>
                        </a:lnTo>
                        <a:lnTo>
                          <a:pt x="292" y="249"/>
                        </a:lnTo>
                        <a:lnTo>
                          <a:pt x="302" y="255"/>
                        </a:lnTo>
                        <a:lnTo>
                          <a:pt x="312" y="259"/>
                        </a:lnTo>
                        <a:lnTo>
                          <a:pt x="323" y="263"/>
                        </a:lnTo>
                        <a:lnTo>
                          <a:pt x="333" y="264"/>
                        </a:lnTo>
                        <a:lnTo>
                          <a:pt x="341" y="263"/>
                        </a:lnTo>
                        <a:lnTo>
                          <a:pt x="349" y="261"/>
                        </a:lnTo>
                        <a:lnTo>
                          <a:pt x="358" y="258"/>
                        </a:lnTo>
                        <a:lnTo>
                          <a:pt x="366" y="253"/>
                        </a:lnTo>
                        <a:lnTo>
                          <a:pt x="369" y="247"/>
                        </a:lnTo>
                        <a:lnTo>
                          <a:pt x="371" y="240"/>
                        </a:lnTo>
                        <a:lnTo>
                          <a:pt x="373" y="232"/>
                        </a:lnTo>
                        <a:lnTo>
                          <a:pt x="373" y="223"/>
                        </a:lnTo>
                        <a:lnTo>
                          <a:pt x="371" y="218"/>
                        </a:lnTo>
                        <a:lnTo>
                          <a:pt x="368" y="213"/>
                        </a:lnTo>
                        <a:lnTo>
                          <a:pt x="358" y="204"/>
                        </a:lnTo>
                        <a:lnTo>
                          <a:pt x="347" y="198"/>
                        </a:lnTo>
                        <a:lnTo>
                          <a:pt x="338" y="192"/>
                        </a:lnTo>
                        <a:lnTo>
                          <a:pt x="323" y="183"/>
                        </a:lnTo>
                        <a:lnTo>
                          <a:pt x="294" y="164"/>
                        </a:lnTo>
                        <a:lnTo>
                          <a:pt x="254" y="132"/>
                        </a:lnTo>
                        <a:lnTo>
                          <a:pt x="213" y="102"/>
                        </a:lnTo>
                        <a:lnTo>
                          <a:pt x="159" y="61"/>
                        </a:lnTo>
                        <a:lnTo>
                          <a:pt x="111" y="24"/>
                        </a:lnTo>
                        <a:lnTo>
                          <a:pt x="96" y="13"/>
                        </a:lnTo>
                        <a:lnTo>
                          <a:pt x="83" y="5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692" name="Group 164"/>
                  <p:cNvGrpSpPr>
                    <a:grpSpLocks/>
                  </p:cNvGrpSpPr>
                  <p:nvPr/>
                </p:nvGrpSpPr>
                <p:grpSpPr bwMode="auto">
                  <a:xfrm>
                    <a:off x="535" y="3257"/>
                    <a:ext cx="67" cy="66"/>
                    <a:chOff x="535" y="3257"/>
                    <a:chExt cx="67" cy="66"/>
                  </a:xfrm>
                </p:grpSpPr>
                <p:sp>
                  <p:nvSpPr>
                    <p:cNvPr id="22690" name="Oval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3260"/>
                      <a:ext cx="64" cy="63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691" name="Oval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5" y="3257"/>
                      <a:ext cx="64" cy="63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</p:grpSp>
            <p:grpSp>
              <p:nvGrpSpPr>
                <p:cNvPr id="22738" name="Group 210"/>
                <p:cNvGrpSpPr>
                  <a:grpSpLocks/>
                </p:cNvGrpSpPr>
                <p:nvPr/>
              </p:nvGrpSpPr>
              <p:grpSpPr bwMode="auto">
                <a:xfrm>
                  <a:off x="876" y="3064"/>
                  <a:ext cx="639" cy="791"/>
                  <a:chOff x="876" y="3064"/>
                  <a:chExt cx="639" cy="791"/>
                </a:xfrm>
              </p:grpSpPr>
              <p:grpSp>
                <p:nvGrpSpPr>
                  <p:cNvPr id="22702" name="Group 174"/>
                  <p:cNvGrpSpPr>
                    <a:grpSpLocks/>
                  </p:cNvGrpSpPr>
                  <p:nvPr/>
                </p:nvGrpSpPr>
                <p:grpSpPr bwMode="auto">
                  <a:xfrm>
                    <a:off x="972" y="3594"/>
                    <a:ext cx="147" cy="253"/>
                    <a:chOff x="972" y="3594"/>
                    <a:chExt cx="147" cy="253"/>
                  </a:xfrm>
                </p:grpSpPr>
                <p:grpSp>
                  <p:nvGrpSpPr>
                    <p:cNvPr id="22700" name="Group 1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2" y="3594"/>
                      <a:ext cx="100" cy="253"/>
                      <a:chOff x="972" y="3594"/>
                      <a:chExt cx="100" cy="253"/>
                    </a:xfrm>
                  </p:grpSpPr>
                  <p:sp>
                    <p:nvSpPr>
                      <p:cNvPr id="22694" name="Freeform 1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72" y="3594"/>
                        <a:ext cx="100" cy="253"/>
                      </a:xfrm>
                      <a:custGeom>
                        <a:avLst/>
                        <a:gdLst>
                          <a:gd name="T0" fmla="*/ 97 w 100"/>
                          <a:gd name="T1" fmla="*/ 185 h 253"/>
                          <a:gd name="T2" fmla="*/ 98 w 100"/>
                          <a:gd name="T3" fmla="*/ 131 h 253"/>
                          <a:gd name="T4" fmla="*/ 95 w 100"/>
                          <a:gd name="T5" fmla="*/ 92 h 253"/>
                          <a:gd name="T6" fmla="*/ 93 w 100"/>
                          <a:gd name="T7" fmla="*/ 39 h 253"/>
                          <a:gd name="T8" fmla="*/ 90 w 100"/>
                          <a:gd name="T9" fmla="*/ 25 h 253"/>
                          <a:gd name="T10" fmla="*/ 86 w 100"/>
                          <a:gd name="T11" fmla="*/ 18 h 253"/>
                          <a:gd name="T12" fmla="*/ 79 w 100"/>
                          <a:gd name="T13" fmla="*/ 12 h 253"/>
                          <a:gd name="T14" fmla="*/ 72 w 100"/>
                          <a:gd name="T15" fmla="*/ 6 h 253"/>
                          <a:gd name="T16" fmla="*/ 64 w 100"/>
                          <a:gd name="T17" fmla="*/ 2 h 253"/>
                          <a:gd name="T18" fmla="*/ 56 w 100"/>
                          <a:gd name="T19" fmla="*/ 0 h 253"/>
                          <a:gd name="T20" fmla="*/ 49 w 100"/>
                          <a:gd name="T21" fmla="*/ 2 h 253"/>
                          <a:gd name="T22" fmla="*/ 39 w 100"/>
                          <a:gd name="T23" fmla="*/ 9 h 253"/>
                          <a:gd name="T24" fmla="*/ 30 w 100"/>
                          <a:gd name="T25" fmla="*/ 21 h 253"/>
                          <a:gd name="T26" fmla="*/ 20 w 100"/>
                          <a:gd name="T27" fmla="*/ 35 h 253"/>
                          <a:gd name="T28" fmla="*/ 11 w 100"/>
                          <a:gd name="T29" fmla="*/ 56 h 253"/>
                          <a:gd name="T30" fmla="*/ 6 w 100"/>
                          <a:gd name="T31" fmla="*/ 77 h 253"/>
                          <a:gd name="T32" fmla="*/ 3 w 100"/>
                          <a:gd name="T33" fmla="*/ 97 h 253"/>
                          <a:gd name="T34" fmla="*/ 2 w 100"/>
                          <a:gd name="T35" fmla="*/ 124 h 253"/>
                          <a:gd name="T36" fmla="*/ 2 w 100"/>
                          <a:gd name="T37" fmla="*/ 148 h 253"/>
                          <a:gd name="T38" fmla="*/ 10 w 100"/>
                          <a:gd name="T39" fmla="*/ 154 h 253"/>
                          <a:gd name="T40" fmla="*/ 15 w 100"/>
                          <a:gd name="T41" fmla="*/ 163 h 253"/>
                          <a:gd name="T42" fmla="*/ 15 w 100"/>
                          <a:gd name="T43" fmla="*/ 170 h 253"/>
                          <a:gd name="T44" fmla="*/ 0 w 100"/>
                          <a:gd name="T45" fmla="*/ 177 h 253"/>
                          <a:gd name="T46" fmla="*/ 1 w 100"/>
                          <a:gd name="T47" fmla="*/ 195 h 253"/>
                          <a:gd name="T48" fmla="*/ 3 w 100"/>
                          <a:gd name="T49" fmla="*/ 209 h 253"/>
                          <a:gd name="T50" fmla="*/ 8 w 100"/>
                          <a:gd name="T51" fmla="*/ 221 h 253"/>
                          <a:gd name="T52" fmla="*/ 13 w 100"/>
                          <a:gd name="T53" fmla="*/ 233 h 253"/>
                          <a:gd name="T54" fmla="*/ 20 w 100"/>
                          <a:gd name="T55" fmla="*/ 245 h 253"/>
                          <a:gd name="T56" fmla="*/ 29 w 100"/>
                          <a:gd name="T57" fmla="*/ 250 h 253"/>
                          <a:gd name="T58" fmla="*/ 38 w 100"/>
                          <a:gd name="T59" fmla="*/ 252 h 253"/>
                          <a:gd name="T60" fmla="*/ 45 w 100"/>
                          <a:gd name="T61" fmla="*/ 251 h 253"/>
                          <a:gd name="T62" fmla="*/ 50 w 100"/>
                          <a:gd name="T63" fmla="*/ 244 h 253"/>
                          <a:gd name="T64" fmla="*/ 59 w 100"/>
                          <a:gd name="T65" fmla="*/ 250 h 253"/>
                          <a:gd name="T66" fmla="*/ 71 w 100"/>
                          <a:gd name="T67" fmla="*/ 246 h 253"/>
                          <a:gd name="T68" fmla="*/ 84 w 100"/>
                          <a:gd name="T69" fmla="*/ 240 h 253"/>
                          <a:gd name="T70" fmla="*/ 93 w 100"/>
                          <a:gd name="T71" fmla="*/ 233 h 253"/>
                          <a:gd name="T72" fmla="*/ 97 w 100"/>
                          <a:gd name="T73" fmla="*/ 224 h 253"/>
                          <a:gd name="T74" fmla="*/ 99 w 100"/>
                          <a:gd name="T75" fmla="*/ 214 h 253"/>
                          <a:gd name="T76" fmla="*/ 97 w 100"/>
                          <a:gd name="T77" fmla="*/ 185 h 25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</a:cxnLst>
                        <a:rect l="0" t="0" r="r" b="b"/>
                        <a:pathLst>
                          <a:path w="100" h="253">
                            <a:moveTo>
                              <a:pt x="97" y="185"/>
                            </a:moveTo>
                            <a:lnTo>
                              <a:pt x="98" y="131"/>
                            </a:lnTo>
                            <a:lnTo>
                              <a:pt x="95" y="92"/>
                            </a:lnTo>
                            <a:lnTo>
                              <a:pt x="93" y="39"/>
                            </a:lnTo>
                            <a:lnTo>
                              <a:pt x="90" y="25"/>
                            </a:lnTo>
                            <a:lnTo>
                              <a:pt x="86" y="18"/>
                            </a:lnTo>
                            <a:lnTo>
                              <a:pt x="79" y="12"/>
                            </a:lnTo>
                            <a:lnTo>
                              <a:pt x="72" y="6"/>
                            </a:lnTo>
                            <a:lnTo>
                              <a:pt x="64" y="2"/>
                            </a:lnTo>
                            <a:lnTo>
                              <a:pt x="56" y="0"/>
                            </a:lnTo>
                            <a:lnTo>
                              <a:pt x="49" y="2"/>
                            </a:lnTo>
                            <a:lnTo>
                              <a:pt x="39" y="9"/>
                            </a:lnTo>
                            <a:lnTo>
                              <a:pt x="30" y="21"/>
                            </a:lnTo>
                            <a:lnTo>
                              <a:pt x="20" y="35"/>
                            </a:lnTo>
                            <a:lnTo>
                              <a:pt x="11" y="56"/>
                            </a:lnTo>
                            <a:lnTo>
                              <a:pt x="6" y="77"/>
                            </a:lnTo>
                            <a:lnTo>
                              <a:pt x="3" y="97"/>
                            </a:lnTo>
                            <a:lnTo>
                              <a:pt x="2" y="124"/>
                            </a:lnTo>
                            <a:lnTo>
                              <a:pt x="2" y="148"/>
                            </a:lnTo>
                            <a:lnTo>
                              <a:pt x="10" y="154"/>
                            </a:lnTo>
                            <a:lnTo>
                              <a:pt x="15" y="163"/>
                            </a:lnTo>
                            <a:lnTo>
                              <a:pt x="15" y="170"/>
                            </a:lnTo>
                            <a:lnTo>
                              <a:pt x="0" y="177"/>
                            </a:lnTo>
                            <a:lnTo>
                              <a:pt x="1" y="195"/>
                            </a:lnTo>
                            <a:lnTo>
                              <a:pt x="3" y="209"/>
                            </a:lnTo>
                            <a:lnTo>
                              <a:pt x="8" y="221"/>
                            </a:lnTo>
                            <a:lnTo>
                              <a:pt x="13" y="233"/>
                            </a:lnTo>
                            <a:lnTo>
                              <a:pt x="20" y="245"/>
                            </a:lnTo>
                            <a:lnTo>
                              <a:pt x="29" y="250"/>
                            </a:lnTo>
                            <a:lnTo>
                              <a:pt x="38" y="252"/>
                            </a:lnTo>
                            <a:lnTo>
                              <a:pt x="45" y="251"/>
                            </a:lnTo>
                            <a:lnTo>
                              <a:pt x="50" y="244"/>
                            </a:lnTo>
                            <a:lnTo>
                              <a:pt x="59" y="250"/>
                            </a:lnTo>
                            <a:lnTo>
                              <a:pt x="71" y="246"/>
                            </a:lnTo>
                            <a:lnTo>
                              <a:pt x="84" y="240"/>
                            </a:lnTo>
                            <a:lnTo>
                              <a:pt x="93" y="233"/>
                            </a:lnTo>
                            <a:lnTo>
                              <a:pt x="97" y="224"/>
                            </a:lnTo>
                            <a:lnTo>
                              <a:pt x="99" y="214"/>
                            </a:lnTo>
                            <a:lnTo>
                              <a:pt x="97" y="185"/>
                            </a:lnTo>
                          </a:path>
                        </a:pathLst>
                      </a:custGeom>
                      <a:solidFill>
                        <a:srgbClr val="5F3F1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grpSp>
                    <p:nvGrpSpPr>
                      <p:cNvPr id="22699" name="Group 1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38" y="3684"/>
                        <a:ext cx="34" cy="87"/>
                        <a:chOff x="1038" y="3684"/>
                        <a:chExt cx="34" cy="87"/>
                      </a:xfrm>
                    </p:grpSpPr>
                    <p:sp>
                      <p:nvSpPr>
                        <p:cNvPr id="22695" name="Freeform 1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38" y="3684"/>
                          <a:ext cx="34" cy="17"/>
                        </a:xfrm>
                        <a:custGeom>
                          <a:avLst/>
                          <a:gdLst>
                            <a:gd name="T0" fmla="*/ 3 w 34"/>
                            <a:gd name="T1" fmla="*/ 0 h 17"/>
                            <a:gd name="T2" fmla="*/ 30 w 34"/>
                            <a:gd name="T3" fmla="*/ 0 h 17"/>
                            <a:gd name="T4" fmla="*/ 31 w 34"/>
                            <a:gd name="T5" fmla="*/ 2 h 17"/>
                            <a:gd name="T6" fmla="*/ 33 w 34"/>
                            <a:gd name="T7" fmla="*/ 5 h 17"/>
                            <a:gd name="T8" fmla="*/ 33 w 34"/>
                            <a:gd name="T9" fmla="*/ 8 h 17"/>
                            <a:gd name="T10" fmla="*/ 33 w 34"/>
                            <a:gd name="T11" fmla="*/ 12 h 17"/>
                            <a:gd name="T12" fmla="*/ 31 w 34"/>
                            <a:gd name="T13" fmla="*/ 13 h 17"/>
                            <a:gd name="T14" fmla="*/ 29 w 34"/>
                            <a:gd name="T15" fmla="*/ 16 h 17"/>
                            <a:gd name="T16" fmla="*/ 3 w 34"/>
                            <a:gd name="T17" fmla="*/ 16 h 17"/>
                            <a:gd name="T18" fmla="*/ 2 w 34"/>
                            <a:gd name="T19" fmla="*/ 14 h 17"/>
                            <a:gd name="T20" fmla="*/ 0 w 34"/>
                            <a:gd name="T21" fmla="*/ 11 h 17"/>
                            <a:gd name="T22" fmla="*/ 0 w 34"/>
                            <a:gd name="T23" fmla="*/ 6 h 17"/>
                            <a:gd name="T24" fmla="*/ 1 w 34"/>
                            <a:gd name="T25" fmla="*/ 3 h 17"/>
                            <a:gd name="T26" fmla="*/ 2 w 34"/>
                            <a:gd name="T27" fmla="*/ 1 h 17"/>
                            <a:gd name="T28" fmla="*/ 3 w 34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4" h="17">
                              <a:moveTo>
                                <a:pt x="3" y="0"/>
                              </a:moveTo>
                              <a:lnTo>
                                <a:pt x="30" y="0"/>
                              </a:lnTo>
                              <a:lnTo>
                                <a:pt x="31" y="2"/>
                              </a:lnTo>
                              <a:lnTo>
                                <a:pt x="33" y="5"/>
                              </a:lnTo>
                              <a:lnTo>
                                <a:pt x="33" y="8"/>
                              </a:lnTo>
                              <a:lnTo>
                                <a:pt x="33" y="12"/>
                              </a:lnTo>
                              <a:lnTo>
                                <a:pt x="31" y="13"/>
                              </a:lnTo>
                              <a:lnTo>
                                <a:pt x="29" y="16"/>
                              </a:lnTo>
                              <a:lnTo>
                                <a:pt x="3" y="16"/>
                              </a:lnTo>
                              <a:lnTo>
                                <a:pt x="2" y="14"/>
                              </a:lnTo>
                              <a:lnTo>
                                <a:pt x="0" y="11"/>
                              </a:lnTo>
                              <a:lnTo>
                                <a:pt x="0" y="6"/>
                              </a:lnTo>
                              <a:lnTo>
                                <a:pt x="1" y="3"/>
                              </a:lnTo>
                              <a:lnTo>
                                <a:pt x="2" y="1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696" name="Freeform 1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39" y="3707"/>
                          <a:ext cx="33" cy="17"/>
                        </a:xfrm>
                        <a:custGeom>
                          <a:avLst/>
                          <a:gdLst>
                            <a:gd name="T0" fmla="*/ 2 w 33"/>
                            <a:gd name="T1" fmla="*/ 0 h 17"/>
                            <a:gd name="T2" fmla="*/ 29 w 33"/>
                            <a:gd name="T3" fmla="*/ 0 h 17"/>
                            <a:gd name="T4" fmla="*/ 31 w 33"/>
                            <a:gd name="T5" fmla="*/ 2 h 17"/>
                            <a:gd name="T6" fmla="*/ 31 w 33"/>
                            <a:gd name="T7" fmla="*/ 5 h 17"/>
                            <a:gd name="T8" fmla="*/ 32 w 33"/>
                            <a:gd name="T9" fmla="*/ 8 h 17"/>
                            <a:gd name="T10" fmla="*/ 31 w 33"/>
                            <a:gd name="T11" fmla="*/ 11 h 17"/>
                            <a:gd name="T12" fmla="*/ 30 w 33"/>
                            <a:gd name="T13" fmla="*/ 13 h 17"/>
                            <a:gd name="T14" fmla="*/ 29 w 33"/>
                            <a:gd name="T15" fmla="*/ 16 h 17"/>
                            <a:gd name="T16" fmla="*/ 2 w 33"/>
                            <a:gd name="T17" fmla="*/ 16 h 17"/>
                            <a:gd name="T18" fmla="*/ 1 w 33"/>
                            <a:gd name="T19" fmla="*/ 13 h 17"/>
                            <a:gd name="T20" fmla="*/ 0 w 33"/>
                            <a:gd name="T21" fmla="*/ 10 h 17"/>
                            <a:gd name="T22" fmla="*/ 0 w 33"/>
                            <a:gd name="T23" fmla="*/ 6 h 17"/>
                            <a:gd name="T24" fmla="*/ 1 w 33"/>
                            <a:gd name="T25" fmla="*/ 4 h 17"/>
                            <a:gd name="T26" fmla="*/ 2 w 33"/>
                            <a:gd name="T27" fmla="*/ 1 h 17"/>
                            <a:gd name="T28" fmla="*/ 2 w 33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3" h="17">
                              <a:moveTo>
                                <a:pt x="2" y="0"/>
                              </a:moveTo>
                              <a:lnTo>
                                <a:pt x="29" y="0"/>
                              </a:lnTo>
                              <a:lnTo>
                                <a:pt x="31" y="2"/>
                              </a:lnTo>
                              <a:lnTo>
                                <a:pt x="31" y="5"/>
                              </a:lnTo>
                              <a:lnTo>
                                <a:pt x="32" y="8"/>
                              </a:lnTo>
                              <a:lnTo>
                                <a:pt x="31" y="11"/>
                              </a:lnTo>
                              <a:lnTo>
                                <a:pt x="30" y="13"/>
                              </a:lnTo>
                              <a:lnTo>
                                <a:pt x="29" y="16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10"/>
                              </a:lnTo>
                              <a:lnTo>
                                <a:pt x="0" y="6"/>
                              </a:lnTo>
                              <a:lnTo>
                                <a:pt x="1" y="4"/>
                              </a:lnTo>
                              <a:lnTo>
                                <a:pt x="2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697" name="Freeform 1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39" y="3731"/>
                          <a:ext cx="33" cy="17"/>
                        </a:xfrm>
                        <a:custGeom>
                          <a:avLst/>
                          <a:gdLst>
                            <a:gd name="T0" fmla="*/ 2 w 33"/>
                            <a:gd name="T1" fmla="*/ 0 h 17"/>
                            <a:gd name="T2" fmla="*/ 29 w 33"/>
                            <a:gd name="T3" fmla="*/ 0 h 17"/>
                            <a:gd name="T4" fmla="*/ 31 w 33"/>
                            <a:gd name="T5" fmla="*/ 2 h 17"/>
                            <a:gd name="T6" fmla="*/ 31 w 33"/>
                            <a:gd name="T7" fmla="*/ 5 h 17"/>
                            <a:gd name="T8" fmla="*/ 32 w 33"/>
                            <a:gd name="T9" fmla="*/ 8 h 17"/>
                            <a:gd name="T10" fmla="*/ 31 w 33"/>
                            <a:gd name="T11" fmla="*/ 12 h 17"/>
                            <a:gd name="T12" fmla="*/ 30 w 33"/>
                            <a:gd name="T13" fmla="*/ 13 h 17"/>
                            <a:gd name="T14" fmla="*/ 29 w 33"/>
                            <a:gd name="T15" fmla="*/ 16 h 17"/>
                            <a:gd name="T16" fmla="*/ 2 w 33"/>
                            <a:gd name="T17" fmla="*/ 16 h 17"/>
                            <a:gd name="T18" fmla="*/ 1 w 33"/>
                            <a:gd name="T19" fmla="*/ 14 h 17"/>
                            <a:gd name="T20" fmla="*/ 0 w 33"/>
                            <a:gd name="T21" fmla="*/ 11 h 17"/>
                            <a:gd name="T22" fmla="*/ 0 w 33"/>
                            <a:gd name="T23" fmla="*/ 7 h 17"/>
                            <a:gd name="T24" fmla="*/ 1 w 33"/>
                            <a:gd name="T25" fmla="*/ 4 h 17"/>
                            <a:gd name="T26" fmla="*/ 2 w 33"/>
                            <a:gd name="T27" fmla="*/ 1 h 17"/>
                            <a:gd name="T28" fmla="*/ 2 w 33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3" h="17">
                              <a:moveTo>
                                <a:pt x="2" y="0"/>
                              </a:moveTo>
                              <a:lnTo>
                                <a:pt x="29" y="0"/>
                              </a:lnTo>
                              <a:lnTo>
                                <a:pt x="31" y="2"/>
                              </a:lnTo>
                              <a:lnTo>
                                <a:pt x="31" y="5"/>
                              </a:lnTo>
                              <a:lnTo>
                                <a:pt x="32" y="8"/>
                              </a:lnTo>
                              <a:lnTo>
                                <a:pt x="31" y="12"/>
                              </a:lnTo>
                              <a:lnTo>
                                <a:pt x="30" y="13"/>
                              </a:lnTo>
                              <a:lnTo>
                                <a:pt x="29" y="16"/>
                              </a:lnTo>
                              <a:lnTo>
                                <a:pt x="2" y="16"/>
                              </a:lnTo>
                              <a:lnTo>
                                <a:pt x="1" y="14"/>
                              </a:lnTo>
                              <a:lnTo>
                                <a:pt x="0" y="11"/>
                              </a:lnTo>
                              <a:lnTo>
                                <a:pt x="0" y="7"/>
                              </a:lnTo>
                              <a:lnTo>
                                <a:pt x="1" y="4"/>
                              </a:lnTo>
                              <a:lnTo>
                                <a:pt x="2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698" name="Freeform 1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39" y="3754"/>
                          <a:ext cx="33" cy="17"/>
                        </a:xfrm>
                        <a:custGeom>
                          <a:avLst/>
                          <a:gdLst>
                            <a:gd name="T0" fmla="*/ 2 w 33"/>
                            <a:gd name="T1" fmla="*/ 0 h 17"/>
                            <a:gd name="T2" fmla="*/ 29 w 33"/>
                            <a:gd name="T3" fmla="*/ 0 h 17"/>
                            <a:gd name="T4" fmla="*/ 31 w 33"/>
                            <a:gd name="T5" fmla="*/ 1 h 17"/>
                            <a:gd name="T6" fmla="*/ 31 w 33"/>
                            <a:gd name="T7" fmla="*/ 4 h 17"/>
                            <a:gd name="T8" fmla="*/ 32 w 33"/>
                            <a:gd name="T9" fmla="*/ 8 h 17"/>
                            <a:gd name="T10" fmla="*/ 31 w 33"/>
                            <a:gd name="T11" fmla="*/ 11 h 17"/>
                            <a:gd name="T12" fmla="*/ 30 w 33"/>
                            <a:gd name="T13" fmla="*/ 13 h 17"/>
                            <a:gd name="T14" fmla="*/ 29 w 33"/>
                            <a:gd name="T15" fmla="*/ 16 h 17"/>
                            <a:gd name="T16" fmla="*/ 2 w 33"/>
                            <a:gd name="T17" fmla="*/ 16 h 17"/>
                            <a:gd name="T18" fmla="*/ 1 w 33"/>
                            <a:gd name="T19" fmla="*/ 13 h 17"/>
                            <a:gd name="T20" fmla="*/ 0 w 33"/>
                            <a:gd name="T21" fmla="*/ 10 h 17"/>
                            <a:gd name="T22" fmla="*/ 0 w 33"/>
                            <a:gd name="T23" fmla="*/ 6 h 17"/>
                            <a:gd name="T24" fmla="*/ 1 w 33"/>
                            <a:gd name="T25" fmla="*/ 3 h 17"/>
                            <a:gd name="T26" fmla="*/ 2 w 33"/>
                            <a:gd name="T27" fmla="*/ 0 h 17"/>
                            <a:gd name="T28" fmla="*/ 2 w 33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3" h="17">
                              <a:moveTo>
                                <a:pt x="2" y="0"/>
                              </a:moveTo>
                              <a:lnTo>
                                <a:pt x="29" y="0"/>
                              </a:lnTo>
                              <a:lnTo>
                                <a:pt x="31" y="1"/>
                              </a:lnTo>
                              <a:lnTo>
                                <a:pt x="31" y="4"/>
                              </a:lnTo>
                              <a:lnTo>
                                <a:pt x="32" y="8"/>
                              </a:lnTo>
                              <a:lnTo>
                                <a:pt x="31" y="11"/>
                              </a:lnTo>
                              <a:lnTo>
                                <a:pt x="30" y="13"/>
                              </a:lnTo>
                              <a:lnTo>
                                <a:pt x="29" y="16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10"/>
                              </a:lnTo>
                              <a:lnTo>
                                <a:pt x="0" y="6"/>
                              </a:lnTo>
                              <a:lnTo>
                                <a:pt x="1" y="3"/>
                              </a:lnTo>
                              <a:lnTo>
                                <a:pt x="2" y="0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</p:grpSp>
                <p:sp>
                  <p:nvSpPr>
                    <p:cNvPr id="22701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1049" y="3765"/>
                      <a:ext cx="70" cy="55"/>
                    </a:xfrm>
                    <a:custGeom>
                      <a:avLst/>
                      <a:gdLst>
                        <a:gd name="T0" fmla="*/ 54 w 70"/>
                        <a:gd name="T1" fmla="*/ 0 h 55"/>
                        <a:gd name="T2" fmla="*/ 13 w 70"/>
                        <a:gd name="T3" fmla="*/ 14 h 55"/>
                        <a:gd name="T4" fmla="*/ 6 w 70"/>
                        <a:gd name="T5" fmla="*/ 17 h 55"/>
                        <a:gd name="T6" fmla="*/ 2 w 70"/>
                        <a:gd name="T7" fmla="*/ 22 h 55"/>
                        <a:gd name="T8" fmla="*/ 0 w 70"/>
                        <a:gd name="T9" fmla="*/ 29 h 55"/>
                        <a:gd name="T10" fmla="*/ 1 w 70"/>
                        <a:gd name="T11" fmla="*/ 38 h 55"/>
                        <a:gd name="T12" fmla="*/ 3 w 70"/>
                        <a:gd name="T13" fmla="*/ 44 h 55"/>
                        <a:gd name="T14" fmla="*/ 7 w 70"/>
                        <a:gd name="T15" fmla="*/ 51 h 55"/>
                        <a:gd name="T16" fmla="*/ 13 w 70"/>
                        <a:gd name="T17" fmla="*/ 54 h 55"/>
                        <a:gd name="T18" fmla="*/ 20 w 70"/>
                        <a:gd name="T19" fmla="*/ 52 h 55"/>
                        <a:gd name="T20" fmla="*/ 35 w 70"/>
                        <a:gd name="T21" fmla="*/ 45 h 55"/>
                        <a:gd name="T22" fmla="*/ 45 w 70"/>
                        <a:gd name="T23" fmla="*/ 40 h 55"/>
                        <a:gd name="T24" fmla="*/ 59 w 70"/>
                        <a:gd name="T25" fmla="*/ 36 h 55"/>
                        <a:gd name="T26" fmla="*/ 69 w 70"/>
                        <a:gd name="T27" fmla="*/ 34 h 55"/>
                        <a:gd name="T28" fmla="*/ 54 w 70"/>
                        <a:gd name="T29" fmla="*/ 0 h 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70" h="55">
                          <a:moveTo>
                            <a:pt x="54" y="0"/>
                          </a:moveTo>
                          <a:lnTo>
                            <a:pt x="13" y="14"/>
                          </a:lnTo>
                          <a:lnTo>
                            <a:pt x="6" y="17"/>
                          </a:lnTo>
                          <a:lnTo>
                            <a:pt x="2" y="22"/>
                          </a:lnTo>
                          <a:lnTo>
                            <a:pt x="0" y="29"/>
                          </a:lnTo>
                          <a:lnTo>
                            <a:pt x="1" y="38"/>
                          </a:lnTo>
                          <a:lnTo>
                            <a:pt x="3" y="44"/>
                          </a:lnTo>
                          <a:lnTo>
                            <a:pt x="7" y="51"/>
                          </a:lnTo>
                          <a:lnTo>
                            <a:pt x="13" y="54"/>
                          </a:lnTo>
                          <a:lnTo>
                            <a:pt x="20" y="52"/>
                          </a:lnTo>
                          <a:lnTo>
                            <a:pt x="35" y="45"/>
                          </a:lnTo>
                          <a:lnTo>
                            <a:pt x="45" y="40"/>
                          </a:lnTo>
                          <a:lnTo>
                            <a:pt x="59" y="36"/>
                          </a:lnTo>
                          <a:lnTo>
                            <a:pt x="69" y="34"/>
                          </a:lnTo>
                          <a:lnTo>
                            <a:pt x="54" y="0"/>
                          </a:lnTo>
                        </a:path>
                      </a:pathLst>
                    </a:custGeom>
                    <a:solidFill>
                      <a:srgbClr val="3F7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711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876" y="3479"/>
                    <a:ext cx="159" cy="253"/>
                    <a:chOff x="876" y="3479"/>
                    <a:chExt cx="159" cy="253"/>
                  </a:xfrm>
                </p:grpSpPr>
                <p:grpSp>
                  <p:nvGrpSpPr>
                    <p:cNvPr id="22709" name="Group 1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76" y="3479"/>
                      <a:ext cx="109" cy="253"/>
                      <a:chOff x="876" y="3479"/>
                      <a:chExt cx="109" cy="253"/>
                    </a:xfrm>
                  </p:grpSpPr>
                  <p:sp>
                    <p:nvSpPr>
                      <p:cNvPr id="22703" name="Freeform 17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76" y="3479"/>
                        <a:ext cx="109" cy="253"/>
                      </a:xfrm>
                      <a:custGeom>
                        <a:avLst/>
                        <a:gdLst>
                          <a:gd name="T0" fmla="*/ 106 w 109"/>
                          <a:gd name="T1" fmla="*/ 185 h 253"/>
                          <a:gd name="T2" fmla="*/ 107 w 109"/>
                          <a:gd name="T3" fmla="*/ 131 h 253"/>
                          <a:gd name="T4" fmla="*/ 103 w 109"/>
                          <a:gd name="T5" fmla="*/ 92 h 253"/>
                          <a:gd name="T6" fmla="*/ 102 w 109"/>
                          <a:gd name="T7" fmla="*/ 40 h 253"/>
                          <a:gd name="T8" fmla="*/ 98 w 109"/>
                          <a:gd name="T9" fmla="*/ 25 h 253"/>
                          <a:gd name="T10" fmla="*/ 93 w 109"/>
                          <a:gd name="T11" fmla="*/ 18 h 253"/>
                          <a:gd name="T12" fmla="*/ 86 w 109"/>
                          <a:gd name="T13" fmla="*/ 12 h 253"/>
                          <a:gd name="T14" fmla="*/ 79 w 109"/>
                          <a:gd name="T15" fmla="*/ 6 h 253"/>
                          <a:gd name="T16" fmla="*/ 69 w 109"/>
                          <a:gd name="T17" fmla="*/ 2 h 253"/>
                          <a:gd name="T18" fmla="*/ 61 w 109"/>
                          <a:gd name="T19" fmla="*/ 0 h 253"/>
                          <a:gd name="T20" fmla="*/ 53 w 109"/>
                          <a:gd name="T21" fmla="*/ 2 h 253"/>
                          <a:gd name="T22" fmla="*/ 42 w 109"/>
                          <a:gd name="T23" fmla="*/ 9 h 253"/>
                          <a:gd name="T24" fmla="*/ 32 w 109"/>
                          <a:gd name="T25" fmla="*/ 21 h 253"/>
                          <a:gd name="T26" fmla="*/ 22 w 109"/>
                          <a:gd name="T27" fmla="*/ 36 h 253"/>
                          <a:gd name="T28" fmla="*/ 12 w 109"/>
                          <a:gd name="T29" fmla="*/ 56 h 253"/>
                          <a:gd name="T30" fmla="*/ 7 w 109"/>
                          <a:gd name="T31" fmla="*/ 77 h 253"/>
                          <a:gd name="T32" fmla="*/ 3 w 109"/>
                          <a:gd name="T33" fmla="*/ 97 h 253"/>
                          <a:gd name="T34" fmla="*/ 2 w 109"/>
                          <a:gd name="T35" fmla="*/ 124 h 253"/>
                          <a:gd name="T36" fmla="*/ 2 w 109"/>
                          <a:gd name="T37" fmla="*/ 148 h 253"/>
                          <a:gd name="T38" fmla="*/ 11 w 109"/>
                          <a:gd name="T39" fmla="*/ 154 h 253"/>
                          <a:gd name="T40" fmla="*/ 16 w 109"/>
                          <a:gd name="T41" fmla="*/ 164 h 253"/>
                          <a:gd name="T42" fmla="*/ 16 w 109"/>
                          <a:gd name="T43" fmla="*/ 170 h 253"/>
                          <a:gd name="T44" fmla="*/ 0 w 109"/>
                          <a:gd name="T45" fmla="*/ 177 h 253"/>
                          <a:gd name="T46" fmla="*/ 2 w 109"/>
                          <a:gd name="T47" fmla="*/ 196 h 253"/>
                          <a:gd name="T48" fmla="*/ 4 w 109"/>
                          <a:gd name="T49" fmla="*/ 210 h 253"/>
                          <a:gd name="T50" fmla="*/ 9 w 109"/>
                          <a:gd name="T51" fmla="*/ 222 h 253"/>
                          <a:gd name="T52" fmla="*/ 14 w 109"/>
                          <a:gd name="T53" fmla="*/ 233 h 253"/>
                          <a:gd name="T54" fmla="*/ 22 w 109"/>
                          <a:gd name="T55" fmla="*/ 244 h 253"/>
                          <a:gd name="T56" fmla="*/ 31 w 109"/>
                          <a:gd name="T57" fmla="*/ 250 h 253"/>
                          <a:gd name="T58" fmla="*/ 41 w 109"/>
                          <a:gd name="T59" fmla="*/ 252 h 253"/>
                          <a:gd name="T60" fmla="*/ 50 w 109"/>
                          <a:gd name="T61" fmla="*/ 251 h 253"/>
                          <a:gd name="T62" fmla="*/ 54 w 109"/>
                          <a:gd name="T63" fmla="*/ 244 h 253"/>
                          <a:gd name="T64" fmla="*/ 64 w 109"/>
                          <a:gd name="T65" fmla="*/ 249 h 253"/>
                          <a:gd name="T66" fmla="*/ 78 w 109"/>
                          <a:gd name="T67" fmla="*/ 245 h 253"/>
                          <a:gd name="T68" fmla="*/ 92 w 109"/>
                          <a:gd name="T69" fmla="*/ 240 h 253"/>
                          <a:gd name="T70" fmla="*/ 102 w 109"/>
                          <a:gd name="T71" fmla="*/ 233 h 253"/>
                          <a:gd name="T72" fmla="*/ 105 w 109"/>
                          <a:gd name="T73" fmla="*/ 224 h 253"/>
                          <a:gd name="T74" fmla="*/ 108 w 109"/>
                          <a:gd name="T75" fmla="*/ 215 h 253"/>
                          <a:gd name="T76" fmla="*/ 106 w 109"/>
                          <a:gd name="T77" fmla="*/ 185 h 25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</a:cxnLst>
                        <a:rect l="0" t="0" r="r" b="b"/>
                        <a:pathLst>
                          <a:path w="109" h="253">
                            <a:moveTo>
                              <a:pt x="106" y="185"/>
                            </a:moveTo>
                            <a:lnTo>
                              <a:pt x="107" y="131"/>
                            </a:lnTo>
                            <a:lnTo>
                              <a:pt x="103" y="92"/>
                            </a:lnTo>
                            <a:lnTo>
                              <a:pt x="102" y="40"/>
                            </a:lnTo>
                            <a:lnTo>
                              <a:pt x="98" y="25"/>
                            </a:lnTo>
                            <a:lnTo>
                              <a:pt x="93" y="18"/>
                            </a:lnTo>
                            <a:lnTo>
                              <a:pt x="86" y="12"/>
                            </a:lnTo>
                            <a:lnTo>
                              <a:pt x="79" y="6"/>
                            </a:lnTo>
                            <a:lnTo>
                              <a:pt x="69" y="2"/>
                            </a:lnTo>
                            <a:lnTo>
                              <a:pt x="61" y="0"/>
                            </a:lnTo>
                            <a:lnTo>
                              <a:pt x="53" y="2"/>
                            </a:lnTo>
                            <a:lnTo>
                              <a:pt x="42" y="9"/>
                            </a:lnTo>
                            <a:lnTo>
                              <a:pt x="32" y="21"/>
                            </a:lnTo>
                            <a:lnTo>
                              <a:pt x="22" y="36"/>
                            </a:lnTo>
                            <a:lnTo>
                              <a:pt x="12" y="56"/>
                            </a:lnTo>
                            <a:lnTo>
                              <a:pt x="7" y="77"/>
                            </a:lnTo>
                            <a:lnTo>
                              <a:pt x="3" y="97"/>
                            </a:lnTo>
                            <a:lnTo>
                              <a:pt x="2" y="124"/>
                            </a:lnTo>
                            <a:lnTo>
                              <a:pt x="2" y="148"/>
                            </a:lnTo>
                            <a:lnTo>
                              <a:pt x="11" y="154"/>
                            </a:lnTo>
                            <a:lnTo>
                              <a:pt x="16" y="164"/>
                            </a:lnTo>
                            <a:lnTo>
                              <a:pt x="16" y="170"/>
                            </a:lnTo>
                            <a:lnTo>
                              <a:pt x="0" y="177"/>
                            </a:lnTo>
                            <a:lnTo>
                              <a:pt x="2" y="196"/>
                            </a:lnTo>
                            <a:lnTo>
                              <a:pt x="4" y="210"/>
                            </a:lnTo>
                            <a:lnTo>
                              <a:pt x="9" y="222"/>
                            </a:lnTo>
                            <a:lnTo>
                              <a:pt x="14" y="233"/>
                            </a:lnTo>
                            <a:lnTo>
                              <a:pt x="22" y="244"/>
                            </a:lnTo>
                            <a:lnTo>
                              <a:pt x="31" y="250"/>
                            </a:lnTo>
                            <a:lnTo>
                              <a:pt x="41" y="252"/>
                            </a:lnTo>
                            <a:lnTo>
                              <a:pt x="50" y="251"/>
                            </a:lnTo>
                            <a:lnTo>
                              <a:pt x="54" y="244"/>
                            </a:lnTo>
                            <a:lnTo>
                              <a:pt x="64" y="249"/>
                            </a:lnTo>
                            <a:lnTo>
                              <a:pt x="78" y="245"/>
                            </a:lnTo>
                            <a:lnTo>
                              <a:pt x="92" y="240"/>
                            </a:lnTo>
                            <a:lnTo>
                              <a:pt x="102" y="233"/>
                            </a:lnTo>
                            <a:lnTo>
                              <a:pt x="105" y="224"/>
                            </a:lnTo>
                            <a:lnTo>
                              <a:pt x="108" y="215"/>
                            </a:lnTo>
                            <a:lnTo>
                              <a:pt x="106" y="185"/>
                            </a:lnTo>
                          </a:path>
                        </a:pathLst>
                      </a:custGeom>
                      <a:solidFill>
                        <a:srgbClr val="5F3F1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grpSp>
                    <p:nvGrpSpPr>
                      <p:cNvPr id="22708" name="Group 18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47" y="3570"/>
                        <a:ext cx="38" cy="87"/>
                        <a:chOff x="947" y="3570"/>
                        <a:chExt cx="38" cy="87"/>
                      </a:xfrm>
                    </p:grpSpPr>
                    <p:sp>
                      <p:nvSpPr>
                        <p:cNvPr id="22704" name="Freeform 1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947" y="3570"/>
                          <a:ext cx="37" cy="17"/>
                        </a:xfrm>
                        <a:custGeom>
                          <a:avLst/>
                          <a:gdLst>
                            <a:gd name="T0" fmla="*/ 3 w 37"/>
                            <a:gd name="T1" fmla="*/ 0 h 17"/>
                            <a:gd name="T2" fmla="*/ 32 w 37"/>
                            <a:gd name="T3" fmla="*/ 0 h 17"/>
                            <a:gd name="T4" fmla="*/ 34 w 37"/>
                            <a:gd name="T5" fmla="*/ 2 h 17"/>
                            <a:gd name="T6" fmla="*/ 35 w 37"/>
                            <a:gd name="T7" fmla="*/ 4 h 17"/>
                            <a:gd name="T8" fmla="*/ 36 w 37"/>
                            <a:gd name="T9" fmla="*/ 9 h 17"/>
                            <a:gd name="T10" fmla="*/ 35 w 37"/>
                            <a:gd name="T11" fmla="*/ 12 h 17"/>
                            <a:gd name="T12" fmla="*/ 33 w 37"/>
                            <a:gd name="T13" fmla="*/ 14 h 17"/>
                            <a:gd name="T14" fmla="*/ 32 w 37"/>
                            <a:gd name="T15" fmla="*/ 16 h 17"/>
                            <a:gd name="T16" fmla="*/ 3 w 37"/>
                            <a:gd name="T17" fmla="*/ 16 h 17"/>
                            <a:gd name="T18" fmla="*/ 2 w 37"/>
                            <a:gd name="T19" fmla="*/ 14 h 17"/>
                            <a:gd name="T20" fmla="*/ 0 w 37"/>
                            <a:gd name="T21" fmla="*/ 11 h 17"/>
                            <a:gd name="T22" fmla="*/ 0 w 37"/>
                            <a:gd name="T23" fmla="*/ 5 h 17"/>
                            <a:gd name="T24" fmla="*/ 1 w 37"/>
                            <a:gd name="T25" fmla="*/ 3 h 17"/>
                            <a:gd name="T26" fmla="*/ 2 w 37"/>
                            <a:gd name="T27" fmla="*/ 0 h 17"/>
                            <a:gd name="T28" fmla="*/ 3 w 37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7" h="17">
                              <a:moveTo>
                                <a:pt x="3" y="0"/>
                              </a:moveTo>
                              <a:lnTo>
                                <a:pt x="32" y="0"/>
                              </a:lnTo>
                              <a:lnTo>
                                <a:pt x="34" y="2"/>
                              </a:lnTo>
                              <a:lnTo>
                                <a:pt x="35" y="4"/>
                              </a:lnTo>
                              <a:lnTo>
                                <a:pt x="36" y="9"/>
                              </a:lnTo>
                              <a:lnTo>
                                <a:pt x="35" y="12"/>
                              </a:lnTo>
                              <a:lnTo>
                                <a:pt x="33" y="14"/>
                              </a:lnTo>
                              <a:lnTo>
                                <a:pt x="32" y="16"/>
                              </a:lnTo>
                              <a:lnTo>
                                <a:pt x="3" y="16"/>
                              </a:lnTo>
                              <a:lnTo>
                                <a:pt x="2" y="14"/>
                              </a:lnTo>
                              <a:lnTo>
                                <a:pt x="0" y="11"/>
                              </a:lnTo>
                              <a:lnTo>
                                <a:pt x="0" y="5"/>
                              </a:lnTo>
                              <a:lnTo>
                                <a:pt x="1" y="3"/>
                              </a:lnTo>
                              <a:lnTo>
                                <a:pt x="2" y="0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05" name="Freeform 1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948" y="3593"/>
                          <a:ext cx="37" cy="17"/>
                        </a:xfrm>
                        <a:custGeom>
                          <a:avLst/>
                          <a:gdLst>
                            <a:gd name="T0" fmla="*/ 3 w 37"/>
                            <a:gd name="T1" fmla="*/ 0 h 17"/>
                            <a:gd name="T2" fmla="*/ 32 w 37"/>
                            <a:gd name="T3" fmla="*/ 0 h 17"/>
                            <a:gd name="T4" fmla="*/ 34 w 37"/>
                            <a:gd name="T5" fmla="*/ 2 h 17"/>
                            <a:gd name="T6" fmla="*/ 35 w 37"/>
                            <a:gd name="T7" fmla="*/ 5 h 17"/>
                            <a:gd name="T8" fmla="*/ 36 w 37"/>
                            <a:gd name="T9" fmla="*/ 8 h 17"/>
                            <a:gd name="T10" fmla="*/ 35 w 37"/>
                            <a:gd name="T11" fmla="*/ 11 h 17"/>
                            <a:gd name="T12" fmla="*/ 33 w 37"/>
                            <a:gd name="T13" fmla="*/ 13 h 17"/>
                            <a:gd name="T14" fmla="*/ 32 w 37"/>
                            <a:gd name="T15" fmla="*/ 16 h 17"/>
                            <a:gd name="T16" fmla="*/ 3 w 37"/>
                            <a:gd name="T17" fmla="*/ 16 h 17"/>
                            <a:gd name="T18" fmla="*/ 2 w 37"/>
                            <a:gd name="T19" fmla="*/ 14 h 17"/>
                            <a:gd name="T20" fmla="*/ 0 w 37"/>
                            <a:gd name="T21" fmla="*/ 11 h 17"/>
                            <a:gd name="T22" fmla="*/ 0 w 37"/>
                            <a:gd name="T23" fmla="*/ 6 h 17"/>
                            <a:gd name="T24" fmla="*/ 1 w 37"/>
                            <a:gd name="T25" fmla="*/ 3 h 17"/>
                            <a:gd name="T26" fmla="*/ 2 w 37"/>
                            <a:gd name="T27" fmla="*/ 1 h 17"/>
                            <a:gd name="T28" fmla="*/ 3 w 37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7" h="17">
                              <a:moveTo>
                                <a:pt x="3" y="0"/>
                              </a:moveTo>
                              <a:lnTo>
                                <a:pt x="32" y="0"/>
                              </a:lnTo>
                              <a:lnTo>
                                <a:pt x="34" y="2"/>
                              </a:lnTo>
                              <a:lnTo>
                                <a:pt x="35" y="5"/>
                              </a:lnTo>
                              <a:lnTo>
                                <a:pt x="36" y="8"/>
                              </a:lnTo>
                              <a:lnTo>
                                <a:pt x="35" y="11"/>
                              </a:lnTo>
                              <a:lnTo>
                                <a:pt x="33" y="13"/>
                              </a:lnTo>
                              <a:lnTo>
                                <a:pt x="32" y="16"/>
                              </a:lnTo>
                              <a:lnTo>
                                <a:pt x="3" y="16"/>
                              </a:lnTo>
                              <a:lnTo>
                                <a:pt x="2" y="14"/>
                              </a:lnTo>
                              <a:lnTo>
                                <a:pt x="0" y="11"/>
                              </a:lnTo>
                              <a:lnTo>
                                <a:pt x="0" y="6"/>
                              </a:lnTo>
                              <a:lnTo>
                                <a:pt x="1" y="3"/>
                              </a:lnTo>
                              <a:lnTo>
                                <a:pt x="2" y="1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06" name="Freeform 1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948" y="3617"/>
                          <a:ext cx="37" cy="17"/>
                        </a:xfrm>
                        <a:custGeom>
                          <a:avLst/>
                          <a:gdLst>
                            <a:gd name="T0" fmla="*/ 3 w 37"/>
                            <a:gd name="T1" fmla="*/ 0 h 17"/>
                            <a:gd name="T2" fmla="*/ 32 w 37"/>
                            <a:gd name="T3" fmla="*/ 0 h 17"/>
                            <a:gd name="T4" fmla="*/ 34 w 37"/>
                            <a:gd name="T5" fmla="*/ 2 h 17"/>
                            <a:gd name="T6" fmla="*/ 35 w 37"/>
                            <a:gd name="T7" fmla="*/ 4 h 17"/>
                            <a:gd name="T8" fmla="*/ 36 w 37"/>
                            <a:gd name="T9" fmla="*/ 8 h 17"/>
                            <a:gd name="T10" fmla="*/ 35 w 37"/>
                            <a:gd name="T11" fmla="*/ 11 h 17"/>
                            <a:gd name="T12" fmla="*/ 33 w 37"/>
                            <a:gd name="T13" fmla="*/ 13 h 17"/>
                            <a:gd name="T14" fmla="*/ 32 w 37"/>
                            <a:gd name="T15" fmla="*/ 16 h 17"/>
                            <a:gd name="T16" fmla="*/ 3 w 37"/>
                            <a:gd name="T17" fmla="*/ 16 h 17"/>
                            <a:gd name="T18" fmla="*/ 2 w 37"/>
                            <a:gd name="T19" fmla="*/ 14 h 17"/>
                            <a:gd name="T20" fmla="*/ 0 w 37"/>
                            <a:gd name="T21" fmla="*/ 10 h 17"/>
                            <a:gd name="T22" fmla="*/ 0 w 37"/>
                            <a:gd name="T23" fmla="*/ 6 h 17"/>
                            <a:gd name="T24" fmla="*/ 1 w 37"/>
                            <a:gd name="T25" fmla="*/ 3 h 17"/>
                            <a:gd name="T26" fmla="*/ 2 w 37"/>
                            <a:gd name="T27" fmla="*/ 1 h 17"/>
                            <a:gd name="T28" fmla="*/ 3 w 37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7" h="17">
                              <a:moveTo>
                                <a:pt x="3" y="0"/>
                              </a:moveTo>
                              <a:lnTo>
                                <a:pt x="32" y="0"/>
                              </a:lnTo>
                              <a:lnTo>
                                <a:pt x="34" y="2"/>
                              </a:lnTo>
                              <a:lnTo>
                                <a:pt x="35" y="4"/>
                              </a:lnTo>
                              <a:lnTo>
                                <a:pt x="36" y="8"/>
                              </a:lnTo>
                              <a:lnTo>
                                <a:pt x="35" y="11"/>
                              </a:lnTo>
                              <a:lnTo>
                                <a:pt x="33" y="13"/>
                              </a:lnTo>
                              <a:lnTo>
                                <a:pt x="32" y="16"/>
                              </a:lnTo>
                              <a:lnTo>
                                <a:pt x="3" y="16"/>
                              </a:lnTo>
                              <a:lnTo>
                                <a:pt x="2" y="14"/>
                              </a:lnTo>
                              <a:lnTo>
                                <a:pt x="0" y="10"/>
                              </a:lnTo>
                              <a:lnTo>
                                <a:pt x="0" y="6"/>
                              </a:lnTo>
                              <a:lnTo>
                                <a:pt x="1" y="3"/>
                              </a:lnTo>
                              <a:lnTo>
                                <a:pt x="2" y="1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07" name="Freeform 17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948" y="3640"/>
                          <a:ext cx="37" cy="17"/>
                        </a:xfrm>
                        <a:custGeom>
                          <a:avLst/>
                          <a:gdLst>
                            <a:gd name="T0" fmla="*/ 3 w 37"/>
                            <a:gd name="T1" fmla="*/ 0 h 17"/>
                            <a:gd name="T2" fmla="*/ 32 w 37"/>
                            <a:gd name="T3" fmla="*/ 0 h 17"/>
                            <a:gd name="T4" fmla="*/ 34 w 37"/>
                            <a:gd name="T5" fmla="*/ 2 h 17"/>
                            <a:gd name="T6" fmla="*/ 35 w 37"/>
                            <a:gd name="T7" fmla="*/ 5 h 17"/>
                            <a:gd name="T8" fmla="*/ 36 w 37"/>
                            <a:gd name="T9" fmla="*/ 8 h 17"/>
                            <a:gd name="T10" fmla="*/ 35 w 37"/>
                            <a:gd name="T11" fmla="*/ 12 h 17"/>
                            <a:gd name="T12" fmla="*/ 33 w 37"/>
                            <a:gd name="T13" fmla="*/ 13 h 17"/>
                            <a:gd name="T14" fmla="*/ 32 w 37"/>
                            <a:gd name="T15" fmla="*/ 16 h 17"/>
                            <a:gd name="T16" fmla="*/ 3 w 37"/>
                            <a:gd name="T17" fmla="*/ 16 h 17"/>
                            <a:gd name="T18" fmla="*/ 2 w 37"/>
                            <a:gd name="T19" fmla="*/ 14 h 17"/>
                            <a:gd name="T20" fmla="*/ 0 w 37"/>
                            <a:gd name="T21" fmla="*/ 11 h 17"/>
                            <a:gd name="T22" fmla="*/ 0 w 37"/>
                            <a:gd name="T23" fmla="*/ 7 h 17"/>
                            <a:gd name="T24" fmla="*/ 1 w 37"/>
                            <a:gd name="T25" fmla="*/ 3 h 17"/>
                            <a:gd name="T26" fmla="*/ 2 w 37"/>
                            <a:gd name="T27" fmla="*/ 1 h 17"/>
                            <a:gd name="T28" fmla="*/ 3 w 37"/>
                            <a:gd name="T29" fmla="*/ 0 h 1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</a:cxnLst>
                          <a:rect l="0" t="0" r="r" b="b"/>
                          <a:pathLst>
                            <a:path w="37" h="17">
                              <a:moveTo>
                                <a:pt x="3" y="0"/>
                              </a:moveTo>
                              <a:lnTo>
                                <a:pt x="32" y="0"/>
                              </a:lnTo>
                              <a:lnTo>
                                <a:pt x="34" y="2"/>
                              </a:lnTo>
                              <a:lnTo>
                                <a:pt x="35" y="5"/>
                              </a:lnTo>
                              <a:lnTo>
                                <a:pt x="36" y="8"/>
                              </a:lnTo>
                              <a:lnTo>
                                <a:pt x="35" y="12"/>
                              </a:lnTo>
                              <a:lnTo>
                                <a:pt x="33" y="13"/>
                              </a:lnTo>
                              <a:lnTo>
                                <a:pt x="32" y="16"/>
                              </a:lnTo>
                              <a:lnTo>
                                <a:pt x="3" y="16"/>
                              </a:lnTo>
                              <a:lnTo>
                                <a:pt x="2" y="14"/>
                              </a:lnTo>
                              <a:lnTo>
                                <a:pt x="0" y="11"/>
                              </a:lnTo>
                              <a:lnTo>
                                <a:pt x="0" y="7"/>
                              </a:lnTo>
                              <a:lnTo>
                                <a:pt x="1" y="3"/>
                              </a:lnTo>
                              <a:lnTo>
                                <a:pt x="2" y="1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</p:grpSp>
                <p:sp>
                  <p:nvSpPr>
                    <p:cNvPr id="22710" name="Freeform 182"/>
                    <p:cNvSpPr>
                      <a:spLocks/>
                    </p:cNvSpPr>
                    <p:nvPr/>
                  </p:nvSpPr>
                  <p:spPr bwMode="auto">
                    <a:xfrm>
                      <a:off x="959" y="3651"/>
                      <a:ext cx="76" cy="55"/>
                    </a:xfrm>
                    <a:custGeom>
                      <a:avLst/>
                      <a:gdLst>
                        <a:gd name="T0" fmla="*/ 58 w 76"/>
                        <a:gd name="T1" fmla="*/ 0 h 55"/>
                        <a:gd name="T2" fmla="*/ 14 w 76"/>
                        <a:gd name="T3" fmla="*/ 14 h 55"/>
                        <a:gd name="T4" fmla="*/ 6 w 76"/>
                        <a:gd name="T5" fmla="*/ 17 h 55"/>
                        <a:gd name="T6" fmla="*/ 3 w 76"/>
                        <a:gd name="T7" fmla="*/ 23 h 55"/>
                        <a:gd name="T8" fmla="*/ 0 w 76"/>
                        <a:gd name="T9" fmla="*/ 29 h 55"/>
                        <a:gd name="T10" fmla="*/ 0 w 76"/>
                        <a:gd name="T11" fmla="*/ 38 h 55"/>
                        <a:gd name="T12" fmla="*/ 4 w 76"/>
                        <a:gd name="T13" fmla="*/ 45 h 55"/>
                        <a:gd name="T14" fmla="*/ 8 w 76"/>
                        <a:gd name="T15" fmla="*/ 51 h 55"/>
                        <a:gd name="T16" fmla="*/ 14 w 76"/>
                        <a:gd name="T17" fmla="*/ 54 h 55"/>
                        <a:gd name="T18" fmla="*/ 21 w 76"/>
                        <a:gd name="T19" fmla="*/ 53 h 55"/>
                        <a:gd name="T20" fmla="*/ 38 w 76"/>
                        <a:gd name="T21" fmla="*/ 45 h 55"/>
                        <a:gd name="T22" fmla="*/ 48 w 76"/>
                        <a:gd name="T23" fmla="*/ 41 h 55"/>
                        <a:gd name="T24" fmla="*/ 63 w 76"/>
                        <a:gd name="T25" fmla="*/ 36 h 55"/>
                        <a:gd name="T26" fmla="*/ 75 w 76"/>
                        <a:gd name="T27" fmla="*/ 34 h 55"/>
                        <a:gd name="T28" fmla="*/ 58 w 76"/>
                        <a:gd name="T29" fmla="*/ 0 h 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76" h="55">
                          <a:moveTo>
                            <a:pt x="58" y="0"/>
                          </a:moveTo>
                          <a:lnTo>
                            <a:pt x="14" y="14"/>
                          </a:lnTo>
                          <a:lnTo>
                            <a:pt x="6" y="17"/>
                          </a:lnTo>
                          <a:lnTo>
                            <a:pt x="3" y="23"/>
                          </a:lnTo>
                          <a:lnTo>
                            <a:pt x="0" y="29"/>
                          </a:lnTo>
                          <a:lnTo>
                            <a:pt x="0" y="38"/>
                          </a:lnTo>
                          <a:lnTo>
                            <a:pt x="4" y="45"/>
                          </a:lnTo>
                          <a:lnTo>
                            <a:pt x="8" y="51"/>
                          </a:lnTo>
                          <a:lnTo>
                            <a:pt x="14" y="54"/>
                          </a:lnTo>
                          <a:lnTo>
                            <a:pt x="21" y="53"/>
                          </a:lnTo>
                          <a:lnTo>
                            <a:pt x="38" y="45"/>
                          </a:lnTo>
                          <a:lnTo>
                            <a:pt x="48" y="41"/>
                          </a:lnTo>
                          <a:lnTo>
                            <a:pt x="63" y="36"/>
                          </a:lnTo>
                          <a:lnTo>
                            <a:pt x="75" y="34"/>
                          </a:lnTo>
                          <a:lnTo>
                            <a:pt x="58" y="0"/>
                          </a:lnTo>
                        </a:path>
                      </a:pathLst>
                    </a:custGeom>
                    <a:solidFill>
                      <a:srgbClr val="3F7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733" name="Group 205"/>
                  <p:cNvGrpSpPr>
                    <a:grpSpLocks/>
                  </p:cNvGrpSpPr>
                  <p:nvPr/>
                </p:nvGrpSpPr>
                <p:grpSpPr bwMode="auto">
                  <a:xfrm>
                    <a:off x="1124" y="3064"/>
                    <a:ext cx="342" cy="358"/>
                    <a:chOff x="1124" y="3064"/>
                    <a:chExt cx="342" cy="358"/>
                  </a:xfrm>
                </p:grpSpPr>
                <p:grpSp>
                  <p:nvGrpSpPr>
                    <p:cNvPr id="22729" name="Group 2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24" y="3100"/>
                      <a:ext cx="304" cy="322"/>
                      <a:chOff x="1124" y="3100"/>
                      <a:chExt cx="304" cy="322"/>
                    </a:xfrm>
                  </p:grpSpPr>
                  <p:grpSp>
                    <p:nvGrpSpPr>
                      <p:cNvPr id="22714" name="Group 1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24" y="3223"/>
                        <a:ext cx="107" cy="82"/>
                        <a:chOff x="1124" y="3223"/>
                        <a:chExt cx="107" cy="82"/>
                      </a:xfrm>
                    </p:grpSpPr>
                    <p:sp>
                      <p:nvSpPr>
                        <p:cNvPr id="22712" name="Freeform 18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4" y="3223"/>
                          <a:ext cx="107" cy="82"/>
                        </a:xfrm>
                        <a:custGeom>
                          <a:avLst/>
                          <a:gdLst>
                            <a:gd name="T0" fmla="*/ 10 w 107"/>
                            <a:gd name="T1" fmla="*/ 3 h 82"/>
                            <a:gd name="T2" fmla="*/ 16 w 107"/>
                            <a:gd name="T3" fmla="*/ 1 h 82"/>
                            <a:gd name="T4" fmla="*/ 24 w 107"/>
                            <a:gd name="T5" fmla="*/ 0 h 82"/>
                            <a:gd name="T6" fmla="*/ 33 w 107"/>
                            <a:gd name="T7" fmla="*/ 0 h 82"/>
                            <a:gd name="T8" fmla="*/ 43 w 107"/>
                            <a:gd name="T9" fmla="*/ 2 h 82"/>
                            <a:gd name="T10" fmla="*/ 51 w 107"/>
                            <a:gd name="T11" fmla="*/ 6 h 82"/>
                            <a:gd name="T12" fmla="*/ 61 w 107"/>
                            <a:gd name="T13" fmla="*/ 10 h 82"/>
                            <a:gd name="T14" fmla="*/ 70 w 107"/>
                            <a:gd name="T15" fmla="*/ 16 h 82"/>
                            <a:gd name="T16" fmla="*/ 78 w 107"/>
                            <a:gd name="T17" fmla="*/ 24 h 82"/>
                            <a:gd name="T18" fmla="*/ 89 w 107"/>
                            <a:gd name="T19" fmla="*/ 35 h 82"/>
                            <a:gd name="T20" fmla="*/ 93 w 107"/>
                            <a:gd name="T21" fmla="*/ 41 h 82"/>
                            <a:gd name="T22" fmla="*/ 106 w 107"/>
                            <a:gd name="T23" fmla="*/ 54 h 82"/>
                            <a:gd name="T24" fmla="*/ 59 w 107"/>
                            <a:gd name="T25" fmla="*/ 81 h 82"/>
                            <a:gd name="T26" fmla="*/ 42 w 107"/>
                            <a:gd name="T27" fmla="*/ 68 h 82"/>
                            <a:gd name="T28" fmla="*/ 35 w 107"/>
                            <a:gd name="T29" fmla="*/ 50 h 82"/>
                            <a:gd name="T30" fmla="*/ 29 w 107"/>
                            <a:gd name="T31" fmla="*/ 43 h 82"/>
                            <a:gd name="T32" fmla="*/ 23 w 107"/>
                            <a:gd name="T33" fmla="*/ 38 h 82"/>
                            <a:gd name="T34" fmla="*/ 15 w 107"/>
                            <a:gd name="T35" fmla="*/ 33 h 82"/>
                            <a:gd name="T36" fmla="*/ 6 w 107"/>
                            <a:gd name="T37" fmla="*/ 30 h 82"/>
                            <a:gd name="T38" fmla="*/ 2 w 107"/>
                            <a:gd name="T39" fmla="*/ 27 h 82"/>
                            <a:gd name="T40" fmla="*/ 0 w 107"/>
                            <a:gd name="T41" fmla="*/ 22 h 82"/>
                            <a:gd name="T42" fmla="*/ 0 w 107"/>
                            <a:gd name="T43" fmla="*/ 16 h 82"/>
                            <a:gd name="T44" fmla="*/ 0 w 107"/>
                            <a:gd name="T45" fmla="*/ 11 h 82"/>
                            <a:gd name="T46" fmla="*/ 5 w 107"/>
                            <a:gd name="T47" fmla="*/ 6 h 82"/>
                            <a:gd name="T48" fmla="*/ 10 w 107"/>
                            <a:gd name="T49" fmla="*/ 3 h 8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</a:cxnLst>
                          <a:rect l="0" t="0" r="r" b="b"/>
                          <a:pathLst>
                            <a:path w="107" h="82">
                              <a:moveTo>
                                <a:pt x="10" y="3"/>
                              </a:moveTo>
                              <a:lnTo>
                                <a:pt x="16" y="1"/>
                              </a:lnTo>
                              <a:lnTo>
                                <a:pt x="24" y="0"/>
                              </a:lnTo>
                              <a:lnTo>
                                <a:pt x="33" y="0"/>
                              </a:lnTo>
                              <a:lnTo>
                                <a:pt x="43" y="2"/>
                              </a:lnTo>
                              <a:lnTo>
                                <a:pt x="51" y="6"/>
                              </a:lnTo>
                              <a:lnTo>
                                <a:pt x="61" y="10"/>
                              </a:lnTo>
                              <a:lnTo>
                                <a:pt x="70" y="16"/>
                              </a:lnTo>
                              <a:lnTo>
                                <a:pt x="78" y="24"/>
                              </a:lnTo>
                              <a:lnTo>
                                <a:pt x="89" y="35"/>
                              </a:lnTo>
                              <a:lnTo>
                                <a:pt x="93" y="41"/>
                              </a:lnTo>
                              <a:lnTo>
                                <a:pt x="106" y="54"/>
                              </a:lnTo>
                              <a:lnTo>
                                <a:pt x="59" y="81"/>
                              </a:lnTo>
                              <a:lnTo>
                                <a:pt x="42" y="68"/>
                              </a:lnTo>
                              <a:lnTo>
                                <a:pt x="35" y="50"/>
                              </a:lnTo>
                              <a:lnTo>
                                <a:pt x="29" y="43"/>
                              </a:lnTo>
                              <a:lnTo>
                                <a:pt x="23" y="38"/>
                              </a:lnTo>
                              <a:lnTo>
                                <a:pt x="15" y="33"/>
                              </a:lnTo>
                              <a:lnTo>
                                <a:pt x="6" y="30"/>
                              </a:lnTo>
                              <a:lnTo>
                                <a:pt x="2" y="27"/>
                              </a:lnTo>
                              <a:lnTo>
                                <a:pt x="0" y="22"/>
                              </a:lnTo>
                              <a:lnTo>
                                <a:pt x="0" y="16"/>
                              </a:lnTo>
                              <a:lnTo>
                                <a:pt x="0" y="11"/>
                              </a:lnTo>
                              <a:lnTo>
                                <a:pt x="5" y="6"/>
                              </a:lnTo>
                              <a:lnTo>
                                <a:pt x="10" y="3"/>
                              </a:lnTo>
                            </a:path>
                          </a:pathLst>
                        </a:custGeom>
                        <a:solidFill>
                          <a:srgbClr val="FF5F7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13" name="Freeform 18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59" y="3236"/>
                          <a:ext cx="68" cy="61"/>
                        </a:xfrm>
                        <a:custGeom>
                          <a:avLst/>
                          <a:gdLst>
                            <a:gd name="T0" fmla="*/ 0 w 68"/>
                            <a:gd name="T1" fmla="*/ 2 h 61"/>
                            <a:gd name="T2" fmla="*/ 8 w 68"/>
                            <a:gd name="T3" fmla="*/ 0 h 61"/>
                            <a:gd name="T4" fmla="*/ 15 w 68"/>
                            <a:gd name="T5" fmla="*/ 1 h 61"/>
                            <a:gd name="T6" fmla="*/ 24 w 68"/>
                            <a:gd name="T7" fmla="*/ 4 h 61"/>
                            <a:gd name="T8" fmla="*/ 32 w 68"/>
                            <a:gd name="T9" fmla="*/ 10 h 61"/>
                            <a:gd name="T10" fmla="*/ 45 w 68"/>
                            <a:gd name="T11" fmla="*/ 22 h 61"/>
                            <a:gd name="T12" fmla="*/ 52 w 68"/>
                            <a:gd name="T13" fmla="*/ 31 h 61"/>
                            <a:gd name="T14" fmla="*/ 60 w 68"/>
                            <a:gd name="T15" fmla="*/ 41 h 61"/>
                            <a:gd name="T16" fmla="*/ 67 w 68"/>
                            <a:gd name="T17" fmla="*/ 54 h 61"/>
                            <a:gd name="T18" fmla="*/ 54 w 68"/>
                            <a:gd name="T19" fmla="*/ 60 h 61"/>
                            <a:gd name="T20" fmla="*/ 47 w 68"/>
                            <a:gd name="T21" fmla="*/ 43 h 61"/>
                            <a:gd name="T22" fmla="*/ 42 w 68"/>
                            <a:gd name="T23" fmla="*/ 36 h 61"/>
                            <a:gd name="T24" fmla="*/ 35 w 68"/>
                            <a:gd name="T25" fmla="*/ 25 h 61"/>
                            <a:gd name="T26" fmla="*/ 27 w 68"/>
                            <a:gd name="T27" fmla="*/ 17 h 61"/>
                            <a:gd name="T28" fmla="*/ 21 w 68"/>
                            <a:gd name="T29" fmla="*/ 12 h 61"/>
                            <a:gd name="T30" fmla="*/ 14 w 68"/>
                            <a:gd name="T31" fmla="*/ 8 h 61"/>
                            <a:gd name="T32" fmla="*/ 0 w 68"/>
                            <a:gd name="T33" fmla="*/ 2 h 6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</a:cxnLst>
                          <a:rect l="0" t="0" r="r" b="b"/>
                          <a:pathLst>
                            <a:path w="68" h="61">
                              <a:moveTo>
                                <a:pt x="0" y="2"/>
                              </a:moveTo>
                              <a:lnTo>
                                <a:pt x="8" y="0"/>
                              </a:lnTo>
                              <a:lnTo>
                                <a:pt x="15" y="1"/>
                              </a:lnTo>
                              <a:lnTo>
                                <a:pt x="24" y="4"/>
                              </a:lnTo>
                              <a:lnTo>
                                <a:pt x="32" y="10"/>
                              </a:lnTo>
                              <a:lnTo>
                                <a:pt x="45" y="22"/>
                              </a:lnTo>
                              <a:lnTo>
                                <a:pt x="52" y="31"/>
                              </a:lnTo>
                              <a:lnTo>
                                <a:pt x="60" y="41"/>
                              </a:lnTo>
                              <a:lnTo>
                                <a:pt x="67" y="54"/>
                              </a:lnTo>
                              <a:lnTo>
                                <a:pt x="54" y="60"/>
                              </a:lnTo>
                              <a:lnTo>
                                <a:pt x="47" y="43"/>
                              </a:lnTo>
                              <a:lnTo>
                                <a:pt x="42" y="36"/>
                              </a:lnTo>
                              <a:lnTo>
                                <a:pt x="35" y="25"/>
                              </a:lnTo>
                              <a:lnTo>
                                <a:pt x="27" y="17"/>
                              </a:lnTo>
                              <a:lnTo>
                                <a:pt x="21" y="12"/>
                              </a:lnTo>
                              <a:lnTo>
                                <a:pt x="14" y="8"/>
                              </a:lnTo>
                              <a:lnTo>
                                <a:pt x="0" y="2"/>
                              </a:lnTo>
                            </a:path>
                          </a:pathLst>
                        </a:custGeom>
                        <a:solidFill>
                          <a:srgbClr val="FF000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  <p:grpSp>
                    <p:nvGrpSpPr>
                      <p:cNvPr id="22728" name="Group 20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38" y="3100"/>
                        <a:ext cx="290" cy="322"/>
                        <a:chOff x="1138" y="3100"/>
                        <a:chExt cx="290" cy="322"/>
                      </a:xfrm>
                    </p:grpSpPr>
                    <p:sp>
                      <p:nvSpPr>
                        <p:cNvPr id="22715" name="Freeform 18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38" y="3100"/>
                          <a:ext cx="290" cy="322"/>
                        </a:xfrm>
                        <a:custGeom>
                          <a:avLst/>
                          <a:gdLst>
                            <a:gd name="T0" fmla="*/ 43 w 290"/>
                            <a:gd name="T1" fmla="*/ 22 h 322"/>
                            <a:gd name="T2" fmla="*/ 77 w 290"/>
                            <a:gd name="T3" fmla="*/ 13 h 322"/>
                            <a:gd name="T4" fmla="*/ 101 w 290"/>
                            <a:gd name="T5" fmla="*/ 20 h 322"/>
                            <a:gd name="T6" fmla="*/ 136 w 290"/>
                            <a:gd name="T7" fmla="*/ 27 h 322"/>
                            <a:gd name="T8" fmla="*/ 151 w 290"/>
                            <a:gd name="T9" fmla="*/ 15 h 322"/>
                            <a:gd name="T10" fmla="*/ 169 w 290"/>
                            <a:gd name="T11" fmla="*/ 12 h 322"/>
                            <a:gd name="T12" fmla="*/ 174 w 290"/>
                            <a:gd name="T13" fmla="*/ 0 h 322"/>
                            <a:gd name="T14" fmla="*/ 206 w 290"/>
                            <a:gd name="T15" fmla="*/ 10 h 322"/>
                            <a:gd name="T16" fmla="*/ 216 w 290"/>
                            <a:gd name="T17" fmla="*/ 8 h 322"/>
                            <a:gd name="T18" fmla="*/ 236 w 290"/>
                            <a:gd name="T19" fmla="*/ 9 h 322"/>
                            <a:gd name="T20" fmla="*/ 257 w 290"/>
                            <a:gd name="T21" fmla="*/ 19 h 322"/>
                            <a:gd name="T22" fmla="*/ 287 w 290"/>
                            <a:gd name="T23" fmla="*/ 73 h 322"/>
                            <a:gd name="T24" fmla="*/ 282 w 290"/>
                            <a:gd name="T25" fmla="*/ 139 h 322"/>
                            <a:gd name="T26" fmla="*/ 241 w 290"/>
                            <a:gd name="T27" fmla="*/ 199 h 322"/>
                            <a:gd name="T28" fmla="*/ 180 w 290"/>
                            <a:gd name="T29" fmla="*/ 206 h 322"/>
                            <a:gd name="T30" fmla="*/ 141 w 290"/>
                            <a:gd name="T31" fmla="*/ 209 h 322"/>
                            <a:gd name="T32" fmla="*/ 128 w 290"/>
                            <a:gd name="T33" fmla="*/ 233 h 322"/>
                            <a:gd name="T34" fmla="*/ 130 w 290"/>
                            <a:gd name="T35" fmla="*/ 255 h 322"/>
                            <a:gd name="T36" fmla="*/ 145 w 290"/>
                            <a:gd name="T37" fmla="*/ 302 h 322"/>
                            <a:gd name="T38" fmla="*/ 88 w 290"/>
                            <a:gd name="T39" fmla="*/ 294 h 322"/>
                            <a:gd name="T40" fmla="*/ 74 w 290"/>
                            <a:gd name="T41" fmla="*/ 239 h 322"/>
                            <a:gd name="T42" fmla="*/ 61 w 290"/>
                            <a:gd name="T43" fmla="*/ 229 h 322"/>
                            <a:gd name="T44" fmla="*/ 36 w 290"/>
                            <a:gd name="T45" fmla="*/ 234 h 322"/>
                            <a:gd name="T46" fmla="*/ 19 w 290"/>
                            <a:gd name="T47" fmla="*/ 245 h 322"/>
                            <a:gd name="T48" fmla="*/ 7 w 290"/>
                            <a:gd name="T49" fmla="*/ 242 h 322"/>
                            <a:gd name="T50" fmla="*/ 0 w 290"/>
                            <a:gd name="T51" fmla="*/ 230 h 322"/>
                            <a:gd name="T52" fmla="*/ 4 w 290"/>
                            <a:gd name="T53" fmla="*/ 213 h 322"/>
                            <a:gd name="T54" fmla="*/ 0 w 290"/>
                            <a:gd name="T55" fmla="*/ 201 h 322"/>
                            <a:gd name="T56" fmla="*/ 1 w 290"/>
                            <a:gd name="T57" fmla="*/ 188 h 322"/>
                            <a:gd name="T58" fmla="*/ 7 w 290"/>
                            <a:gd name="T59" fmla="*/ 176 h 322"/>
                            <a:gd name="T60" fmla="*/ 21 w 290"/>
                            <a:gd name="T61" fmla="*/ 174 h 322"/>
                            <a:gd name="T62" fmla="*/ 42 w 290"/>
                            <a:gd name="T63" fmla="*/ 184 h 322"/>
                            <a:gd name="T64" fmla="*/ 53 w 290"/>
                            <a:gd name="T65" fmla="*/ 192 h 322"/>
                            <a:gd name="T66" fmla="*/ 67 w 290"/>
                            <a:gd name="T67" fmla="*/ 188 h 322"/>
                            <a:gd name="T68" fmla="*/ 76 w 290"/>
                            <a:gd name="T69" fmla="*/ 173 h 322"/>
                            <a:gd name="T70" fmla="*/ 81 w 290"/>
                            <a:gd name="T71" fmla="*/ 148 h 322"/>
                            <a:gd name="T72" fmla="*/ 76 w 290"/>
                            <a:gd name="T73" fmla="*/ 133 h 322"/>
                            <a:gd name="T74" fmla="*/ 61 w 290"/>
                            <a:gd name="T75" fmla="*/ 124 h 322"/>
                            <a:gd name="T76" fmla="*/ 49 w 290"/>
                            <a:gd name="T77" fmla="*/ 118 h 322"/>
                            <a:gd name="T78" fmla="*/ 45 w 290"/>
                            <a:gd name="T79" fmla="*/ 109 h 322"/>
                            <a:gd name="T80" fmla="*/ 59 w 290"/>
                            <a:gd name="T81" fmla="*/ 100 h 322"/>
                            <a:gd name="T82" fmla="*/ 58 w 290"/>
                            <a:gd name="T83" fmla="*/ 87 h 322"/>
                            <a:gd name="T84" fmla="*/ 53 w 290"/>
                            <a:gd name="T85" fmla="*/ 84 h 322"/>
                            <a:gd name="T86" fmla="*/ 36 w 290"/>
                            <a:gd name="T87" fmla="*/ 81 h 322"/>
                            <a:gd name="T88" fmla="*/ 19 w 290"/>
                            <a:gd name="T89" fmla="*/ 75 h 322"/>
                            <a:gd name="T90" fmla="*/ 5 w 290"/>
                            <a:gd name="T91" fmla="*/ 66 h 322"/>
                            <a:gd name="T92" fmla="*/ 1 w 290"/>
                            <a:gd name="T93" fmla="*/ 51 h 322"/>
                            <a:gd name="T94" fmla="*/ 11 w 290"/>
                            <a:gd name="T95" fmla="*/ 33 h 32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</a:cxnLst>
                          <a:rect l="0" t="0" r="r" b="b"/>
                          <a:pathLst>
                            <a:path w="290" h="322">
                              <a:moveTo>
                                <a:pt x="11" y="33"/>
                              </a:moveTo>
                              <a:lnTo>
                                <a:pt x="43" y="22"/>
                              </a:lnTo>
                              <a:lnTo>
                                <a:pt x="70" y="14"/>
                              </a:lnTo>
                              <a:lnTo>
                                <a:pt x="77" y="13"/>
                              </a:lnTo>
                              <a:lnTo>
                                <a:pt x="87" y="14"/>
                              </a:lnTo>
                              <a:lnTo>
                                <a:pt x="101" y="20"/>
                              </a:lnTo>
                              <a:lnTo>
                                <a:pt x="121" y="27"/>
                              </a:lnTo>
                              <a:lnTo>
                                <a:pt x="136" y="27"/>
                              </a:lnTo>
                              <a:lnTo>
                                <a:pt x="143" y="22"/>
                              </a:lnTo>
                              <a:lnTo>
                                <a:pt x="151" y="15"/>
                              </a:lnTo>
                              <a:lnTo>
                                <a:pt x="156" y="8"/>
                              </a:lnTo>
                              <a:lnTo>
                                <a:pt x="169" y="12"/>
                              </a:lnTo>
                              <a:lnTo>
                                <a:pt x="172" y="13"/>
                              </a:lnTo>
                              <a:lnTo>
                                <a:pt x="174" y="0"/>
                              </a:lnTo>
                              <a:lnTo>
                                <a:pt x="195" y="7"/>
                              </a:lnTo>
                              <a:lnTo>
                                <a:pt x="206" y="10"/>
                              </a:lnTo>
                              <a:lnTo>
                                <a:pt x="209" y="11"/>
                              </a:lnTo>
                              <a:lnTo>
                                <a:pt x="216" y="8"/>
                              </a:lnTo>
                              <a:lnTo>
                                <a:pt x="229" y="5"/>
                              </a:lnTo>
                              <a:lnTo>
                                <a:pt x="236" y="9"/>
                              </a:lnTo>
                              <a:lnTo>
                                <a:pt x="242" y="13"/>
                              </a:lnTo>
                              <a:lnTo>
                                <a:pt x="257" y="19"/>
                              </a:lnTo>
                              <a:lnTo>
                                <a:pt x="276" y="38"/>
                              </a:lnTo>
                              <a:lnTo>
                                <a:pt x="287" y="73"/>
                              </a:lnTo>
                              <a:lnTo>
                                <a:pt x="289" y="101"/>
                              </a:lnTo>
                              <a:lnTo>
                                <a:pt x="282" y="139"/>
                              </a:lnTo>
                              <a:lnTo>
                                <a:pt x="269" y="173"/>
                              </a:lnTo>
                              <a:lnTo>
                                <a:pt x="241" y="199"/>
                              </a:lnTo>
                              <a:lnTo>
                                <a:pt x="213" y="210"/>
                              </a:lnTo>
                              <a:lnTo>
                                <a:pt x="180" y="206"/>
                              </a:lnTo>
                              <a:lnTo>
                                <a:pt x="150" y="201"/>
                              </a:lnTo>
                              <a:lnTo>
                                <a:pt x="141" y="209"/>
                              </a:lnTo>
                              <a:lnTo>
                                <a:pt x="131" y="223"/>
                              </a:lnTo>
                              <a:lnTo>
                                <a:pt x="128" y="233"/>
                              </a:lnTo>
                              <a:lnTo>
                                <a:pt x="128" y="247"/>
                              </a:lnTo>
                              <a:lnTo>
                                <a:pt x="130" y="255"/>
                              </a:lnTo>
                              <a:lnTo>
                                <a:pt x="135" y="284"/>
                              </a:lnTo>
                              <a:lnTo>
                                <a:pt x="145" y="302"/>
                              </a:lnTo>
                              <a:lnTo>
                                <a:pt x="92" y="321"/>
                              </a:lnTo>
                              <a:lnTo>
                                <a:pt x="88" y="294"/>
                              </a:lnTo>
                              <a:lnTo>
                                <a:pt x="79" y="255"/>
                              </a:lnTo>
                              <a:lnTo>
                                <a:pt x="74" y="239"/>
                              </a:lnTo>
                              <a:lnTo>
                                <a:pt x="68" y="231"/>
                              </a:lnTo>
                              <a:lnTo>
                                <a:pt x="61" y="229"/>
                              </a:lnTo>
                              <a:lnTo>
                                <a:pt x="47" y="230"/>
                              </a:lnTo>
                              <a:lnTo>
                                <a:pt x="36" y="234"/>
                              </a:lnTo>
                              <a:lnTo>
                                <a:pt x="27" y="240"/>
                              </a:lnTo>
                              <a:lnTo>
                                <a:pt x="19" y="245"/>
                              </a:lnTo>
                              <a:lnTo>
                                <a:pt x="14" y="245"/>
                              </a:lnTo>
                              <a:lnTo>
                                <a:pt x="7" y="242"/>
                              </a:lnTo>
                              <a:lnTo>
                                <a:pt x="3" y="238"/>
                              </a:lnTo>
                              <a:lnTo>
                                <a:pt x="0" y="230"/>
                              </a:lnTo>
                              <a:lnTo>
                                <a:pt x="2" y="223"/>
                              </a:lnTo>
                              <a:lnTo>
                                <a:pt x="4" y="213"/>
                              </a:lnTo>
                              <a:lnTo>
                                <a:pt x="0" y="206"/>
                              </a:lnTo>
                              <a:lnTo>
                                <a:pt x="0" y="201"/>
                              </a:lnTo>
                              <a:lnTo>
                                <a:pt x="4" y="196"/>
                              </a:lnTo>
                              <a:lnTo>
                                <a:pt x="1" y="188"/>
                              </a:lnTo>
                              <a:lnTo>
                                <a:pt x="0" y="184"/>
                              </a:lnTo>
                              <a:lnTo>
                                <a:pt x="7" y="176"/>
                              </a:lnTo>
                              <a:lnTo>
                                <a:pt x="10" y="172"/>
                              </a:lnTo>
                              <a:lnTo>
                                <a:pt x="21" y="174"/>
                              </a:lnTo>
                              <a:lnTo>
                                <a:pt x="33" y="177"/>
                              </a:lnTo>
                              <a:lnTo>
                                <a:pt x="42" y="184"/>
                              </a:lnTo>
                              <a:lnTo>
                                <a:pt x="47" y="189"/>
                              </a:lnTo>
                              <a:lnTo>
                                <a:pt x="53" y="192"/>
                              </a:lnTo>
                              <a:lnTo>
                                <a:pt x="59" y="192"/>
                              </a:lnTo>
                              <a:lnTo>
                                <a:pt x="67" y="188"/>
                              </a:lnTo>
                              <a:lnTo>
                                <a:pt x="71" y="182"/>
                              </a:lnTo>
                              <a:lnTo>
                                <a:pt x="76" y="173"/>
                              </a:lnTo>
                              <a:lnTo>
                                <a:pt x="80" y="160"/>
                              </a:lnTo>
                              <a:lnTo>
                                <a:pt x="81" y="148"/>
                              </a:lnTo>
                              <a:lnTo>
                                <a:pt x="81" y="141"/>
                              </a:lnTo>
                              <a:lnTo>
                                <a:pt x="76" y="133"/>
                              </a:lnTo>
                              <a:lnTo>
                                <a:pt x="70" y="127"/>
                              </a:lnTo>
                              <a:lnTo>
                                <a:pt x="61" y="124"/>
                              </a:lnTo>
                              <a:lnTo>
                                <a:pt x="53" y="120"/>
                              </a:lnTo>
                              <a:lnTo>
                                <a:pt x="49" y="118"/>
                              </a:lnTo>
                              <a:lnTo>
                                <a:pt x="46" y="116"/>
                              </a:lnTo>
                              <a:lnTo>
                                <a:pt x="45" y="109"/>
                              </a:lnTo>
                              <a:lnTo>
                                <a:pt x="53" y="106"/>
                              </a:lnTo>
                              <a:lnTo>
                                <a:pt x="59" y="100"/>
                              </a:lnTo>
                              <a:lnTo>
                                <a:pt x="60" y="95"/>
                              </a:lnTo>
                              <a:lnTo>
                                <a:pt x="58" y="87"/>
                              </a:lnTo>
                              <a:lnTo>
                                <a:pt x="54" y="85"/>
                              </a:lnTo>
                              <a:lnTo>
                                <a:pt x="53" y="84"/>
                              </a:lnTo>
                              <a:lnTo>
                                <a:pt x="47" y="82"/>
                              </a:lnTo>
                              <a:lnTo>
                                <a:pt x="36" y="81"/>
                              </a:lnTo>
                              <a:lnTo>
                                <a:pt x="25" y="79"/>
                              </a:lnTo>
                              <a:lnTo>
                                <a:pt x="19" y="75"/>
                              </a:lnTo>
                              <a:lnTo>
                                <a:pt x="11" y="72"/>
                              </a:lnTo>
                              <a:lnTo>
                                <a:pt x="5" y="66"/>
                              </a:lnTo>
                              <a:lnTo>
                                <a:pt x="2" y="59"/>
                              </a:lnTo>
                              <a:lnTo>
                                <a:pt x="1" y="51"/>
                              </a:lnTo>
                              <a:lnTo>
                                <a:pt x="3" y="43"/>
                              </a:lnTo>
                              <a:lnTo>
                                <a:pt x="11" y="33"/>
                              </a:lnTo>
                            </a:path>
                          </a:pathLst>
                        </a:custGeom>
                        <a:solidFill>
                          <a:srgbClr val="9FBFF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grpSp>
                      <p:nvGrpSpPr>
                        <p:cNvPr id="22722" name="Group 19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176" y="3112"/>
                          <a:ext cx="203" cy="220"/>
                          <a:chOff x="1176" y="3112"/>
                          <a:chExt cx="203" cy="220"/>
                        </a:xfrm>
                      </p:grpSpPr>
                      <p:sp>
                        <p:nvSpPr>
                          <p:cNvPr id="22716" name="Freeform 18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200" y="3266"/>
                            <a:ext cx="88" cy="66"/>
                          </a:xfrm>
                          <a:custGeom>
                            <a:avLst/>
                            <a:gdLst>
                              <a:gd name="T0" fmla="*/ 0 w 88"/>
                              <a:gd name="T1" fmla="*/ 64 h 66"/>
                              <a:gd name="T2" fmla="*/ 10 w 88"/>
                              <a:gd name="T3" fmla="*/ 65 h 66"/>
                              <a:gd name="T4" fmla="*/ 19 w 88"/>
                              <a:gd name="T5" fmla="*/ 64 h 66"/>
                              <a:gd name="T6" fmla="*/ 24 w 88"/>
                              <a:gd name="T7" fmla="*/ 62 h 66"/>
                              <a:gd name="T8" fmla="*/ 29 w 88"/>
                              <a:gd name="T9" fmla="*/ 59 h 66"/>
                              <a:gd name="T10" fmla="*/ 32 w 88"/>
                              <a:gd name="T11" fmla="*/ 52 h 66"/>
                              <a:gd name="T12" fmla="*/ 33 w 88"/>
                              <a:gd name="T13" fmla="*/ 43 h 66"/>
                              <a:gd name="T14" fmla="*/ 37 w 88"/>
                              <a:gd name="T15" fmla="*/ 33 h 66"/>
                              <a:gd name="T16" fmla="*/ 43 w 88"/>
                              <a:gd name="T17" fmla="*/ 22 h 66"/>
                              <a:gd name="T18" fmla="*/ 48 w 88"/>
                              <a:gd name="T19" fmla="*/ 15 h 66"/>
                              <a:gd name="T20" fmla="*/ 57 w 88"/>
                              <a:gd name="T21" fmla="*/ 9 h 66"/>
                              <a:gd name="T22" fmla="*/ 65 w 88"/>
                              <a:gd name="T23" fmla="*/ 7 h 66"/>
                              <a:gd name="T24" fmla="*/ 76 w 88"/>
                              <a:gd name="T25" fmla="*/ 7 h 66"/>
                              <a:gd name="T26" fmla="*/ 82 w 88"/>
                              <a:gd name="T27" fmla="*/ 7 h 66"/>
                              <a:gd name="T28" fmla="*/ 87 w 88"/>
                              <a:gd name="T29" fmla="*/ 0 h 66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  <a:cxn ang="0">
                                <a:pos x="T20" y="T21"/>
                              </a:cxn>
                              <a:cxn ang="0">
                                <a:pos x="T22" y="T23"/>
                              </a:cxn>
                              <a:cxn ang="0">
                                <a:pos x="T24" y="T25"/>
                              </a:cxn>
                              <a:cxn ang="0">
                                <a:pos x="T26" y="T27"/>
                              </a:cxn>
                              <a:cxn ang="0">
                                <a:pos x="T28" y="T29"/>
                              </a:cxn>
                            </a:cxnLst>
                            <a:rect l="0" t="0" r="r" b="b"/>
                            <a:pathLst>
                              <a:path w="88" h="66">
                                <a:moveTo>
                                  <a:pt x="0" y="64"/>
                                </a:moveTo>
                                <a:lnTo>
                                  <a:pt x="10" y="65"/>
                                </a:lnTo>
                                <a:lnTo>
                                  <a:pt x="19" y="64"/>
                                </a:lnTo>
                                <a:lnTo>
                                  <a:pt x="24" y="62"/>
                                </a:lnTo>
                                <a:lnTo>
                                  <a:pt x="29" y="59"/>
                                </a:lnTo>
                                <a:lnTo>
                                  <a:pt x="32" y="52"/>
                                </a:lnTo>
                                <a:lnTo>
                                  <a:pt x="33" y="43"/>
                                </a:lnTo>
                                <a:lnTo>
                                  <a:pt x="37" y="33"/>
                                </a:lnTo>
                                <a:lnTo>
                                  <a:pt x="43" y="22"/>
                                </a:lnTo>
                                <a:lnTo>
                                  <a:pt x="48" y="15"/>
                                </a:lnTo>
                                <a:lnTo>
                                  <a:pt x="57" y="9"/>
                                </a:lnTo>
                                <a:lnTo>
                                  <a:pt x="65" y="7"/>
                                </a:lnTo>
                                <a:lnTo>
                                  <a:pt x="76" y="7"/>
                                </a:lnTo>
                                <a:lnTo>
                                  <a:pt x="82" y="7"/>
                                </a:lnTo>
                                <a:lnTo>
                                  <a:pt x="87" y="0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17" name="Freeform 18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176" y="3146"/>
                            <a:ext cx="89" cy="62"/>
                          </a:xfrm>
                          <a:custGeom>
                            <a:avLst/>
                            <a:gdLst>
                              <a:gd name="T0" fmla="*/ 0 w 89"/>
                              <a:gd name="T1" fmla="*/ 25 h 62"/>
                              <a:gd name="T2" fmla="*/ 10 w 89"/>
                              <a:gd name="T3" fmla="*/ 24 h 62"/>
                              <a:gd name="T4" fmla="*/ 17 w 89"/>
                              <a:gd name="T5" fmla="*/ 26 h 62"/>
                              <a:gd name="T6" fmla="*/ 24 w 89"/>
                              <a:gd name="T7" fmla="*/ 29 h 62"/>
                              <a:gd name="T8" fmla="*/ 30 w 89"/>
                              <a:gd name="T9" fmla="*/ 34 h 62"/>
                              <a:gd name="T10" fmla="*/ 33 w 89"/>
                              <a:gd name="T11" fmla="*/ 42 h 62"/>
                              <a:gd name="T12" fmla="*/ 35 w 89"/>
                              <a:gd name="T13" fmla="*/ 49 h 62"/>
                              <a:gd name="T14" fmla="*/ 38 w 89"/>
                              <a:gd name="T15" fmla="*/ 54 h 62"/>
                              <a:gd name="T16" fmla="*/ 41 w 89"/>
                              <a:gd name="T17" fmla="*/ 58 h 62"/>
                              <a:gd name="T18" fmla="*/ 49 w 89"/>
                              <a:gd name="T19" fmla="*/ 60 h 62"/>
                              <a:gd name="T20" fmla="*/ 60 w 89"/>
                              <a:gd name="T21" fmla="*/ 61 h 62"/>
                              <a:gd name="T22" fmla="*/ 72 w 89"/>
                              <a:gd name="T23" fmla="*/ 59 h 62"/>
                              <a:gd name="T24" fmla="*/ 78 w 89"/>
                              <a:gd name="T25" fmla="*/ 55 h 62"/>
                              <a:gd name="T26" fmla="*/ 85 w 89"/>
                              <a:gd name="T27" fmla="*/ 48 h 62"/>
                              <a:gd name="T28" fmla="*/ 87 w 89"/>
                              <a:gd name="T29" fmla="*/ 41 h 62"/>
                              <a:gd name="T30" fmla="*/ 88 w 89"/>
                              <a:gd name="T31" fmla="*/ 32 h 62"/>
                              <a:gd name="T32" fmla="*/ 85 w 89"/>
                              <a:gd name="T33" fmla="*/ 26 h 62"/>
                              <a:gd name="T34" fmla="*/ 80 w 89"/>
                              <a:gd name="T35" fmla="*/ 19 h 62"/>
                              <a:gd name="T36" fmla="*/ 80 w 89"/>
                              <a:gd name="T37" fmla="*/ 15 h 62"/>
                              <a:gd name="T38" fmla="*/ 79 w 89"/>
                              <a:gd name="T39" fmla="*/ 10 h 62"/>
                              <a:gd name="T40" fmla="*/ 79 w 89"/>
                              <a:gd name="T41" fmla="*/ 4 h 62"/>
                              <a:gd name="T42" fmla="*/ 81 w 89"/>
                              <a:gd name="T43" fmla="*/ 0 h 6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  <a:cxn ang="0">
                                <a:pos x="T20" y="T21"/>
                              </a:cxn>
                              <a:cxn ang="0">
                                <a:pos x="T22" y="T23"/>
                              </a:cxn>
                              <a:cxn ang="0">
                                <a:pos x="T24" y="T25"/>
                              </a:cxn>
                              <a:cxn ang="0">
                                <a:pos x="T26" y="T27"/>
                              </a:cxn>
                              <a:cxn ang="0">
                                <a:pos x="T28" y="T29"/>
                              </a:cxn>
                              <a:cxn ang="0">
                                <a:pos x="T30" y="T31"/>
                              </a:cxn>
                              <a:cxn ang="0">
                                <a:pos x="T32" y="T33"/>
                              </a:cxn>
                              <a:cxn ang="0">
                                <a:pos x="T34" y="T35"/>
                              </a:cxn>
                              <a:cxn ang="0">
                                <a:pos x="T36" y="T37"/>
                              </a:cxn>
                              <a:cxn ang="0">
                                <a:pos x="T38" y="T39"/>
                              </a:cxn>
                              <a:cxn ang="0">
                                <a:pos x="T40" y="T41"/>
                              </a:cxn>
                              <a:cxn ang="0">
                                <a:pos x="T42" y="T43"/>
                              </a:cxn>
                            </a:cxnLst>
                            <a:rect l="0" t="0" r="r" b="b"/>
                            <a:pathLst>
                              <a:path w="89" h="62">
                                <a:moveTo>
                                  <a:pt x="0" y="25"/>
                                </a:moveTo>
                                <a:lnTo>
                                  <a:pt x="10" y="24"/>
                                </a:lnTo>
                                <a:lnTo>
                                  <a:pt x="17" y="26"/>
                                </a:lnTo>
                                <a:lnTo>
                                  <a:pt x="24" y="29"/>
                                </a:lnTo>
                                <a:lnTo>
                                  <a:pt x="30" y="34"/>
                                </a:lnTo>
                                <a:lnTo>
                                  <a:pt x="33" y="42"/>
                                </a:lnTo>
                                <a:lnTo>
                                  <a:pt x="35" y="49"/>
                                </a:lnTo>
                                <a:lnTo>
                                  <a:pt x="38" y="54"/>
                                </a:lnTo>
                                <a:lnTo>
                                  <a:pt x="41" y="58"/>
                                </a:lnTo>
                                <a:lnTo>
                                  <a:pt x="49" y="60"/>
                                </a:lnTo>
                                <a:lnTo>
                                  <a:pt x="60" y="61"/>
                                </a:lnTo>
                                <a:lnTo>
                                  <a:pt x="72" y="59"/>
                                </a:lnTo>
                                <a:lnTo>
                                  <a:pt x="78" y="55"/>
                                </a:lnTo>
                                <a:lnTo>
                                  <a:pt x="85" y="48"/>
                                </a:lnTo>
                                <a:lnTo>
                                  <a:pt x="87" y="41"/>
                                </a:lnTo>
                                <a:lnTo>
                                  <a:pt x="88" y="32"/>
                                </a:lnTo>
                                <a:lnTo>
                                  <a:pt x="85" y="26"/>
                                </a:lnTo>
                                <a:lnTo>
                                  <a:pt x="80" y="19"/>
                                </a:lnTo>
                                <a:lnTo>
                                  <a:pt x="80" y="15"/>
                                </a:lnTo>
                                <a:lnTo>
                                  <a:pt x="79" y="10"/>
                                </a:lnTo>
                                <a:lnTo>
                                  <a:pt x="79" y="4"/>
                                </a:lnTo>
                                <a:lnTo>
                                  <a:pt x="81" y="0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18" name="Freeform 19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225" y="3146"/>
                            <a:ext cx="47" cy="42"/>
                          </a:xfrm>
                          <a:custGeom>
                            <a:avLst/>
                            <a:gdLst>
                              <a:gd name="T0" fmla="*/ 0 w 47"/>
                              <a:gd name="T1" fmla="*/ 0 h 42"/>
                              <a:gd name="T2" fmla="*/ 9 w 47"/>
                              <a:gd name="T3" fmla="*/ 4 h 42"/>
                              <a:gd name="T4" fmla="*/ 18 w 47"/>
                              <a:gd name="T5" fmla="*/ 9 h 42"/>
                              <a:gd name="T6" fmla="*/ 26 w 47"/>
                              <a:gd name="T7" fmla="*/ 14 h 42"/>
                              <a:gd name="T8" fmla="*/ 33 w 47"/>
                              <a:gd name="T9" fmla="*/ 22 h 42"/>
                              <a:gd name="T10" fmla="*/ 38 w 47"/>
                              <a:gd name="T11" fmla="*/ 30 h 42"/>
                              <a:gd name="T12" fmla="*/ 43 w 47"/>
                              <a:gd name="T13" fmla="*/ 37 h 42"/>
                              <a:gd name="T14" fmla="*/ 46 w 47"/>
                              <a:gd name="T15" fmla="*/ 41 h 4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47" h="42">
                                <a:moveTo>
                                  <a:pt x="0" y="0"/>
                                </a:moveTo>
                                <a:lnTo>
                                  <a:pt x="9" y="4"/>
                                </a:lnTo>
                                <a:lnTo>
                                  <a:pt x="18" y="9"/>
                                </a:lnTo>
                                <a:lnTo>
                                  <a:pt x="26" y="14"/>
                                </a:lnTo>
                                <a:lnTo>
                                  <a:pt x="33" y="22"/>
                                </a:lnTo>
                                <a:lnTo>
                                  <a:pt x="38" y="30"/>
                                </a:lnTo>
                                <a:lnTo>
                                  <a:pt x="43" y="37"/>
                                </a:lnTo>
                                <a:lnTo>
                                  <a:pt x="46" y="41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19" name="Freeform 19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298" y="3173"/>
                            <a:ext cx="17" cy="17"/>
                          </a:xfrm>
                          <a:custGeom>
                            <a:avLst/>
                            <a:gdLst>
                              <a:gd name="T0" fmla="*/ 16 w 17"/>
                              <a:gd name="T1" fmla="*/ 0 h 17"/>
                              <a:gd name="T2" fmla="*/ 10 w 17"/>
                              <a:gd name="T3" fmla="*/ 7 h 17"/>
                              <a:gd name="T4" fmla="*/ 5 w 17"/>
                              <a:gd name="T5" fmla="*/ 13 h 17"/>
                              <a:gd name="T6" fmla="*/ 0 w 17"/>
                              <a:gd name="T7" fmla="*/ 16 h 17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17" h="17">
                                <a:moveTo>
                                  <a:pt x="16" y="0"/>
                                </a:moveTo>
                                <a:lnTo>
                                  <a:pt x="10" y="7"/>
                                </a:lnTo>
                                <a:lnTo>
                                  <a:pt x="5" y="13"/>
                                </a:lnTo>
                                <a:lnTo>
                                  <a:pt x="0" y="16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20" name="Freeform 19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309" y="3112"/>
                            <a:ext cx="20" cy="36"/>
                          </a:xfrm>
                          <a:custGeom>
                            <a:avLst/>
                            <a:gdLst>
                              <a:gd name="T0" fmla="*/ 0 w 20"/>
                              <a:gd name="T1" fmla="*/ 0 h 36"/>
                              <a:gd name="T2" fmla="*/ 5 w 20"/>
                              <a:gd name="T3" fmla="*/ 2 h 36"/>
                              <a:gd name="T4" fmla="*/ 11 w 20"/>
                              <a:gd name="T5" fmla="*/ 4 h 36"/>
                              <a:gd name="T6" fmla="*/ 15 w 20"/>
                              <a:gd name="T7" fmla="*/ 7 h 36"/>
                              <a:gd name="T8" fmla="*/ 17 w 20"/>
                              <a:gd name="T9" fmla="*/ 10 h 36"/>
                              <a:gd name="T10" fmla="*/ 18 w 20"/>
                              <a:gd name="T11" fmla="*/ 13 h 36"/>
                              <a:gd name="T12" fmla="*/ 19 w 20"/>
                              <a:gd name="T13" fmla="*/ 18 h 36"/>
                              <a:gd name="T14" fmla="*/ 18 w 20"/>
                              <a:gd name="T15" fmla="*/ 24 h 36"/>
                              <a:gd name="T16" fmla="*/ 17 w 20"/>
                              <a:gd name="T17" fmla="*/ 33 h 36"/>
                              <a:gd name="T18" fmla="*/ 15 w 20"/>
                              <a:gd name="T19" fmla="*/ 35 h 36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</a:cxnLst>
                            <a:rect l="0" t="0" r="r" b="b"/>
                            <a:pathLst>
                              <a:path w="20" h="36">
                                <a:moveTo>
                                  <a:pt x="0" y="0"/>
                                </a:moveTo>
                                <a:lnTo>
                                  <a:pt x="5" y="2"/>
                                </a:lnTo>
                                <a:lnTo>
                                  <a:pt x="11" y="4"/>
                                </a:lnTo>
                                <a:lnTo>
                                  <a:pt x="15" y="7"/>
                                </a:lnTo>
                                <a:lnTo>
                                  <a:pt x="17" y="10"/>
                                </a:lnTo>
                                <a:lnTo>
                                  <a:pt x="18" y="13"/>
                                </a:lnTo>
                                <a:lnTo>
                                  <a:pt x="19" y="18"/>
                                </a:lnTo>
                                <a:lnTo>
                                  <a:pt x="18" y="24"/>
                                </a:lnTo>
                                <a:lnTo>
                                  <a:pt x="17" y="33"/>
                                </a:lnTo>
                                <a:lnTo>
                                  <a:pt x="15" y="35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21" name="Freeform 19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319" y="3231"/>
                            <a:ext cx="60" cy="40"/>
                          </a:xfrm>
                          <a:custGeom>
                            <a:avLst/>
                            <a:gdLst>
                              <a:gd name="T0" fmla="*/ 6 w 60"/>
                              <a:gd name="T1" fmla="*/ 29 h 40"/>
                              <a:gd name="T2" fmla="*/ 3 w 60"/>
                              <a:gd name="T3" fmla="*/ 30 h 40"/>
                              <a:gd name="T4" fmla="*/ 1 w 60"/>
                              <a:gd name="T5" fmla="*/ 33 h 40"/>
                              <a:gd name="T6" fmla="*/ 0 w 60"/>
                              <a:gd name="T7" fmla="*/ 35 h 40"/>
                              <a:gd name="T8" fmla="*/ 1 w 60"/>
                              <a:gd name="T9" fmla="*/ 37 h 40"/>
                              <a:gd name="T10" fmla="*/ 5 w 60"/>
                              <a:gd name="T11" fmla="*/ 39 h 40"/>
                              <a:gd name="T12" fmla="*/ 13 w 60"/>
                              <a:gd name="T13" fmla="*/ 38 h 40"/>
                              <a:gd name="T14" fmla="*/ 24 w 60"/>
                              <a:gd name="T15" fmla="*/ 35 h 40"/>
                              <a:gd name="T16" fmla="*/ 36 w 60"/>
                              <a:gd name="T17" fmla="*/ 31 h 40"/>
                              <a:gd name="T18" fmla="*/ 44 w 60"/>
                              <a:gd name="T19" fmla="*/ 26 h 40"/>
                              <a:gd name="T20" fmla="*/ 51 w 60"/>
                              <a:gd name="T21" fmla="*/ 21 h 40"/>
                              <a:gd name="T22" fmla="*/ 54 w 60"/>
                              <a:gd name="T23" fmla="*/ 18 h 40"/>
                              <a:gd name="T24" fmla="*/ 57 w 60"/>
                              <a:gd name="T25" fmla="*/ 13 h 40"/>
                              <a:gd name="T26" fmla="*/ 58 w 60"/>
                              <a:gd name="T27" fmla="*/ 8 h 40"/>
                              <a:gd name="T28" fmla="*/ 59 w 60"/>
                              <a:gd name="T29" fmla="*/ 5 h 40"/>
                              <a:gd name="T30" fmla="*/ 57 w 60"/>
                              <a:gd name="T31" fmla="*/ 1 h 40"/>
                              <a:gd name="T32" fmla="*/ 54 w 60"/>
                              <a:gd name="T33" fmla="*/ 0 h 40"/>
                              <a:gd name="T34" fmla="*/ 49 w 60"/>
                              <a:gd name="T35" fmla="*/ 0 h 40"/>
                              <a:gd name="T36" fmla="*/ 43 w 60"/>
                              <a:gd name="T37" fmla="*/ 1 h 40"/>
                              <a:gd name="T38" fmla="*/ 36 w 60"/>
                              <a:gd name="T39" fmla="*/ 2 h 40"/>
                              <a:gd name="T40" fmla="*/ 29 w 60"/>
                              <a:gd name="T41" fmla="*/ 6 h 40"/>
                              <a:gd name="T42" fmla="*/ 25 w 60"/>
                              <a:gd name="T43" fmla="*/ 10 h 40"/>
                              <a:gd name="T44" fmla="*/ 25 w 60"/>
                              <a:gd name="T45" fmla="*/ 13 h 40"/>
                              <a:gd name="T46" fmla="*/ 24 w 60"/>
                              <a:gd name="T47" fmla="*/ 16 h 40"/>
                              <a:gd name="T48" fmla="*/ 23 w 60"/>
                              <a:gd name="T49" fmla="*/ 21 h 40"/>
                              <a:gd name="T50" fmla="*/ 22 w 60"/>
                              <a:gd name="T51" fmla="*/ 23 h 40"/>
                              <a:gd name="T52" fmla="*/ 18 w 60"/>
                              <a:gd name="T53" fmla="*/ 25 h 40"/>
                              <a:gd name="T54" fmla="*/ 11 w 60"/>
                              <a:gd name="T55" fmla="*/ 26 h 40"/>
                              <a:gd name="T56" fmla="*/ 6 w 60"/>
                              <a:gd name="T57" fmla="*/ 29 h 4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  <a:cxn ang="0">
                                <a:pos x="T20" y="T21"/>
                              </a:cxn>
                              <a:cxn ang="0">
                                <a:pos x="T22" y="T23"/>
                              </a:cxn>
                              <a:cxn ang="0">
                                <a:pos x="T24" y="T25"/>
                              </a:cxn>
                              <a:cxn ang="0">
                                <a:pos x="T26" y="T27"/>
                              </a:cxn>
                              <a:cxn ang="0">
                                <a:pos x="T28" y="T29"/>
                              </a:cxn>
                              <a:cxn ang="0">
                                <a:pos x="T30" y="T31"/>
                              </a:cxn>
                              <a:cxn ang="0">
                                <a:pos x="T32" y="T33"/>
                              </a:cxn>
                              <a:cxn ang="0">
                                <a:pos x="T34" y="T35"/>
                              </a:cxn>
                              <a:cxn ang="0">
                                <a:pos x="T36" y="T37"/>
                              </a:cxn>
                              <a:cxn ang="0">
                                <a:pos x="T38" y="T39"/>
                              </a:cxn>
                              <a:cxn ang="0">
                                <a:pos x="T40" y="T41"/>
                              </a:cxn>
                              <a:cxn ang="0">
                                <a:pos x="T42" y="T43"/>
                              </a:cxn>
                              <a:cxn ang="0">
                                <a:pos x="T44" y="T45"/>
                              </a:cxn>
                              <a:cxn ang="0">
                                <a:pos x="T46" y="T47"/>
                              </a:cxn>
                              <a:cxn ang="0">
                                <a:pos x="T48" y="T49"/>
                              </a:cxn>
                              <a:cxn ang="0">
                                <a:pos x="T50" y="T51"/>
                              </a:cxn>
                              <a:cxn ang="0">
                                <a:pos x="T52" y="T53"/>
                              </a:cxn>
                              <a:cxn ang="0">
                                <a:pos x="T54" y="T55"/>
                              </a:cxn>
                              <a:cxn ang="0">
                                <a:pos x="T56" y="T57"/>
                              </a:cxn>
                            </a:cxnLst>
                            <a:rect l="0" t="0" r="r" b="b"/>
                            <a:pathLst>
                              <a:path w="60" h="40">
                                <a:moveTo>
                                  <a:pt x="6" y="29"/>
                                </a:moveTo>
                                <a:lnTo>
                                  <a:pt x="3" y="30"/>
                                </a:lnTo>
                                <a:lnTo>
                                  <a:pt x="1" y="33"/>
                                </a:lnTo>
                                <a:lnTo>
                                  <a:pt x="0" y="35"/>
                                </a:lnTo>
                                <a:lnTo>
                                  <a:pt x="1" y="37"/>
                                </a:lnTo>
                                <a:lnTo>
                                  <a:pt x="5" y="39"/>
                                </a:lnTo>
                                <a:lnTo>
                                  <a:pt x="13" y="38"/>
                                </a:lnTo>
                                <a:lnTo>
                                  <a:pt x="24" y="35"/>
                                </a:lnTo>
                                <a:lnTo>
                                  <a:pt x="36" y="31"/>
                                </a:lnTo>
                                <a:lnTo>
                                  <a:pt x="44" y="26"/>
                                </a:lnTo>
                                <a:lnTo>
                                  <a:pt x="51" y="21"/>
                                </a:lnTo>
                                <a:lnTo>
                                  <a:pt x="54" y="18"/>
                                </a:lnTo>
                                <a:lnTo>
                                  <a:pt x="57" y="13"/>
                                </a:lnTo>
                                <a:lnTo>
                                  <a:pt x="58" y="8"/>
                                </a:lnTo>
                                <a:lnTo>
                                  <a:pt x="59" y="5"/>
                                </a:lnTo>
                                <a:lnTo>
                                  <a:pt x="57" y="1"/>
                                </a:lnTo>
                                <a:lnTo>
                                  <a:pt x="54" y="0"/>
                                </a:lnTo>
                                <a:lnTo>
                                  <a:pt x="49" y="0"/>
                                </a:lnTo>
                                <a:lnTo>
                                  <a:pt x="43" y="1"/>
                                </a:lnTo>
                                <a:lnTo>
                                  <a:pt x="36" y="2"/>
                                </a:lnTo>
                                <a:lnTo>
                                  <a:pt x="29" y="6"/>
                                </a:lnTo>
                                <a:lnTo>
                                  <a:pt x="25" y="10"/>
                                </a:lnTo>
                                <a:lnTo>
                                  <a:pt x="25" y="13"/>
                                </a:lnTo>
                                <a:lnTo>
                                  <a:pt x="24" y="16"/>
                                </a:lnTo>
                                <a:lnTo>
                                  <a:pt x="23" y="21"/>
                                </a:lnTo>
                                <a:lnTo>
                                  <a:pt x="22" y="23"/>
                                </a:lnTo>
                                <a:lnTo>
                                  <a:pt x="18" y="25"/>
                                </a:lnTo>
                                <a:lnTo>
                                  <a:pt x="11" y="26"/>
                                </a:lnTo>
                                <a:lnTo>
                                  <a:pt x="6" y="29"/>
                                </a:lnTo>
                              </a:path>
                            </a:pathLst>
                          </a:custGeom>
                          <a:solidFill>
                            <a:srgbClr val="001F9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2727" name="Group 19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261" y="3116"/>
                          <a:ext cx="49" cy="51"/>
                          <a:chOff x="1261" y="3116"/>
                          <a:chExt cx="49" cy="51"/>
                        </a:xfrm>
                      </p:grpSpPr>
                      <p:sp>
                        <p:nvSpPr>
                          <p:cNvPr id="22723" name="Freeform 19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261" y="3116"/>
                            <a:ext cx="49" cy="51"/>
                          </a:xfrm>
                          <a:custGeom>
                            <a:avLst/>
                            <a:gdLst>
                              <a:gd name="T0" fmla="*/ 22 w 49"/>
                              <a:gd name="T1" fmla="*/ 0 h 51"/>
                              <a:gd name="T2" fmla="*/ 16 w 49"/>
                              <a:gd name="T3" fmla="*/ 1 h 51"/>
                              <a:gd name="T4" fmla="*/ 10 w 49"/>
                              <a:gd name="T5" fmla="*/ 3 h 51"/>
                              <a:gd name="T6" fmla="*/ 6 w 49"/>
                              <a:gd name="T7" fmla="*/ 7 h 51"/>
                              <a:gd name="T8" fmla="*/ 1 w 49"/>
                              <a:gd name="T9" fmla="*/ 15 h 51"/>
                              <a:gd name="T10" fmla="*/ 0 w 49"/>
                              <a:gd name="T11" fmla="*/ 22 h 51"/>
                              <a:gd name="T12" fmla="*/ 0 w 49"/>
                              <a:gd name="T13" fmla="*/ 29 h 51"/>
                              <a:gd name="T14" fmla="*/ 2 w 49"/>
                              <a:gd name="T15" fmla="*/ 36 h 51"/>
                              <a:gd name="T16" fmla="*/ 6 w 49"/>
                              <a:gd name="T17" fmla="*/ 42 h 51"/>
                              <a:gd name="T18" fmla="*/ 11 w 49"/>
                              <a:gd name="T19" fmla="*/ 46 h 51"/>
                              <a:gd name="T20" fmla="*/ 17 w 49"/>
                              <a:gd name="T21" fmla="*/ 48 h 51"/>
                              <a:gd name="T22" fmla="*/ 23 w 49"/>
                              <a:gd name="T23" fmla="*/ 50 h 51"/>
                              <a:gd name="T24" fmla="*/ 28 w 49"/>
                              <a:gd name="T25" fmla="*/ 50 h 51"/>
                              <a:gd name="T26" fmla="*/ 33 w 49"/>
                              <a:gd name="T27" fmla="*/ 48 h 51"/>
                              <a:gd name="T28" fmla="*/ 39 w 49"/>
                              <a:gd name="T29" fmla="*/ 45 h 51"/>
                              <a:gd name="T30" fmla="*/ 44 w 49"/>
                              <a:gd name="T31" fmla="*/ 41 h 51"/>
                              <a:gd name="T32" fmla="*/ 47 w 49"/>
                              <a:gd name="T33" fmla="*/ 36 h 51"/>
                              <a:gd name="T34" fmla="*/ 48 w 49"/>
                              <a:gd name="T35" fmla="*/ 27 h 51"/>
                              <a:gd name="T36" fmla="*/ 47 w 49"/>
                              <a:gd name="T37" fmla="*/ 19 h 51"/>
                              <a:gd name="T38" fmla="*/ 46 w 49"/>
                              <a:gd name="T39" fmla="*/ 13 h 51"/>
                              <a:gd name="T40" fmla="*/ 44 w 49"/>
                              <a:gd name="T41" fmla="*/ 9 h 51"/>
                              <a:gd name="T42" fmla="*/ 39 w 49"/>
                              <a:gd name="T43" fmla="*/ 5 h 51"/>
                              <a:gd name="T44" fmla="*/ 36 w 49"/>
                              <a:gd name="T45" fmla="*/ 2 h 51"/>
                              <a:gd name="T46" fmla="*/ 30 w 49"/>
                              <a:gd name="T47" fmla="*/ 0 h 51"/>
                              <a:gd name="T48" fmla="*/ 22 w 49"/>
                              <a:gd name="T49" fmla="*/ 0 h 51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  <a:cxn ang="0">
                                <a:pos x="T20" y="T21"/>
                              </a:cxn>
                              <a:cxn ang="0">
                                <a:pos x="T22" y="T23"/>
                              </a:cxn>
                              <a:cxn ang="0">
                                <a:pos x="T24" y="T25"/>
                              </a:cxn>
                              <a:cxn ang="0">
                                <a:pos x="T26" y="T27"/>
                              </a:cxn>
                              <a:cxn ang="0">
                                <a:pos x="T28" y="T29"/>
                              </a:cxn>
                              <a:cxn ang="0">
                                <a:pos x="T30" y="T31"/>
                              </a:cxn>
                              <a:cxn ang="0">
                                <a:pos x="T32" y="T33"/>
                              </a:cxn>
                              <a:cxn ang="0">
                                <a:pos x="T34" y="T35"/>
                              </a:cxn>
                              <a:cxn ang="0">
                                <a:pos x="T36" y="T37"/>
                              </a:cxn>
                              <a:cxn ang="0">
                                <a:pos x="T38" y="T39"/>
                              </a:cxn>
                              <a:cxn ang="0">
                                <a:pos x="T40" y="T41"/>
                              </a:cxn>
                              <a:cxn ang="0">
                                <a:pos x="T42" y="T43"/>
                              </a:cxn>
                              <a:cxn ang="0">
                                <a:pos x="T44" y="T45"/>
                              </a:cxn>
                              <a:cxn ang="0">
                                <a:pos x="T46" y="T47"/>
                              </a:cxn>
                              <a:cxn ang="0">
                                <a:pos x="T48" y="T49"/>
                              </a:cxn>
                            </a:cxnLst>
                            <a:rect l="0" t="0" r="r" b="b"/>
                            <a:pathLst>
                              <a:path w="49" h="51">
                                <a:moveTo>
                                  <a:pt x="22" y="0"/>
                                </a:moveTo>
                                <a:lnTo>
                                  <a:pt x="16" y="1"/>
                                </a:lnTo>
                                <a:lnTo>
                                  <a:pt x="10" y="3"/>
                                </a:lnTo>
                                <a:lnTo>
                                  <a:pt x="6" y="7"/>
                                </a:lnTo>
                                <a:lnTo>
                                  <a:pt x="1" y="15"/>
                                </a:lnTo>
                                <a:lnTo>
                                  <a:pt x="0" y="22"/>
                                </a:lnTo>
                                <a:lnTo>
                                  <a:pt x="0" y="29"/>
                                </a:lnTo>
                                <a:lnTo>
                                  <a:pt x="2" y="36"/>
                                </a:lnTo>
                                <a:lnTo>
                                  <a:pt x="6" y="42"/>
                                </a:lnTo>
                                <a:lnTo>
                                  <a:pt x="11" y="46"/>
                                </a:lnTo>
                                <a:lnTo>
                                  <a:pt x="17" y="48"/>
                                </a:lnTo>
                                <a:lnTo>
                                  <a:pt x="23" y="50"/>
                                </a:lnTo>
                                <a:lnTo>
                                  <a:pt x="28" y="50"/>
                                </a:lnTo>
                                <a:lnTo>
                                  <a:pt x="33" y="48"/>
                                </a:lnTo>
                                <a:lnTo>
                                  <a:pt x="39" y="45"/>
                                </a:lnTo>
                                <a:lnTo>
                                  <a:pt x="44" y="41"/>
                                </a:lnTo>
                                <a:lnTo>
                                  <a:pt x="47" y="36"/>
                                </a:lnTo>
                                <a:lnTo>
                                  <a:pt x="48" y="27"/>
                                </a:lnTo>
                                <a:lnTo>
                                  <a:pt x="47" y="19"/>
                                </a:lnTo>
                                <a:lnTo>
                                  <a:pt x="46" y="13"/>
                                </a:lnTo>
                                <a:lnTo>
                                  <a:pt x="44" y="9"/>
                                </a:lnTo>
                                <a:lnTo>
                                  <a:pt x="39" y="5"/>
                                </a:lnTo>
                                <a:lnTo>
                                  <a:pt x="36" y="2"/>
                                </a:lnTo>
                                <a:lnTo>
                                  <a:pt x="30" y="0"/>
                                </a:lnTo>
                                <a:lnTo>
                                  <a:pt x="22" y="0"/>
                                </a:lnTo>
                              </a:path>
                            </a:pathLst>
                          </a:custGeom>
                          <a:solidFill>
                            <a:srgbClr val="FFFFF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grpSp>
                        <p:nvGrpSpPr>
                          <p:cNvPr id="22726" name="Group 19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267" y="3130"/>
                            <a:ext cx="20" cy="26"/>
                            <a:chOff x="1267" y="3130"/>
                            <a:chExt cx="20" cy="26"/>
                          </a:xfrm>
                        </p:grpSpPr>
                        <p:sp>
                          <p:nvSpPr>
                            <p:cNvPr id="22724" name="Freeform 1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267" y="3130"/>
                              <a:ext cx="17" cy="26"/>
                            </a:xfrm>
                            <a:custGeom>
                              <a:avLst/>
                              <a:gdLst>
                                <a:gd name="T0" fmla="*/ 7 w 17"/>
                                <a:gd name="T1" fmla="*/ 0 h 26"/>
                                <a:gd name="T2" fmla="*/ 5 w 17"/>
                                <a:gd name="T3" fmla="*/ 0 h 26"/>
                                <a:gd name="T4" fmla="*/ 3 w 17"/>
                                <a:gd name="T5" fmla="*/ 1 h 26"/>
                                <a:gd name="T6" fmla="*/ 1 w 17"/>
                                <a:gd name="T7" fmla="*/ 3 h 26"/>
                                <a:gd name="T8" fmla="*/ 0 w 17"/>
                                <a:gd name="T9" fmla="*/ 7 h 26"/>
                                <a:gd name="T10" fmla="*/ 0 w 17"/>
                                <a:gd name="T11" fmla="*/ 11 h 26"/>
                                <a:gd name="T12" fmla="*/ 0 w 17"/>
                                <a:gd name="T13" fmla="*/ 14 h 26"/>
                                <a:gd name="T14" fmla="*/ 0 w 17"/>
                                <a:gd name="T15" fmla="*/ 18 h 26"/>
                                <a:gd name="T16" fmla="*/ 1 w 17"/>
                                <a:gd name="T17" fmla="*/ 21 h 26"/>
                                <a:gd name="T18" fmla="*/ 3 w 17"/>
                                <a:gd name="T19" fmla="*/ 23 h 26"/>
                                <a:gd name="T20" fmla="*/ 5 w 17"/>
                                <a:gd name="T21" fmla="*/ 24 h 26"/>
                                <a:gd name="T22" fmla="*/ 7 w 17"/>
                                <a:gd name="T23" fmla="*/ 25 h 26"/>
                                <a:gd name="T24" fmla="*/ 9 w 17"/>
                                <a:gd name="T25" fmla="*/ 25 h 26"/>
                                <a:gd name="T26" fmla="*/ 11 w 17"/>
                                <a:gd name="T27" fmla="*/ 24 h 26"/>
                                <a:gd name="T28" fmla="*/ 12 w 17"/>
                                <a:gd name="T29" fmla="*/ 22 h 26"/>
                                <a:gd name="T30" fmla="*/ 14 w 17"/>
                                <a:gd name="T31" fmla="*/ 20 h 26"/>
                                <a:gd name="T32" fmla="*/ 15 w 17"/>
                                <a:gd name="T33" fmla="*/ 18 h 26"/>
                                <a:gd name="T34" fmla="*/ 16 w 17"/>
                                <a:gd name="T35" fmla="*/ 13 h 26"/>
                                <a:gd name="T36" fmla="*/ 16 w 17"/>
                                <a:gd name="T37" fmla="*/ 9 h 26"/>
                                <a:gd name="T38" fmla="*/ 15 w 17"/>
                                <a:gd name="T39" fmla="*/ 6 h 26"/>
                                <a:gd name="T40" fmla="*/ 14 w 17"/>
                                <a:gd name="T41" fmla="*/ 4 h 26"/>
                                <a:gd name="T42" fmla="*/ 12 w 17"/>
                                <a:gd name="T43" fmla="*/ 2 h 26"/>
                                <a:gd name="T44" fmla="*/ 12 w 17"/>
                                <a:gd name="T45" fmla="*/ 1 h 26"/>
                                <a:gd name="T46" fmla="*/ 9 w 17"/>
                                <a:gd name="T47" fmla="*/ 0 h 26"/>
                                <a:gd name="T48" fmla="*/ 7 w 17"/>
                                <a:gd name="T49" fmla="*/ 0 h 2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  <a:cxn ang="0">
                                  <a:pos x="T10" y="T11"/>
                                </a:cxn>
                                <a:cxn ang="0">
                                  <a:pos x="T12" y="T13"/>
                                </a:cxn>
                                <a:cxn ang="0">
                                  <a:pos x="T14" y="T15"/>
                                </a:cxn>
                                <a:cxn ang="0">
                                  <a:pos x="T16" y="T17"/>
                                </a:cxn>
                                <a:cxn ang="0">
                                  <a:pos x="T18" y="T19"/>
                                </a:cxn>
                                <a:cxn ang="0">
                                  <a:pos x="T20" y="T21"/>
                                </a:cxn>
                                <a:cxn ang="0">
                                  <a:pos x="T22" y="T23"/>
                                </a:cxn>
                                <a:cxn ang="0">
                                  <a:pos x="T24" y="T25"/>
                                </a:cxn>
                                <a:cxn ang="0">
                                  <a:pos x="T26" y="T27"/>
                                </a:cxn>
                                <a:cxn ang="0">
                                  <a:pos x="T28" y="T29"/>
                                </a:cxn>
                                <a:cxn ang="0">
                                  <a:pos x="T30" y="T31"/>
                                </a:cxn>
                                <a:cxn ang="0">
                                  <a:pos x="T32" y="T33"/>
                                </a:cxn>
                                <a:cxn ang="0">
                                  <a:pos x="T34" y="T35"/>
                                </a:cxn>
                                <a:cxn ang="0">
                                  <a:pos x="T36" y="T37"/>
                                </a:cxn>
                                <a:cxn ang="0">
                                  <a:pos x="T38" y="T39"/>
                                </a:cxn>
                                <a:cxn ang="0">
                                  <a:pos x="T40" y="T41"/>
                                </a:cxn>
                                <a:cxn ang="0">
                                  <a:pos x="T42" y="T43"/>
                                </a:cxn>
                                <a:cxn ang="0">
                                  <a:pos x="T44" y="T45"/>
                                </a:cxn>
                                <a:cxn ang="0">
                                  <a:pos x="T46" y="T47"/>
                                </a:cxn>
                                <a:cxn ang="0">
                                  <a:pos x="T48" y="T49"/>
                                </a:cxn>
                              </a:cxnLst>
                              <a:rect l="0" t="0" r="r" b="b"/>
                              <a:pathLst>
                                <a:path w="17" h="26">
                                  <a:moveTo>
                                    <a:pt x="7" y="0"/>
                                  </a:moveTo>
                                  <a:lnTo>
                                    <a:pt x="5" y="0"/>
                                  </a:lnTo>
                                  <a:lnTo>
                                    <a:pt x="3" y="1"/>
                                  </a:lnTo>
                                  <a:lnTo>
                                    <a:pt x="1" y="3"/>
                                  </a:lnTo>
                                  <a:lnTo>
                                    <a:pt x="0" y="7"/>
                                  </a:lnTo>
                                  <a:lnTo>
                                    <a:pt x="0" y="11"/>
                                  </a:lnTo>
                                  <a:lnTo>
                                    <a:pt x="0" y="14"/>
                                  </a:lnTo>
                                  <a:lnTo>
                                    <a:pt x="0" y="18"/>
                                  </a:lnTo>
                                  <a:lnTo>
                                    <a:pt x="1" y="21"/>
                                  </a:lnTo>
                                  <a:lnTo>
                                    <a:pt x="3" y="23"/>
                                  </a:lnTo>
                                  <a:lnTo>
                                    <a:pt x="5" y="24"/>
                                  </a:lnTo>
                                  <a:lnTo>
                                    <a:pt x="7" y="25"/>
                                  </a:lnTo>
                                  <a:lnTo>
                                    <a:pt x="9" y="25"/>
                                  </a:lnTo>
                                  <a:lnTo>
                                    <a:pt x="11" y="24"/>
                                  </a:lnTo>
                                  <a:lnTo>
                                    <a:pt x="12" y="22"/>
                                  </a:lnTo>
                                  <a:lnTo>
                                    <a:pt x="14" y="20"/>
                                  </a:lnTo>
                                  <a:lnTo>
                                    <a:pt x="15" y="18"/>
                                  </a:lnTo>
                                  <a:lnTo>
                                    <a:pt x="16" y="13"/>
                                  </a:lnTo>
                                  <a:lnTo>
                                    <a:pt x="16" y="9"/>
                                  </a:lnTo>
                                  <a:lnTo>
                                    <a:pt x="15" y="6"/>
                                  </a:lnTo>
                                  <a:lnTo>
                                    <a:pt x="14" y="4"/>
                                  </a:lnTo>
                                  <a:lnTo>
                                    <a:pt x="12" y="2"/>
                                  </a:lnTo>
                                  <a:lnTo>
                                    <a:pt x="12" y="1"/>
                                  </a:lnTo>
                                  <a:lnTo>
                                    <a:pt x="9" y="0"/>
                                  </a:lnTo>
                                  <a:lnTo>
                                    <a:pt x="7" y="0"/>
                                  </a:lnTo>
                                </a:path>
                              </a:pathLst>
                            </a:custGeom>
                            <a:solidFill>
                              <a:srgbClr val="00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 cap="rnd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de-DE"/>
                            </a:p>
                          </p:txBody>
                        </p:sp>
                        <p:sp>
                          <p:nvSpPr>
                            <p:cNvPr id="22725" name="Freeform 19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270" y="3137"/>
                              <a:ext cx="17" cy="17"/>
                            </a:xfrm>
                            <a:custGeom>
                              <a:avLst/>
                              <a:gdLst>
                                <a:gd name="T0" fmla="*/ 8 w 17"/>
                                <a:gd name="T1" fmla="*/ 0 h 17"/>
                                <a:gd name="T2" fmla="*/ 5 w 17"/>
                                <a:gd name="T3" fmla="*/ 0 h 17"/>
                                <a:gd name="T4" fmla="*/ 5 w 17"/>
                                <a:gd name="T5" fmla="*/ 1 h 17"/>
                                <a:gd name="T6" fmla="*/ 2 w 17"/>
                                <a:gd name="T7" fmla="*/ 1 h 17"/>
                                <a:gd name="T8" fmla="*/ 0 w 17"/>
                                <a:gd name="T9" fmla="*/ 2 h 17"/>
                                <a:gd name="T10" fmla="*/ 0 w 17"/>
                                <a:gd name="T11" fmla="*/ 7 h 17"/>
                                <a:gd name="T12" fmla="*/ 0 w 17"/>
                                <a:gd name="T13" fmla="*/ 10 h 17"/>
                                <a:gd name="T14" fmla="*/ 0 w 17"/>
                                <a:gd name="T15" fmla="*/ 13 h 17"/>
                                <a:gd name="T16" fmla="*/ 2 w 17"/>
                                <a:gd name="T17" fmla="*/ 14 h 17"/>
                                <a:gd name="T18" fmla="*/ 5 w 17"/>
                                <a:gd name="T19" fmla="*/ 14 h 17"/>
                                <a:gd name="T20" fmla="*/ 5 w 17"/>
                                <a:gd name="T21" fmla="*/ 16 h 17"/>
                                <a:gd name="T22" fmla="*/ 8 w 17"/>
                                <a:gd name="T23" fmla="*/ 16 h 17"/>
                                <a:gd name="T24" fmla="*/ 10 w 17"/>
                                <a:gd name="T25" fmla="*/ 16 h 17"/>
                                <a:gd name="T26" fmla="*/ 13 w 17"/>
                                <a:gd name="T27" fmla="*/ 16 h 17"/>
                                <a:gd name="T28" fmla="*/ 13 w 17"/>
                                <a:gd name="T29" fmla="*/ 14 h 17"/>
                                <a:gd name="T30" fmla="*/ 16 w 17"/>
                                <a:gd name="T31" fmla="*/ 14 h 17"/>
                                <a:gd name="T32" fmla="*/ 16 w 17"/>
                                <a:gd name="T33" fmla="*/ 13 h 17"/>
                                <a:gd name="T34" fmla="*/ 16 w 17"/>
                                <a:gd name="T35" fmla="*/ 8 h 17"/>
                                <a:gd name="T36" fmla="*/ 16 w 17"/>
                                <a:gd name="T37" fmla="*/ 5 h 17"/>
                                <a:gd name="T38" fmla="*/ 16 w 17"/>
                                <a:gd name="T39" fmla="*/ 2 h 17"/>
                                <a:gd name="T40" fmla="*/ 16 w 17"/>
                                <a:gd name="T41" fmla="*/ 2 h 17"/>
                                <a:gd name="T42" fmla="*/ 13 w 17"/>
                                <a:gd name="T43" fmla="*/ 1 h 17"/>
                                <a:gd name="T44" fmla="*/ 13 w 17"/>
                                <a:gd name="T45" fmla="*/ 0 h 17"/>
                                <a:gd name="T46" fmla="*/ 10 w 17"/>
                                <a:gd name="T47" fmla="*/ 0 h 17"/>
                                <a:gd name="T48" fmla="*/ 8 w 17"/>
                                <a:gd name="T49" fmla="*/ 0 h 17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  <a:cxn ang="0">
                                  <a:pos x="T10" y="T11"/>
                                </a:cxn>
                                <a:cxn ang="0">
                                  <a:pos x="T12" y="T13"/>
                                </a:cxn>
                                <a:cxn ang="0">
                                  <a:pos x="T14" y="T15"/>
                                </a:cxn>
                                <a:cxn ang="0">
                                  <a:pos x="T16" y="T17"/>
                                </a:cxn>
                                <a:cxn ang="0">
                                  <a:pos x="T18" y="T19"/>
                                </a:cxn>
                                <a:cxn ang="0">
                                  <a:pos x="T20" y="T21"/>
                                </a:cxn>
                                <a:cxn ang="0">
                                  <a:pos x="T22" y="T23"/>
                                </a:cxn>
                                <a:cxn ang="0">
                                  <a:pos x="T24" y="T25"/>
                                </a:cxn>
                                <a:cxn ang="0">
                                  <a:pos x="T26" y="T27"/>
                                </a:cxn>
                                <a:cxn ang="0">
                                  <a:pos x="T28" y="T29"/>
                                </a:cxn>
                                <a:cxn ang="0">
                                  <a:pos x="T30" y="T31"/>
                                </a:cxn>
                                <a:cxn ang="0">
                                  <a:pos x="T32" y="T33"/>
                                </a:cxn>
                                <a:cxn ang="0">
                                  <a:pos x="T34" y="T35"/>
                                </a:cxn>
                                <a:cxn ang="0">
                                  <a:pos x="T36" y="T37"/>
                                </a:cxn>
                                <a:cxn ang="0">
                                  <a:pos x="T38" y="T39"/>
                                </a:cxn>
                                <a:cxn ang="0">
                                  <a:pos x="T40" y="T41"/>
                                </a:cxn>
                                <a:cxn ang="0">
                                  <a:pos x="T42" y="T43"/>
                                </a:cxn>
                                <a:cxn ang="0">
                                  <a:pos x="T44" y="T45"/>
                                </a:cxn>
                                <a:cxn ang="0">
                                  <a:pos x="T46" y="T47"/>
                                </a:cxn>
                                <a:cxn ang="0">
                                  <a:pos x="T48" y="T49"/>
                                </a:cxn>
                              </a:cxnLst>
                              <a:rect l="0" t="0" r="r" b="b"/>
                              <a:pathLst>
                                <a:path w="17" h="17">
                                  <a:moveTo>
                                    <a:pt x="8" y="0"/>
                                  </a:moveTo>
                                  <a:lnTo>
                                    <a:pt x="5" y="0"/>
                                  </a:lnTo>
                                  <a:lnTo>
                                    <a:pt x="5" y="1"/>
                                  </a:lnTo>
                                  <a:lnTo>
                                    <a:pt x="2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0" y="7"/>
                                  </a:lnTo>
                                  <a:lnTo>
                                    <a:pt x="0" y="10"/>
                                  </a:lnTo>
                                  <a:lnTo>
                                    <a:pt x="0" y="13"/>
                                  </a:lnTo>
                                  <a:lnTo>
                                    <a:pt x="2" y="14"/>
                                  </a:lnTo>
                                  <a:lnTo>
                                    <a:pt x="5" y="14"/>
                                  </a:lnTo>
                                  <a:lnTo>
                                    <a:pt x="5" y="16"/>
                                  </a:lnTo>
                                  <a:lnTo>
                                    <a:pt x="8" y="16"/>
                                  </a:lnTo>
                                  <a:lnTo>
                                    <a:pt x="10" y="16"/>
                                  </a:lnTo>
                                  <a:lnTo>
                                    <a:pt x="13" y="16"/>
                                  </a:lnTo>
                                  <a:lnTo>
                                    <a:pt x="13" y="14"/>
                                  </a:lnTo>
                                  <a:lnTo>
                                    <a:pt x="16" y="14"/>
                                  </a:lnTo>
                                  <a:lnTo>
                                    <a:pt x="16" y="13"/>
                                  </a:lnTo>
                                  <a:lnTo>
                                    <a:pt x="16" y="8"/>
                                  </a:lnTo>
                                  <a:lnTo>
                                    <a:pt x="16" y="5"/>
                                  </a:lnTo>
                                  <a:lnTo>
                                    <a:pt x="16" y="2"/>
                                  </a:lnTo>
                                  <a:lnTo>
                                    <a:pt x="16" y="2"/>
                                  </a:lnTo>
                                  <a:lnTo>
                                    <a:pt x="13" y="1"/>
                                  </a:lnTo>
                                  <a:lnTo>
                                    <a:pt x="13" y="0"/>
                                  </a:lnTo>
                                  <a:lnTo>
                                    <a:pt x="10" y="0"/>
                                  </a:lnTo>
                                  <a:lnTo>
                                    <a:pt x="8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 cap="rnd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22732" name="Group 20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6" y="3064"/>
                      <a:ext cx="200" cy="273"/>
                      <a:chOff x="1266" y="3064"/>
                      <a:chExt cx="200" cy="273"/>
                    </a:xfrm>
                  </p:grpSpPr>
                  <p:sp>
                    <p:nvSpPr>
                      <p:cNvPr id="22730" name="Freeform 2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66" y="3088"/>
                        <a:ext cx="200" cy="249"/>
                      </a:xfrm>
                      <a:custGeom>
                        <a:avLst/>
                        <a:gdLst>
                          <a:gd name="T0" fmla="*/ 28 w 200"/>
                          <a:gd name="T1" fmla="*/ 193 h 249"/>
                          <a:gd name="T2" fmla="*/ 11 w 200"/>
                          <a:gd name="T3" fmla="*/ 200 h 249"/>
                          <a:gd name="T4" fmla="*/ 3 w 200"/>
                          <a:gd name="T5" fmla="*/ 208 h 249"/>
                          <a:gd name="T6" fmla="*/ 0 w 200"/>
                          <a:gd name="T7" fmla="*/ 217 h 249"/>
                          <a:gd name="T8" fmla="*/ 13 w 200"/>
                          <a:gd name="T9" fmla="*/ 220 h 249"/>
                          <a:gd name="T10" fmla="*/ 29 w 200"/>
                          <a:gd name="T11" fmla="*/ 230 h 249"/>
                          <a:gd name="T12" fmla="*/ 46 w 200"/>
                          <a:gd name="T13" fmla="*/ 244 h 249"/>
                          <a:gd name="T14" fmla="*/ 67 w 200"/>
                          <a:gd name="T15" fmla="*/ 243 h 249"/>
                          <a:gd name="T16" fmla="*/ 98 w 200"/>
                          <a:gd name="T17" fmla="*/ 240 h 249"/>
                          <a:gd name="T18" fmla="*/ 106 w 200"/>
                          <a:gd name="T19" fmla="*/ 247 h 249"/>
                          <a:gd name="T20" fmla="*/ 125 w 200"/>
                          <a:gd name="T21" fmla="*/ 242 h 249"/>
                          <a:gd name="T22" fmla="*/ 148 w 200"/>
                          <a:gd name="T23" fmla="*/ 229 h 249"/>
                          <a:gd name="T24" fmla="*/ 166 w 200"/>
                          <a:gd name="T25" fmla="*/ 204 h 249"/>
                          <a:gd name="T26" fmla="*/ 179 w 200"/>
                          <a:gd name="T27" fmla="*/ 192 h 249"/>
                          <a:gd name="T28" fmla="*/ 187 w 200"/>
                          <a:gd name="T29" fmla="*/ 173 h 249"/>
                          <a:gd name="T30" fmla="*/ 188 w 200"/>
                          <a:gd name="T31" fmla="*/ 149 h 249"/>
                          <a:gd name="T32" fmla="*/ 174 w 200"/>
                          <a:gd name="T33" fmla="*/ 134 h 249"/>
                          <a:gd name="T34" fmla="*/ 180 w 200"/>
                          <a:gd name="T35" fmla="*/ 87 h 249"/>
                          <a:gd name="T36" fmla="*/ 186 w 200"/>
                          <a:gd name="T37" fmla="*/ 63 h 249"/>
                          <a:gd name="T38" fmla="*/ 199 w 200"/>
                          <a:gd name="T39" fmla="*/ 63 h 249"/>
                          <a:gd name="T40" fmla="*/ 193 w 200"/>
                          <a:gd name="T41" fmla="*/ 48 h 249"/>
                          <a:gd name="T42" fmla="*/ 178 w 200"/>
                          <a:gd name="T43" fmla="*/ 37 h 249"/>
                          <a:gd name="T44" fmla="*/ 173 w 200"/>
                          <a:gd name="T45" fmla="*/ 31 h 249"/>
                          <a:gd name="T46" fmla="*/ 187 w 200"/>
                          <a:gd name="T47" fmla="*/ 29 h 249"/>
                          <a:gd name="T48" fmla="*/ 184 w 200"/>
                          <a:gd name="T49" fmla="*/ 21 h 249"/>
                          <a:gd name="T50" fmla="*/ 171 w 200"/>
                          <a:gd name="T51" fmla="*/ 7 h 249"/>
                          <a:gd name="T52" fmla="*/ 157 w 200"/>
                          <a:gd name="T53" fmla="*/ 4 h 249"/>
                          <a:gd name="T54" fmla="*/ 140 w 200"/>
                          <a:gd name="T55" fmla="*/ 0 h 249"/>
                          <a:gd name="T56" fmla="*/ 124 w 200"/>
                          <a:gd name="T57" fmla="*/ 2 h 249"/>
                          <a:gd name="T58" fmla="*/ 113 w 200"/>
                          <a:gd name="T59" fmla="*/ 11 h 249"/>
                          <a:gd name="T60" fmla="*/ 107 w 200"/>
                          <a:gd name="T61" fmla="*/ 25 h 249"/>
                          <a:gd name="T62" fmla="*/ 112 w 200"/>
                          <a:gd name="T63" fmla="*/ 38 h 249"/>
                          <a:gd name="T64" fmla="*/ 125 w 200"/>
                          <a:gd name="T65" fmla="*/ 48 h 249"/>
                          <a:gd name="T66" fmla="*/ 125 w 200"/>
                          <a:gd name="T67" fmla="*/ 55 h 249"/>
                          <a:gd name="T68" fmla="*/ 116 w 200"/>
                          <a:gd name="T69" fmla="*/ 58 h 249"/>
                          <a:gd name="T70" fmla="*/ 96 w 200"/>
                          <a:gd name="T71" fmla="*/ 57 h 249"/>
                          <a:gd name="T72" fmla="*/ 80 w 200"/>
                          <a:gd name="T73" fmla="*/ 66 h 249"/>
                          <a:gd name="T74" fmla="*/ 80 w 200"/>
                          <a:gd name="T75" fmla="*/ 77 h 249"/>
                          <a:gd name="T76" fmla="*/ 88 w 200"/>
                          <a:gd name="T77" fmla="*/ 96 h 249"/>
                          <a:gd name="T78" fmla="*/ 86 w 200"/>
                          <a:gd name="T79" fmla="*/ 111 h 249"/>
                          <a:gd name="T80" fmla="*/ 73 w 200"/>
                          <a:gd name="T81" fmla="*/ 119 h 249"/>
                          <a:gd name="T82" fmla="*/ 84 w 200"/>
                          <a:gd name="T83" fmla="*/ 131 h 249"/>
                          <a:gd name="T84" fmla="*/ 105 w 200"/>
                          <a:gd name="T85" fmla="*/ 126 h 249"/>
                          <a:gd name="T86" fmla="*/ 117 w 200"/>
                          <a:gd name="T87" fmla="*/ 133 h 249"/>
                          <a:gd name="T88" fmla="*/ 122 w 200"/>
                          <a:gd name="T89" fmla="*/ 143 h 249"/>
                          <a:gd name="T90" fmla="*/ 121 w 200"/>
                          <a:gd name="T91" fmla="*/ 159 h 249"/>
                          <a:gd name="T92" fmla="*/ 108 w 200"/>
                          <a:gd name="T93" fmla="*/ 175 h 249"/>
                          <a:gd name="T94" fmla="*/ 89 w 200"/>
                          <a:gd name="T95" fmla="*/ 187 h 249"/>
                          <a:gd name="T96" fmla="*/ 55 w 200"/>
                          <a:gd name="T97" fmla="*/ 192 h 2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</a:cxnLst>
                        <a:rect l="0" t="0" r="r" b="b"/>
                        <a:pathLst>
                          <a:path w="200" h="249">
                            <a:moveTo>
                              <a:pt x="41" y="191"/>
                            </a:moveTo>
                            <a:lnTo>
                              <a:pt x="28" y="193"/>
                            </a:lnTo>
                            <a:lnTo>
                              <a:pt x="17" y="196"/>
                            </a:lnTo>
                            <a:lnTo>
                              <a:pt x="11" y="200"/>
                            </a:lnTo>
                            <a:lnTo>
                              <a:pt x="7" y="203"/>
                            </a:lnTo>
                            <a:lnTo>
                              <a:pt x="3" y="208"/>
                            </a:lnTo>
                            <a:lnTo>
                              <a:pt x="2" y="212"/>
                            </a:lnTo>
                            <a:lnTo>
                              <a:pt x="0" y="217"/>
                            </a:lnTo>
                            <a:lnTo>
                              <a:pt x="7" y="218"/>
                            </a:lnTo>
                            <a:lnTo>
                              <a:pt x="13" y="220"/>
                            </a:lnTo>
                            <a:lnTo>
                              <a:pt x="20" y="222"/>
                            </a:lnTo>
                            <a:lnTo>
                              <a:pt x="29" y="230"/>
                            </a:lnTo>
                            <a:lnTo>
                              <a:pt x="37" y="237"/>
                            </a:lnTo>
                            <a:lnTo>
                              <a:pt x="46" y="244"/>
                            </a:lnTo>
                            <a:lnTo>
                              <a:pt x="55" y="245"/>
                            </a:lnTo>
                            <a:lnTo>
                              <a:pt x="67" y="243"/>
                            </a:lnTo>
                            <a:lnTo>
                              <a:pt x="86" y="241"/>
                            </a:lnTo>
                            <a:lnTo>
                              <a:pt x="98" y="240"/>
                            </a:lnTo>
                            <a:lnTo>
                              <a:pt x="103" y="241"/>
                            </a:lnTo>
                            <a:lnTo>
                              <a:pt x="106" y="247"/>
                            </a:lnTo>
                            <a:lnTo>
                              <a:pt x="112" y="248"/>
                            </a:lnTo>
                            <a:lnTo>
                              <a:pt x="125" y="242"/>
                            </a:lnTo>
                            <a:lnTo>
                              <a:pt x="138" y="234"/>
                            </a:lnTo>
                            <a:lnTo>
                              <a:pt x="148" y="229"/>
                            </a:lnTo>
                            <a:lnTo>
                              <a:pt x="156" y="218"/>
                            </a:lnTo>
                            <a:lnTo>
                              <a:pt x="166" y="204"/>
                            </a:lnTo>
                            <a:lnTo>
                              <a:pt x="173" y="196"/>
                            </a:lnTo>
                            <a:lnTo>
                              <a:pt x="179" y="192"/>
                            </a:lnTo>
                            <a:lnTo>
                              <a:pt x="185" y="181"/>
                            </a:lnTo>
                            <a:lnTo>
                              <a:pt x="187" y="173"/>
                            </a:lnTo>
                            <a:lnTo>
                              <a:pt x="189" y="160"/>
                            </a:lnTo>
                            <a:lnTo>
                              <a:pt x="188" y="149"/>
                            </a:lnTo>
                            <a:lnTo>
                              <a:pt x="180" y="142"/>
                            </a:lnTo>
                            <a:lnTo>
                              <a:pt x="174" y="134"/>
                            </a:lnTo>
                            <a:lnTo>
                              <a:pt x="176" y="121"/>
                            </a:lnTo>
                            <a:lnTo>
                              <a:pt x="180" y="87"/>
                            </a:lnTo>
                            <a:lnTo>
                              <a:pt x="183" y="67"/>
                            </a:lnTo>
                            <a:lnTo>
                              <a:pt x="186" y="63"/>
                            </a:lnTo>
                            <a:lnTo>
                              <a:pt x="194" y="63"/>
                            </a:lnTo>
                            <a:lnTo>
                              <a:pt x="199" y="63"/>
                            </a:lnTo>
                            <a:lnTo>
                              <a:pt x="196" y="55"/>
                            </a:lnTo>
                            <a:lnTo>
                              <a:pt x="193" y="48"/>
                            </a:lnTo>
                            <a:lnTo>
                              <a:pt x="188" y="42"/>
                            </a:lnTo>
                            <a:lnTo>
                              <a:pt x="178" y="37"/>
                            </a:lnTo>
                            <a:lnTo>
                              <a:pt x="174" y="35"/>
                            </a:lnTo>
                            <a:lnTo>
                              <a:pt x="173" y="31"/>
                            </a:lnTo>
                            <a:lnTo>
                              <a:pt x="178" y="29"/>
                            </a:lnTo>
                            <a:lnTo>
                              <a:pt x="187" y="29"/>
                            </a:lnTo>
                            <a:lnTo>
                              <a:pt x="191" y="29"/>
                            </a:lnTo>
                            <a:lnTo>
                              <a:pt x="184" y="21"/>
                            </a:lnTo>
                            <a:lnTo>
                              <a:pt x="179" y="14"/>
                            </a:lnTo>
                            <a:lnTo>
                              <a:pt x="171" y="7"/>
                            </a:lnTo>
                            <a:lnTo>
                              <a:pt x="165" y="5"/>
                            </a:lnTo>
                            <a:lnTo>
                              <a:pt x="157" y="4"/>
                            </a:lnTo>
                            <a:lnTo>
                              <a:pt x="150" y="2"/>
                            </a:lnTo>
                            <a:lnTo>
                              <a:pt x="140" y="0"/>
                            </a:lnTo>
                            <a:lnTo>
                              <a:pt x="130" y="1"/>
                            </a:lnTo>
                            <a:lnTo>
                              <a:pt x="124" y="2"/>
                            </a:lnTo>
                            <a:lnTo>
                              <a:pt x="119" y="6"/>
                            </a:lnTo>
                            <a:lnTo>
                              <a:pt x="113" y="11"/>
                            </a:lnTo>
                            <a:lnTo>
                              <a:pt x="110" y="19"/>
                            </a:lnTo>
                            <a:lnTo>
                              <a:pt x="107" y="25"/>
                            </a:lnTo>
                            <a:lnTo>
                              <a:pt x="107" y="32"/>
                            </a:lnTo>
                            <a:lnTo>
                              <a:pt x="112" y="38"/>
                            </a:lnTo>
                            <a:lnTo>
                              <a:pt x="120" y="44"/>
                            </a:lnTo>
                            <a:lnTo>
                              <a:pt x="125" y="48"/>
                            </a:lnTo>
                            <a:lnTo>
                              <a:pt x="127" y="51"/>
                            </a:lnTo>
                            <a:lnTo>
                              <a:pt x="125" y="55"/>
                            </a:lnTo>
                            <a:lnTo>
                              <a:pt x="122" y="58"/>
                            </a:lnTo>
                            <a:lnTo>
                              <a:pt x="116" y="58"/>
                            </a:lnTo>
                            <a:lnTo>
                              <a:pt x="105" y="56"/>
                            </a:lnTo>
                            <a:lnTo>
                              <a:pt x="96" y="57"/>
                            </a:lnTo>
                            <a:lnTo>
                              <a:pt x="89" y="60"/>
                            </a:lnTo>
                            <a:lnTo>
                              <a:pt x="80" y="66"/>
                            </a:lnTo>
                            <a:lnTo>
                              <a:pt x="79" y="69"/>
                            </a:lnTo>
                            <a:lnTo>
                              <a:pt x="80" y="77"/>
                            </a:lnTo>
                            <a:lnTo>
                              <a:pt x="83" y="85"/>
                            </a:lnTo>
                            <a:lnTo>
                              <a:pt x="88" y="96"/>
                            </a:lnTo>
                            <a:lnTo>
                              <a:pt x="90" y="103"/>
                            </a:lnTo>
                            <a:lnTo>
                              <a:pt x="86" y="111"/>
                            </a:lnTo>
                            <a:lnTo>
                              <a:pt x="79" y="118"/>
                            </a:lnTo>
                            <a:lnTo>
                              <a:pt x="73" y="119"/>
                            </a:lnTo>
                            <a:lnTo>
                              <a:pt x="79" y="132"/>
                            </a:lnTo>
                            <a:lnTo>
                              <a:pt x="84" y="131"/>
                            </a:lnTo>
                            <a:lnTo>
                              <a:pt x="96" y="127"/>
                            </a:lnTo>
                            <a:lnTo>
                              <a:pt x="105" y="126"/>
                            </a:lnTo>
                            <a:lnTo>
                              <a:pt x="111" y="129"/>
                            </a:lnTo>
                            <a:lnTo>
                              <a:pt x="117" y="133"/>
                            </a:lnTo>
                            <a:lnTo>
                              <a:pt x="121" y="137"/>
                            </a:lnTo>
                            <a:lnTo>
                              <a:pt x="122" y="143"/>
                            </a:lnTo>
                            <a:lnTo>
                              <a:pt x="124" y="150"/>
                            </a:lnTo>
                            <a:lnTo>
                              <a:pt x="121" y="159"/>
                            </a:lnTo>
                            <a:lnTo>
                              <a:pt x="116" y="168"/>
                            </a:lnTo>
                            <a:lnTo>
                              <a:pt x="108" y="175"/>
                            </a:lnTo>
                            <a:lnTo>
                              <a:pt x="99" y="183"/>
                            </a:lnTo>
                            <a:lnTo>
                              <a:pt x="89" y="187"/>
                            </a:lnTo>
                            <a:lnTo>
                              <a:pt x="73" y="191"/>
                            </a:lnTo>
                            <a:lnTo>
                              <a:pt x="55" y="192"/>
                            </a:lnTo>
                            <a:lnTo>
                              <a:pt x="41" y="191"/>
                            </a:lnTo>
                          </a:path>
                        </a:pathLst>
                      </a:custGeom>
                      <a:solidFill>
                        <a:srgbClr val="BF7F1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731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83" y="3064"/>
                        <a:ext cx="43" cy="57"/>
                      </a:xfrm>
                      <a:custGeom>
                        <a:avLst/>
                        <a:gdLst>
                          <a:gd name="T0" fmla="*/ 9 w 43"/>
                          <a:gd name="T1" fmla="*/ 1 h 57"/>
                          <a:gd name="T2" fmla="*/ 13 w 43"/>
                          <a:gd name="T3" fmla="*/ 0 h 57"/>
                          <a:gd name="T4" fmla="*/ 16 w 43"/>
                          <a:gd name="T5" fmla="*/ 0 h 57"/>
                          <a:gd name="T6" fmla="*/ 19 w 43"/>
                          <a:gd name="T7" fmla="*/ 0 h 57"/>
                          <a:gd name="T8" fmla="*/ 24 w 43"/>
                          <a:gd name="T9" fmla="*/ 2 h 57"/>
                          <a:gd name="T10" fmla="*/ 29 w 43"/>
                          <a:gd name="T11" fmla="*/ 6 h 57"/>
                          <a:gd name="T12" fmla="*/ 33 w 43"/>
                          <a:gd name="T13" fmla="*/ 11 h 57"/>
                          <a:gd name="T14" fmla="*/ 37 w 43"/>
                          <a:gd name="T15" fmla="*/ 15 h 57"/>
                          <a:gd name="T16" fmla="*/ 39 w 43"/>
                          <a:gd name="T17" fmla="*/ 18 h 57"/>
                          <a:gd name="T18" fmla="*/ 41 w 43"/>
                          <a:gd name="T19" fmla="*/ 22 h 57"/>
                          <a:gd name="T20" fmla="*/ 42 w 43"/>
                          <a:gd name="T21" fmla="*/ 26 h 57"/>
                          <a:gd name="T22" fmla="*/ 42 w 43"/>
                          <a:gd name="T23" fmla="*/ 30 h 57"/>
                          <a:gd name="T24" fmla="*/ 42 w 43"/>
                          <a:gd name="T25" fmla="*/ 34 h 57"/>
                          <a:gd name="T26" fmla="*/ 41 w 43"/>
                          <a:gd name="T27" fmla="*/ 39 h 57"/>
                          <a:gd name="T28" fmla="*/ 40 w 43"/>
                          <a:gd name="T29" fmla="*/ 43 h 57"/>
                          <a:gd name="T30" fmla="*/ 38 w 43"/>
                          <a:gd name="T31" fmla="*/ 46 h 57"/>
                          <a:gd name="T32" fmla="*/ 36 w 43"/>
                          <a:gd name="T33" fmla="*/ 50 h 57"/>
                          <a:gd name="T34" fmla="*/ 34 w 43"/>
                          <a:gd name="T35" fmla="*/ 53 h 57"/>
                          <a:gd name="T36" fmla="*/ 32 w 43"/>
                          <a:gd name="T37" fmla="*/ 56 h 57"/>
                          <a:gd name="T38" fmla="*/ 33 w 43"/>
                          <a:gd name="T39" fmla="*/ 49 h 57"/>
                          <a:gd name="T40" fmla="*/ 34 w 43"/>
                          <a:gd name="T41" fmla="*/ 41 h 57"/>
                          <a:gd name="T42" fmla="*/ 33 w 43"/>
                          <a:gd name="T43" fmla="*/ 36 h 57"/>
                          <a:gd name="T44" fmla="*/ 31 w 43"/>
                          <a:gd name="T45" fmla="*/ 31 h 57"/>
                          <a:gd name="T46" fmla="*/ 29 w 43"/>
                          <a:gd name="T47" fmla="*/ 26 h 57"/>
                          <a:gd name="T48" fmla="*/ 24 w 43"/>
                          <a:gd name="T49" fmla="*/ 24 h 57"/>
                          <a:gd name="T50" fmla="*/ 19 w 43"/>
                          <a:gd name="T51" fmla="*/ 22 h 57"/>
                          <a:gd name="T52" fmla="*/ 14 w 43"/>
                          <a:gd name="T53" fmla="*/ 21 h 57"/>
                          <a:gd name="T54" fmla="*/ 11 w 43"/>
                          <a:gd name="T55" fmla="*/ 21 h 57"/>
                          <a:gd name="T56" fmla="*/ 8 w 43"/>
                          <a:gd name="T57" fmla="*/ 21 h 57"/>
                          <a:gd name="T58" fmla="*/ 5 w 43"/>
                          <a:gd name="T59" fmla="*/ 21 h 57"/>
                          <a:gd name="T60" fmla="*/ 2 w 43"/>
                          <a:gd name="T61" fmla="*/ 20 h 57"/>
                          <a:gd name="T62" fmla="*/ 1 w 43"/>
                          <a:gd name="T63" fmla="*/ 19 h 57"/>
                          <a:gd name="T64" fmla="*/ 0 w 43"/>
                          <a:gd name="T65" fmla="*/ 17 h 57"/>
                          <a:gd name="T66" fmla="*/ 0 w 43"/>
                          <a:gd name="T67" fmla="*/ 13 h 57"/>
                          <a:gd name="T68" fmla="*/ 0 w 43"/>
                          <a:gd name="T69" fmla="*/ 10 h 57"/>
                          <a:gd name="T70" fmla="*/ 2 w 43"/>
                          <a:gd name="T71" fmla="*/ 7 h 57"/>
                          <a:gd name="T72" fmla="*/ 5 w 43"/>
                          <a:gd name="T73" fmla="*/ 3 h 57"/>
                          <a:gd name="T74" fmla="*/ 9 w 43"/>
                          <a:gd name="T75" fmla="*/ 1 h 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</a:cxnLst>
                        <a:rect l="0" t="0" r="r" b="b"/>
                        <a:pathLst>
                          <a:path w="43" h="57">
                            <a:moveTo>
                              <a:pt x="9" y="1"/>
                            </a:moveTo>
                            <a:lnTo>
                              <a:pt x="13" y="0"/>
                            </a:lnTo>
                            <a:lnTo>
                              <a:pt x="16" y="0"/>
                            </a:lnTo>
                            <a:lnTo>
                              <a:pt x="19" y="0"/>
                            </a:lnTo>
                            <a:lnTo>
                              <a:pt x="24" y="2"/>
                            </a:lnTo>
                            <a:lnTo>
                              <a:pt x="29" y="6"/>
                            </a:lnTo>
                            <a:lnTo>
                              <a:pt x="33" y="11"/>
                            </a:lnTo>
                            <a:lnTo>
                              <a:pt x="37" y="15"/>
                            </a:lnTo>
                            <a:lnTo>
                              <a:pt x="39" y="18"/>
                            </a:lnTo>
                            <a:lnTo>
                              <a:pt x="41" y="22"/>
                            </a:lnTo>
                            <a:lnTo>
                              <a:pt x="42" y="26"/>
                            </a:lnTo>
                            <a:lnTo>
                              <a:pt x="42" y="30"/>
                            </a:lnTo>
                            <a:lnTo>
                              <a:pt x="42" y="34"/>
                            </a:lnTo>
                            <a:lnTo>
                              <a:pt x="41" y="39"/>
                            </a:lnTo>
                            <a:lnTo>
                              <a:pt x="40" y="43"/>
                            </a:lnTo>
                            <a:lnTo>
                              <a:pt x="38" y="46"/>
                            </a:lnTo>
                            <a:lnTo>
                              <a:pt x="36" y="50"/>
                            </a:lnTo>
                            <a:lnTo>
                              <a:pt x="34" y="53"/>
                            </a:lnTo>
                            <a:lnTo>
                              <a:pt x="32" y="56"/>
                            </a:lnTo>
                            <a:lnTo>
                              <a:pt x="33" y="49"/>
                            </a:lnTo>
                            <a:lnTo>
                              <a:pt x="34" y="41"/>
                            </a:lnTo>
                            <a:lnTo>
                              <a:pt x="33" y="36"/>
                            </a:lnTo>
                            <a:lnTo>
                              <a:pt x="31" y="31"/>
                            </a:lnTo>
                            <a:lnTo>
                              <a:pt x="29" y="26"/>
                            </a:lnTo>
                            <a:lnTo>
                              <a:pt x="24" y="24"/>
                            </a:lnTo>
                            <a:lnTo>
                              <a:pt x="19" y="22"/>
                            </a:lnTo>
                            <a:lnTo>
                              <a:pt x="14" y="21"/>
                            </a:lnTo>
                            <a:lnTo>
                              <a:pt x="11" y="21"/>
                            </a:lnTo>
                            <a:lnTo>
                              <a:pt x="8" y="21"/>
                            </a:lnTo>
                            <a:lnTo>
                              <a:pt x="5" y="21"/>
                            </a:lnTo>
                            <a:lnTo>
                              <a:pt x="2" y="20"/>
                            </a:lnTo>
                            <a:lnTo>
                              <a:pt x="1" y="19"/>
                            </a:lnTo>
                            <a:lnTo>
                              <a:pt x="0" y="17"/>
                            </a:lnTo>
                            <a:lnTo>
                              <a:pt x="0" y="13"/>
                            </a:lnTo>
                            <a:lnTo>
                              <a:pt x="0" y="10"/>
                            </a:lnTo>
                            <a:lnTo>
                              <a:pt x="2" y="7"/>
                            </a:lnTo>
                            <a:lnTo>
                              <a:pt x="5" y="3"/>
                            </a:lnTo>
                            <a:lnTo>
                              <a:pt x="9" y="1"/>
                            </a:lnTo>
                          </a:path>
                        </a:pathLst>
                      </a:custGeom>
                      <a:solidFill>
                        <a:srgbClr val="BF7F1F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  <p:grpSp>
                <p:nvGrpSpPr>
                  <p:cNvPr id="22737" name="Group 209"/>
                  <p:cNvGrpSpPr>
                    <a:grpSpLocks/>
                  </p:cNvGrpSpPr>
                  <p:nvPr/>
                </p:nvGrpSpPr>
                <p:grpSpPr bwMode="auto">
                  <a:xfrm>
                    <a:off x="1008" y="3379"/>
                    <a:ext cx="507" cy="476"/>
                    <a:chOff x="1008" y="3379"/>
                    <a:chExt cx="507" cy="476"/>
                  </a:xfrm>
                </p:grpSpPr>
                <p:sp>
                  <p:nvSpPr>
                    <p:cNvPr id="22734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1008" y="3553"/>
                      <a:ext cx="466" cy="302"/>
                    </a:xfrm>
                    <a:custGeom>
                      <a:avLst/>
                      <a:gdLst>
                        <a:gd name="T0" fmla="*/ 435 w 466"/>
                        <a:gd name="T1" fmla="*/ 0 h 302"/>
                        <a:gd name="T2" fmla="*/ 446 w 466"/>
                        <a:gd name="T3" fmla="*/ 11 h 302"/>
                        <a:gd name="T4" fmla="*/ 456 w 466"/>
                        <a:gd name="T5" fmla="*/ 26 h 302"/>
                        <a:gd name="T6" fmla="*/ 462 w 466"/>
                        <a:gd name="T7" fmla="*/ 42 h 302"/>
                        <a:gd name="T8" fmla="*/ 465 w 466"/>
                        <a:gd name="T9" fmla="*/ 67 h 302"/>
                        <a:gd name="T10" fmla="*/ 462 w 466"/>
                        <a:gd name="T11" fmla="*/ 83 h 302"/>
                        <a:gd name="T12" fmla="*/ 453 w 466"/>
                        <a:gd name="T13" fmla="*/ 95 h 302"/>
                        <a:gd name="T14" fmla="*/ 440 w 466"/>
                        <a:gd name="T15" fmla="*/ 106 h 302"/>
                        <a:gd name="T16" fmla="*/ 427 w 466"/>
                        <a:gd name="T17" fmla="*/ 117 h 302"/>
                        <a:gd name="T18" fmla="*/ 413 w 466"/>
                        <a:gd name="T19" fmla="*/ 125 h 302"/>
                        <a:gd name="T20" fmla="*/ 393 w 466"/>
                        <a:gd name="T21" fmla="*/ 136 h 302"/>
                        <a:gd name="T22" fmla="*/ 380 w 466"/>
                        <a:gd name="T23" fmla="*/ 136 h 302"/>
                        <a:gd name="T24" fmla="*/ 362 w 466"/>
                        <a:gd name="T25" fmla="*/ 136 h 302"/>
                        <a:gd name="T26" fmla="*/ 349 w 466"/>
                        <a:gd name="T27" fmla="*/ 139 h 302"/>
                        <a:gd name="T28" fmla="*/ 311 w 466"/>
                        <a:gd name="T29" fmla="*/ 155 h 302"/>
                        <a:gd name="T30" fmla="*/ 282 w 466"/>
                        <a:gd name="T31" fmla="*/ 165 h 302"/>
                        <a:gd name="T32" fmla="*/ 257 w 466"/>
                        <a:gd name="T33" fmla="*/ 173 h 302"/>
                        <a:gd name="T34" fmla="*/ 244 w 466"/>
                        <a:gd name="T35" fmla="*/ 178 h 302"/>
                        <a:gd name="T36" fmla="*/ 211 w 466"/>
                        <a:gd name="T37" fmla="*/ 211 h 302"/>
                        <a:gd name="T38" fmla="*/ 168 w 466"/>
                        <a:gd name="T39" fmla="*/ 249 h 302"/>
                        <a:gd name="T40" fmla="*/ 133 w 466"/>
                        <a:gd name="T41" fmla="*/ 283 h 302"/>
                        <a:gd name="T42" fmla="*/ 112 w 466"/>
                        <a:gd name="T43" fmla="*/ 301 h 302"/>
                        <a:gd name="T44" fmla="*/ 100 w 466"/>
                        <a:gd name="T45" fmla="*/ 285 h 302"/>
                        <a:gd name="T46" fmla="*/ 93 w 466"/>
                        <a:gd name="T47" fmla="*/ 267 h 302"/>
                        <a:gd name="T48" fmla="*/ 89 w 466"/>
                        <a:gd name="T49" fmla="*/ 249 h 302"/>
                        <a:gd name="T50" fmla="*/ 90 w 466"/>
                        <a:gd name="T51" fmla="*/ 219 h 302"/>
                        <a:gd name="T52" fmla="*/ 93 w 466"/>
                        <a:gd name="T53" fmla="*/ 197 h 302"/>
                        <a:gd name="T54" fmla="*/ 97 w 466"/>
                        <a:gd name="T55" fmla="*/ 191 h 302"/>
                        <a:gd name="T56" fmla="*/ 148 w 466"/>
                        <a:gd name="T57" fmla="*/ 160 h 302"/>
                        <a:gd name="T58" fmla="*/ 181 w 466"/>
                        <a:gd name="T59" fmla="*/ 140 h 302"/>
                        <a:gd name="T60" fmla="*/ 212 w 466"/>
                        <a:gd name="T61" fmla="*/ 121 h 302"/>
                        <a:gd name="T62" fmla="*/ 200 w 466"/>
                        <a:gd name="T63" fmla="*/ 118 h 302"/>
                        <a:gd name="T64" fmla="*/ 178 w 466"/>
                        <a:gd name="T65" fmla="*/ 115 h 302"/>
                        <a:gd name="T66" fmla="*/ 155 w 466"/>
                        <a:gd name="T67" fmla="*/ 118 h 302"/>
                        <a:gd name="T68" fmla="*/ 130 w 466"/>
                        <a:gd name="T69" fmla="*/ 127 h 302"/>
                        <a:gd name="T70" fmla="*/ 100 w 466"/>
                        <a:gd name="T71" fmla="*/ 143 h 302"/>
                        <a:gd name="T72" fmla="*/ 71 w 466"/>
                        <a:gd name="T73" fmla="*/ 163 h 302"/>
                        <a:gd name="T74" fmla="*/ 45 w 466"/>
                        <a:gd name="T75" fmla="*/ 181 h 302"/>
                        <a:gd name="T76" fmla="*/ 27 w 466"/>
                        <a:gd name="T77" fmla="*/ 191 h 302"/>
                        <a:gd name="T78" fmla="*/ 16 w 466"/>
                        <a:gd name="T79" fmla="*/ 197 h 302"/>
                        <a:gd name="T80" fmla="*/ 10 w 466"/>
                        <a:gd name="T81" fmla="*/ 179 h 302"/>
                        <a:gd name="T82" fmla="*/ 4 w 466"/>
                        <a:gd name="T83" fmla="*/ 158 h 302"/>
                        <a:gd name="T84" fmla="*/ 3 w 466"/>
                        <a:gd name="T85" fmla="*/ 136 h 302"/>
                        <a:gd name="T86" fmla="*/ 0 w 466"/>
                        <a:gd name="T87" fmla="*/ 105 h 302"/>
                        <a:gd name="T88" fmla="*/ 1 w 466"/>
                        <a:gd name="T89" fmla="*/ 92 h 302"/>
                        <a:gd name="T90" fmla="*/ 31 w 466"/>
                        <a:gd name="T91" fmla="*/ 81 h 302"/>
                        <a:gd name="T92" fmla="*/ 78 w 466"/>
                        <a:gd name="T93" fmla="*/ 61 h 302"/>
                        <a:gd name="T94" fmla="*/ 128 w 466"/>
                        <a:gd name="T95" fmla="*/ 51 h 302"/>
                        <a:gd name="T96" fmla="*/ 158 w 466"/>
                        <a:gd name="T97" fmla="*/ 48 h 302"/>
                        <a:gd name="T98" fmla="*/ 187 w 466"/>
                        <a:gd name="T99" fmla="*/ 48 h 302"/>
                        <a:gd name="T100" fmla="*/ 219 w 466"/>
                        <a:gd name="T101" fmla="*/ 48 h 302"/>
                        <a:gd name="T102" fmla="*/ 247 w 466"/>
                        <a:gd name="T103" fmla="*/ 55 h 302"/>
                        <a:gd name="T104" fmla="*/ 280 w 466"/>
                        <a:gd name="T105" fmla="*/ 62 h 302"/>
                        <a:gd name="T106" fmla="*/ 305 w 466"/>
                        <a:gd name="T107" fmla="*/ 68 h 302"/>
                        <a:gd name="T108" fmla="*/ 320 w 466"/>
                        <a:gd name="T109" fmla="*/ 67 h 302"/>
                        <a:gd name="T110" fmla="*/ 339 w 466"/>
                        <a:gd name="T111" fmla="*/ 58 h 302"/>
                        <a:gd name="T112" fmla="*/ 364 w 466"/>
                        <a:gd name="T113" fmla="*/ 43 h 302"/>
                        <a:gd name="T114" fmla="*/ 386 w 466"/>
                        <a:gd name="T115" fmla="*/ 29 h 302"/>
                        <a:gd name="T116" fmla="*/ 414 w 466"/>
                        <a:gd name="T117" fmla="*/ 11 h 302"/>
                        <a:gd name="T118" fmla="*/ 435 w 466"/>
                        <a:gd name="T119" fmla="*/ 0 h 3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</a:cxnLst>
                      <a:rect l="0" t="0" r="r" b="b"/>
                      <a:pathLst>
                        <a:path w="466" h="302">
                          <a:moveTo>
                            <a:pt x="435" y="0"/>
                          </a:moveTo>
                          <a:lnTo>
                            <a:pt x="446" y="11"/>
                          </a:lnTo>
                          <a:lnTo>
                            <a:pt x="456" y="26"/>
                          </a:lnTo>
                          <a:lnTo>
                            <a:pt x="462" y="42"/>
                          </a:lnTo>
                          <a:lnTo>
                            <a:pt x="465" y="67"/>
                          </a:lnTo>
                          <a:lnTo>
                            <a:pt x="462" y="83"/>
                          </a:lnTo>
                          <a:lnTo>
                            <a:pt x="453" y="95"/>
                          </a:lnTo>
                          <a:lnTo>
                            <a:pt x="440" y="106"/>
                          </a:lnTo>
                          <a:lnTo>
                            <a:pt x="427" y="117"/>
                          </a:lnTo>
                          <a:lnTo>
                            <a:pt x="413" y="125"/>
                          </a:lnTo>
                          <a:lnTo>
                            <a:pt x="393" y="136"/>
                          </a:lnTo>
                          <a:lnTo>
                            <a:pt x="380" y="136"/>
                          </a:lnTo>
                          <a:lnTo>
                            <a:pt x="362" y="136"/>
                          </a:lnTo>
                          <a:lnTo>
                            <a:pt x="349" y="139"/>
                          </a:lnTo>
                          <a:lnTo>
                            <a:pt x="311" y="155"/>
                          </a:lnTo>
                          <a:lnTo>
                            <a:pt x="282" y="165"/>
                          </a:lnTo>
                          <a:lnTo>
                            <a:pt x="257" y="173"/>
                          </a:lnTo>
                          <a:lnTo>
                            <a:pt x="244" y="178"/>
                          </a:lnTo>
                          <a:lnTo>
                            <a:pt x="211" y="211"/>
                          </a:lnTo>
                          <a:lnTo>
                            <a:pt x="168" y="249"/>
                          </a:lnTo>
                          <a:lnTo>
                            <a:pt x="133" y="283"/>
                          </a:lnTo>
                          <a:lnTo>
                            <a:pt x="112" y="301"/>
                          </a:lnTo>
                          <a:lnTo>
                            <a:pt x="100" y="285"/>
                          </a:lnTo>
                          <a:lnTo>
                            <a:pt x="93" y="267"/>
                          </a:lnTo>
                          <a:lnTo>
                            <a:pt x="89" y="249"/>
                          </a:lnTo>
                          <a:lnTo>
                            <a:pt x="90" y="219"/>
                          </a:lnTo>
                          <a:lnTo>
                            <a:pt x="93" y="197"/>
                          </a:lnTo>
                          <a:lnTo>
                            <a:pt x="97" y="191"/>
                          </a:lnTo>
                          <a:lnTo>
                            <a:pt x="148" y="160"/>
                          </a:lnTo>
                          <a:lnTo>
                            <a:pt x="181" y="140"/>
                          </a:lnTo>
                          <a:lnTo>
                            <a:pt x="212" y="121"/>
                          </a:lnTo>
                          <a:lnTo>
                            <a:pt x="200" y="118"/>
                          </a:lnTo>
                          <a:lnTo>
                            <a:pt x="178" y="115"/>
                          </a:lnTo>
                          <a:lnTo>
                            <a:pt x="155" y="118"/>
                          </a:lnTo>
                          <a:lnTo>
                            <a:pt x="130" y="127"/>
                          </a:lnTo>
                          <a:lnTo>
                            <a:pt x="100" y="143"/>
                          </a:lnTo>
                          <a:lnTo>
                            <a:pt x="71" y="163"/>
                          </a:lnTo>
                          <a:lnTo>
                            <a:pt x="45" y="181"/>
                          </a:lnTo>
                          <a:lnTo>
                            <a:pt x="27" y="191"/>
                          </a:lnTo>
                          <a:lnTo>
                            <a:pt x="16" y="197"/>
                          </a:lnTo>
                          <a:lnTo>
                            <a:pt x="10" y="179"/>
                          </a:lnTo>
                          <a:lnTo>
                            <a:pt x="4" y="158"/>
                          </a:lnTo>
                          <a:lnTo>
                            <a:pt x="3" y="136"/>
                          </a:lnTo>
                          <a:lnTo>
                            <a:pt x="0" y="105"/>
                          </a:lnTo>
                          <a:lnTo>
                            <a:pt x="1" y="92"/>
                          </a:lnTo>
                          <a:lnTo>
                            <a:pt x="31" y="81"/>
                          </a:lnTo>
                          <a:lnTo>
                            <a:pt x="78" y="61"/>
                          </a:lnTo>
                          <a:lnTo>
                            <a:pt x="128" y="51"/>
                          </a:lnTo>
                          <a:lnTo>
                            <a:pt x="158" y="48"/>
                          </a:lnTo>
                          <a:lnTo>
                            <a:pt x="187" y="48"/>
                          </a:lnTo>
                          <a:lnTo>
                            <a:pt x="219" y="48"/>
                          </a:lnTo>
                          <a:lnTo>
                            <a:pt x="247" y="55"/>
                          </a:lnTo>
                          <a:lnTo>
                            <a:pt x="280" y="62"/>
                          </a:lnTo>
                          <a:lnTo>
                            <a:pt x="305" y="68"/>
                          </a:lnTo>
                          <a:lnTo>
                            <a:pt x="320" y="67"/>
                          </a:lnTo>
                          <a:lnTo>
                            <a:pt x="339" y="58"/>
                          </a:lnTo>
                          <a:lnTo>
                            <a:pt x="364" y="43"/>
                          </a:lnTo>
                          <a:lnTo>
                            <a:pt x="386" y="29"/>
                          </a:lnTo>
                          <a:lnTo>
                            <a:pt x="414" y="11"/>
                          </a:lnTo>
                          <a:lnTo>
                            <a:pt x="435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735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1076" y="3392"/>
                      <a:ext cx="383" cy="296"/>
                    </a:xfrm>
                    <a:custGeom>
                      <a:avLst/>
                      <a:gdLst>
                        <a:gd name="T0" fmla="*/ 231 w 383"/>
                        <a:gd name="T1" fmla="*/ 10 h 296"/>
                        <a:gd name="T2" fmla="*/ 273 w 383"/>
                        <a:gd name="T3" fmla="*/ 36 h 296"/>
                        <a:gd name="T4" fmla="*/ 309 w 383"/>
                        <a:gd name="T5" fmla="*/ 56 h 296"/>
                        <a:gd name="T6" fmla="*/ 315 w 383"/>
                        <a:gd name="T7" fmla="*/ 73 h 296"/>
                        <a:gd name="T8" fmla="*/ 327 w 383"/>
                        <a:gd name="T9" fmla="*/ 94 h 296"/>
                        <a:gd name="T10" fmla="*/ 366 w 383"/>
                        <a:gd name="T11" fmla="*/ 103 h 296"/>
                        <a:gd name="T12" fmla="*/ 379 w 383"/>
                        <a:gd name="T13" fmla="*/ 117 h 296"/>
                        <a:gd name="T14" fmla="*/ 379 w 383"/>
                        <a:gd name="T15" fmla="*/ 141 h 296"/>
                        <a:gd name="T16" fmla="*/ 371 w 383"/>
                        <a:gd name="T17" fmla="*/ 162 h 296"/>
                        <a:gd name="T18" fmla="*/ 327 w 383"/>
                        <a:gd name="T19" fmla="*/ 186 h 296"/>
                        <a:gd name="T20" fmla="*/ 275 w 383"/>
                        <a:gd name="T21" fmla="*/ 220 h 296"/>
                        <a:gd name="T22" fmla="*/ 245 w 383"/>
                        <a:gd name="T23" fmla="*/ 230 h 296"/>
                        <a:gd name="T24" fmla="*/ 221 w 383"/>
                        <a:gd name="T25" fmla="*/ 226 h 296"/>
                        <a:gd name="T26" fmla="*/ 221 w 383"/>
                        <a:gd name="T27" fmla="*/ 204 h 296"/>
                        <a:gd name="T28" fmla="*/ 215 w 383"/>
                        <a:gd name="T29" fmla="*/ 189 h 296"/>
                        <a:gd name="T30" fmla="*/ 223 w 383"/>
                        <a:gd name="T31" fmla="*/ 165 h 296"/>
                        <a:gd name="T32" fmla="*/ 203 w 383"/>
                        <a:gd name="T33" fmla="*/ 146 h 296"/>
                        <a:gd name="T34" fmla="*/ 201 w 383"/>
                        <a:gd name="T35" fmla="*/ 131 h 296"/>
                        <a:gd name="T36" fmla="*/ 196 w 383"/>
                        <a:gd name="T37" fmla="*/ 130 h 296"/>
                        <a:gd name="T38" fmla="*/ 178 w 383"/>
                        <a:gd name="T39" fmla="*/ 166 h 296"/>
                        <a:gd name="T40" fmla="*/ 153 w 383"/>
                        <a:gd name="T41" fmla="*/ 226 h 296"/>
                        <a:gd name="T42" fmla="*/ 151 w 383"/>
                        <a:gd name="T43" fmla="*/ 242 h 296"/>
                        <a:gd name="T44" fmla="*/ 132 w 383"/>
                        <a:gd name="T45" fmla="*/ 267 h 296"/>
                        <a:gd name="T46" fmla="*/ 106 w 383"/>
                        <a:gd name="T47" fmla="*/ 292 h 296"/>
                        <a:gd name="T48" fmla="*/ 88 w 383"/>
                        <a:gd name="T49" fmla="*/ 295 h 296"/>
                        <a:gd name="T50" fmla="*/ 69 w 383"/>
                        <a:gd name="T51" fmla="*/ 283 h 296"/>
                        <a:gd name="T52" fmla="*/ 75 w 383"/>
                        <a:gd name="T53" fmla="*/ 263 h 296"/>
                        <a:gd name="T54" fmla="*/ 63 w 383"/>
                        <a:gd name="T55" fmla="*/ 277 h 296"/>
                        <a:gd name="T56" fmla="*/ 50 w 383"/>
                        <a:gd name="T57" fmla="*/ 282 h 296"/>
                        <a:gd name="T58" fmla="*/ 34 w 383"/>
                        <a:gd name="T59" fmla="*/ 282 h 296"/>
                        <a:gd name="T60" fmla="*/ 12 w 383"/>
                        <a:gd name="T61" fmla="*/ 260 h 296"/>
                        <a:gd name="T62" fmla="*/ 2 w 383"/>
                        <a:gd name="T63" fmla="*/ 233 h 296"/>
                        <a:gd name="T64" fmla="*/ 9 w 383"/>
                        <a:gd name="T65" fmla="*/ 213 h 296"/>
                        <a:gd name="T66" fmla="*/ 22 w 383"/>
                        <a:gd name="T67" fmla="*/ 192 h 296"/>
                        <a:gd name="T68" fmla="*/ 39 w 383"/>
                        <a:gd name="T69" fmla="*/ 177 h 296"/>
                        <a:gd name="T70" fmla="*/ 62 w 383"/>
                        <a:gd name="T71" fmla="*/ 166 h 296"/>
                        <a:gd name="T72" fmla="*/ 91 w 383"/>
                        <a:gd name="T73" fmla="*/ 173 h 296"/>
                        <a:gd name="T74" fmla="*/ 97 w 383"/>
                        <a:gd name="T75" fmla="*/ 189 h 296"/>
                        <a:gd name="T76" fmla="*/ 101 w 383"/>
                        <a:gd name="T77" fmla="*/ 192 h 296"/>
                        <a:gd name="T78" fmla="*/ 110 w 383"/>
                        <a:gd name="T79" fmla="*/ 213 h 296"/>
                        <a:gd name="T80" fmla="*/ 119 w 383"/>
                        <a:gd name="T81" fmla="*/ 229 h 296"/>
                        <a:gd name="T82" fmla="*/ 117 w 383"/>
                        <a:gd name="T83" fmla="*/ 188 h 296"/>
                        <a:gd name="T84" fmla="*/ 122 w 383"/>
                        <a:gd name="T85" fmla="*/ 179 h 296"/>
                        <a:gd name="T86" fmla="*/ 128 w 383"/>
                        <a:gd name="T87" fmla="*/ 136 h 296"/>
                        <a:gd name="T88" fmla="*/ 143 w 383"/>
                        <a:gd name="T89" fmla="*/ 65 h 296"/>
                        <a:gd name="T90" fmla="*/ 156 w 383"/>
                        <a:gd name="T91" fmla="*/ 32 h 296"/>
                        <a:gd name="T92" fmla="*/ 173 w 383"/>
                        <a:gd name="T93" fmla="*/ 12 h 296"/>
                        <a:gd name="T94" fmla="*/ 203 w 383"/>
                        <a:gd name="T95" fmla="*/ 0 h 29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</a:cxnLst>
                      <a:rect l="0" t="0" r="r" b="b"/>
                      <a:pathLst>
                        <a:path w="383" h="296">
                          <a:moveTo>
                            <a:pt x="203" y="0"/>
                          </a:moveTo>
                          <a:lnTo>
                            <a:pt x="231" y="10"/>
                          </a:lnTo>
                          <a:lnTo>
                            <a:pt x="250" y="22"/>
                          </a:lnTo>
                          <a:lnTo>
                            <a:pt x="273" y="36"/>
                          </a:lnTo>
                          <a:lnTo>
                            <a:pt x="294" y="48"/>
                          </a:lnTo>
                          <a:lnTo>
                            <a:pt x="309" y="56"/>
                          </a:lnTo>
                          <a:lnTo>
                            <a:pt x="315" y="65"/>
                          </a:lnTo>
                          <a:lnTo>
                            <a:pt x="315" y="73"/>
                          </a:lnTo>
                          <a:lnTo>
                            <a:pt x="315" y="84"/>
                          </a:lnTo>
                          <a:lnTo>
                            <a:pt x="327" y="94"/>
                          </a:lnTo>
                          <a:lnTo>
                            <a:pt x="346" y="100"/>
                          </a:lnTo>
                          <a:lnTo>
                            <a:pt x="366" y="103"/>
                          </a:lnTo>
                          <a:lnTo>
                            <a:pt x="373" y="108"/>
                          </a:lnTo>
                          <a:lnTo>
                            <a:pt x="379" y="117"/>
                          </a:lnTo>
                          <a:lnTo>
                            <a:pt x="382" y="127"/>
                          </a:lnTo>
                          <a:lnTo>
                            <a:pt x="379" y="141"/>
                          </a:lnTo>
                          <a:lnTo>
                            <a:pt x="376" y="153"/>
                          </a:lnTo>
                          <a:lnTo>
                            <a:pt x="371" y="162"/>
                          </a:lnTo>
                          <a:lnTo>
                            <a:pt x="351" y="169"/>
                          </a:lnTo>
                          <a:lnTo>
                            <a:pt x="327" y="186"/>
                          </a:lnTo>
                          <a:lnTo>
                            <a:pt x="300" y="204"/>
                          </a:lnTo>
                          <a:lnTo>
                            <a:pt x="275" y="220"/>
                          </a:lnTo>
                          <a:lnTo>
                            <a:pt x="261" y="227"/>
                          </a:lnTo>
                          <a:lnTo>
                            <a:pt x="245" y="230"/>
                          </a:lnTo>
                          <a:lnTo>
                            <a:pt x="227" y="230"/>
                          </a:lnTo>
                          <a:lnTo>
                            <a:pt x="221" y="226"/>
                          </a:lnTo>
                          <a:lnTo>
                            <a:pt x="217" y="217"/>
                          </a:lnTo>
                          <a:lnTo>
                            <a:pt x="221" y="204"/>
                          </a:lnTo>
                          <a:lnTo>
                            <a:pt x="224" y="191"/>
                          </a:lnTo>
                          <a:lnTo>
                            <a:pt x="215" y="189"/>
                          </a:lnTo>
                          <a:lnTo>
                            <a:pt x="215" y="179"/>
                          </a:lnTo>
                          <a:lnTo>
                            <a:pt x="223" y="165"/>
                          </a:lnTo>
                          <a:lnTo>
                            <a:pt x="211" y="150"/>
                          </a:lnTo>
                          <a:lnTo>
                            <a:pt x="203" y="146"/>
                          </a:lnTo>
                          <a:lnTo>
                            <a:pt x="195" y="146"/>
                          </a:lnTo>
                          <a:lnTo>
                            <a:pt x="201" y="131"/>
                          </a:lnTo>
                          <a:lnTo>
                            <a:pt x="208" y="118"/>
                          </a:lnTo>
                          <a:lnTo>
                            <a:pt x="196" y="130"/>
                          </a:lnTo>
                          <a:lnTo>
                            <a:pt x="188" y="140"/>
                          </a:lnTo>
                          <a:lnTo>
                            <a:pt x="178" y="166"/>
                          </a:lnTo>
                          <a:lnTo>
                            <a:pt x="163" y="207"/>
                          </a:lnTo>
                          <a:lnTo>
                            <a:pt x="153" y="226"/>
                          </a:lnTo>
                          <a:lnTo>
                            <a:pt x="150" y="235"/>
                          </a:lnTo>
                          <a:lnTo>
                            <a:pt x="151" y="242"/>
                          </a:lnTo>
                          <a:lnTo>
                            <a:pt x="147" y="252"/>
                          </a:lnTo>
                          <a:lnTo>
                            <a:pt x="132" y="267"/>
                          </a:lnTo>
                          <a:lnTo>
                            <a:pt x="119" y="280"/>
                          </a:lnTo>
                          <a:lnTo>
                            <a:pt x="106" y="292"/>
                          </a:lnTo>
                          <a:lnTo>
                            <a:pt x="98" y="295"/>
                          </a:lnTo>
                          <a:lnTo>
                            <a:pt x="88" y="295"/>
                          </a:lnTo>
                          <a:lnTo>
                            <a:pt x="78" y="288"/>
                          </a:lnTo>
                          <a:lnTo>
                            <a:pt x="69" y="283"/>
                          </a:lnTo>
                          <a:lnTo>
                            <a:pt x="67" y="274"/>
                          </a:lnTo>
                          <a:lnTo>
                            <a:pt x="75" y="263"/>
                          </a:lnTo>
                          <a:lnTo>
                            <a:pt x="71" y="268"/>
                          </a:lnTo>
                          <a:lnTo>
                            <a:pt x="63" y="277"/>
                          </a:lnTo>
                          <a:lnTo>
                            <a:pt x="59" y="280"/>
                          </a:lnTo>
                          <a:lnTo>
                            <a:pt x="50" y="282"/>
                          </a:lnTo>
                          <a:lnTo>
                            <a:pt x="40" y="283"/>
                          </a:lnTo>
                          <a:lnTo>
                            <a:pt x="34" y="282"/>
                          </a:lnTo>
                          <a:lnTo>
                            <a:pt x="28" y="277"/>
                          </a:lnTo>
                          <a:lnTo>
                            <a:pt x="12" y="260"/>
                          </a:lnTo>
                          <a:lnTo>
                            <a:pt x="0" y="242"/>
                          </a:lnTo>
                          <a:lnTo>
                            <a:pt x="2" y="233"/>
                          </a:lnTo>
                          <a:lnTo>
                            <a:pt x="5" y="221"/>
                          </a:lnTo>
                          <a:lnTo>
                            <a:pt x="9" y="213"/>
                          </a:lnTo>
                          <a:lnTo>
                            <a:pt x="15" y="200"/>
                          </a:lnTo>
                          <a:lnTo>
                            <a:pt x="22" y="192"/>
                          </a:lnTo>
                          <a:lnTo>
                            <a:pt x="28" y="185"/>
                          </a:lnTo>
                          <a:lnTo>
                            <a:pt x="39" y="177"/>
                          </a:lnTo>
                          <a:lnTo>
                            <a:pt x="48" y="170"/>
                          </a:lnTo>
                          <a:lnTo>
                            <a:pt x="62" y="166"/>
                          </a:lnTo>
                          <a:lnTo>
                            <a:pt x="77" y="165"/>
                          </a:lnTo>
                          <a:lnTo>
                            <a:pt x="91" y="173"/>
                          </a:lnTo>
                          <a:lnTo>
                            <a:pt x="97" y="180"/>
                          </a:lnTo>
                          <a:lnTo>
                            <a:pt x="97" y="189"/>
                          </a:lnTo>
                          <a:lnTo>
                            <a:pt x="94" y="195"/>
                          </a:lnTo>
                          <a:lnTo>
                            <a:pt x="101" y="192"/>
                          </a:lnTo>
                          <a:lnTo>
                            <a:pt x="106" y="201"/>
                          </a:lnTo>
                          <a:lnTo>
                            <a:pt x="110" y="213"/>
                          </a:lnTo>
                          <a:lnTo>
                            <a:pt x="116" y="223"/>
                          </a:lnTo>
                          <a:lnTo>
                            <a:pt x="119" y="229"/>
                          </a:lnTo>
                          <a:lnTo>
                            <a:pt x="117" y="203"/>
                          </a:lnTo>
                          <a:lnTo>
                            <a:pt x="117" y="188"/>
                          </a:lnTo>
                          <a:lnTo>
                            <a:pt x="129" y="186"/>
                          </a:lnTo>
                          <a:lnTo>
                            <a:pt x="122" y="179"/>
                          </a:lnTo>
                          <a:lnTo>
                            <a:pt x="123" y="164"/>
                          </a:lnTo>
                          <a:lnTo>
                            <a:pt x="128" y="136"/>
                          </a:lnTo>
                          <a:lnTo>
                            <a:pt x="134" y="99"/>
                          </a:lnTo>
                          <a:lnTo>
                            <a:pt x="143" y="65"/>
                          </a:lnTo>
                          <a:lnTo>
                            <a:pt x="148" y="45"/>
                          </a:lnTo>
                          <a:lnTo>
                            <a:pt x="156" y="32"/>
                          </a:lnTo>
                          <a:lnTo>
                            <a:pt x="167" y="16"/>
                          </a:lnTo>
                          <a:lnTo>
                            <a:pt x="173" y="12"/>
                          </a:lnTo>
                          <a:lnTo>
                            <a:pt x="180" y="7"/>
                          </a:lnTo>
                          <a:lnTo>
                            <a:pt x="203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736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1196" y="3379"/>
                      <a:ext cx="319" cy="136"/>
                    </a:xfrm>
                    <a:custGeom>
                      <a:avLst/>
                      <a:gdLst>
                        <a:gd name="T0" fmla="*/ 45 w 319"/>
                        <a:gd name="T1" fmla="*/ 33 h 136"/>
                        <a:gd name="T2" fmla="*/ 24 w 319"/>
                        <a:gd name="T3" fmla="*/ 39 h 136"/>
                        <a:gd name="T4" fmla="*/ 15 w 319"/>
                        <a:gd name="T5" fmla="*/ 59 h 136"/>
                        <a:gd name="T6" fmla="*/ 18 w 319"/>
                        <a:gd name="T7" fmla="*/ 69 h 136"/>
                        <a:gd name="T8" fmla="*/ 9 w 319"/>
                        <a:gd name="T9" fmla="*/ 80 h 136"/>
                        <a:gd name="T10" fmla="*/ 3 w 319"/>
                        <a:gd name="T11" fmla="*/ 87 h 136"/>
                        <a:gd name="T12" fmla="*/ 0 w 319"/>
                        <a:gd name="T13" fmla="*/ 96 h 136"/>
                        <a:gd name="T14" fmla="*/ 0 w 319"/>
                        <a:gd name="T15" fmla="*/ 105 h 136"/>
                        <a:gd name="T16" fmla="*/ 2 w 319"/>
                        <a:gd name="T17" fmla="*/ 112 h 136"/>
                        <a:gd name="T18" fmla="*/ 6 w 319"/>
                        <a:gd name="T19" fmla="*/ 119 h 136"/>
                        <a:gd name="T20" fmla="*/ 13 w 319"/>
                        <a:gd name="T21" fmla="*/ 124 h 136"/>
                        <a:gd name="T22" fmla="*/ 21 w 319"/>
                        <a:gd name="T23" fmla="*/ 128 h 136"/>
                        <a:gd name="T24" fmla="*/ 29 w 319"/>
                        <a:gd name="T25" fmla="*/ 131 h 136"/>
                        <a:gd name="T26" fmla="*/ 39 w 319"/>
                        <a:gd name="T27" fmla="*/ 134 h 136"/>
                        <a:gd name="T28" fmla="*/ 51 w 319"/>
                        <a:gd name="T29" fmla="*/ 135 h 136"/>
                        <a:gd name="T30" fmla="*/ 64 w 319"/>
                        <a:gd name="T31" fmla="*/ 134 h 136"/>
                        <a:gd name="T32" fmla="*/ 76 w 319"/>
                        <a:gd name="T33" fmla="*/ 131 h 136"/>
                        <a:gd name="T34" fmla="*/ 89 w 319"/>
                        <a:gd name="T35" fmla="*/ 128 h 136"/>
                        <a:gd name="T36" fmla="*/ 103 w 319"/>
                        <a:gd name="T37" fmla="*/ 126 h 136"/>
                        <a:gd name="T38" fmla="*/ 116 w 319"/>
                        <a:gd name="T39" fmla="*/ 124 h 136"/>
                        <a:gd name="T40" fmla="*/ 135 w 319"/>
                        <a:gd name="T41" fmla="*/ 122 h 136"/>
                        <a:gd name="T42" fmla="*/ 148 w 319"/>
                        <a:gd name="T43" fmla="*/ 124 h 136"/>
                        <a:gd name="T44" fmla="*/ 161 w 319"/>
                        <a:gd name="T45" fmla="*/ 127 h 136"/>
                        <a:gd name="T46" fmla="*/ 186 w 319"/>
                        <a:gd name="T47" fmla="*/ 131 h 136"/>
                        <a:gd name="T48" fmla="*/ 204 w 319"/>
                        <a:gd name="T49" fmla="*/ 122 h 136"/>
                        <a:gd name="T50" fmla="*/ 186 w 319"/>
                        <a:gd name="T51" fmla="*/ 113 h 136"/>
                        <a:gd name="T52" fmla="*/ 166 w 319"/>
                        <a:gd name="T53" fmla="*/ 109 h 136"/>
                        <a:gd name="T54" fmla="*/ 144 w 319"/>
                        <a:gd name="T55" fmla="*/ 106 h 136"/>
                        <a:gd name="T56" fmla="*/ 122 w 319"/>
                        <a:gd name="T57" fmla="*/ 106 h 136"/>
                        <a:gd name="T58" fmla="*/ 106 w 319"/>
                        <a:gd name="T59" fmla="*/ 107 h 136"/>
                        <a:gd name="T60" fmla="*/ 87 w 319"/>
                        <a:gd name="T61" fmla="*/ 112 h 136"/>
                        <a:gd name="T62" fmla="*/ 113 w 319"/>
                        <a:gd name="T63" fmla="*/ 97 h 136"/>
                        <a:gd name="T64" fmla="*/ 134 w 319"/>
                        <a:gd name="T65" fmla="*/ 87 h 136"/>
                        <a:gd name="T66" fmla="*/ 160 w 319"/>
                        <a:gd name="T67" fmla="*/ 74 h 136"/>
                        <a:gd name="T68" fmla="*/ 183 w 319"/>
                        <a:gd name="T69" fmla="*/ 65 h 136"/>
                        <a:gd name="T70" fmla="*/ 204 w 319"/>
                        <a:gd name="T71" fmla="*/ 61 h 136"/>
                        <a:gd name="T72" fmla="*/ 216 w 319"/>
                        <a:gd name="T73" fmla="*/ 60 h 136"/>
                        <a:gd name="T74" fmla="*/ 226 w 319"/>
                        <a:gd name="T75" fmla="*/ 61 h 136"/>
                        <a:gd name="T76" fmla="*/ 246 w 319"/>
                        <a:gd name="T77" fmla="*/ 67 h 136"/>
                        <a:gd name="T78" fmla="*/ 266 w 319"/>
                        <a:gd name="T79" fmla="*/ 75 h 136"/>
                        <a:gd name="T80" fmla="*/ 277 w 319"/>
                        <a:gd name="T81" fmla="*/ 83 h 136"/>
                        <a:gd name="T82" fmla="*/ 318 w 319"/>
                        <a:gd name="T83" fmla="*/ 52 h 136"/>
                        <a:gd name="T84" fmla="*/ 268 w 319"/>
                        <a:gd name="T85" fmla="*/ 7 h 136"/>
                        <a:gd name="T86" fmla="*/ 255 w 319"/>
                        <a:gd name="T87" fmla="*/ 0 h 136"/>
                        <a:gd name="T88" fmla="*/ 237 w 319"/>
                        <a:gd name="T89" fmla="*/ 3 h 136"/>
                        <a:gd name="T90" fmla="*/ 217 w 319"/>
                        <a:gd name="T91" fmla="*/ 11 h 136"/>
                        <a:gd name="T92" fmla="*/ 191 w 319"/>
                        <a:gd name="T93" fmla="*/ 23 h 136"/>
                        <a:gd name="T94" fmla="*/ 161 w 319"/>
                        <a:gd name="T95" fmla="*/ 39 h 136"/>
                        <a:gd name="T96" fmla="*/ 135 w 319"/>
                        <a:gd name="T97" fmla="*/ 56 h 136"/>
                        <a:gd name="T98" fmla="*/ 107 w 319"/>
                        <a:gd name="T99" fmla="*/ 75 h 136"/>
                        <a:gd name="T100" fmla="*/ 87 w 319"/>
                        <a:gd name="T101" fmla="*/ 88 h 136"/>
                        <a:gd name="T102" fmla="*/ 72 w 319"/>
                        <a:gd name="T103" fmla="*/ 97 h 136"/>
                        <a:gd name="T104" fmla="*/ 64 w 319"/>
                        <a:gd name="T105" fmla="*/ 102 h 136"/>
                        <a:gd name="T106" fmla="*/ 57 w 319"/>
                        <a:gd name="T107" fmla="*/ 105 h 136"/>
                        <a:gd name="T108" fmla="*/ 48 w 319"/>
                        <a:gd name="T109" fmla="*/ 107 h 136"/>
                        <a:gd name="T110" fmla="*/ 39 w 319"/>
                        <a:gd name="T111" fmla="*/ 107 h 136"/>
                        <a:gd name="T112" fmla="*/ 30 w 319"/>
                        <a:gd name="T113" fmla="*/ 105 h 136"/>
                        <a:gd name="T114" fmla="*/ 24 w 319"/>
                        <a:gd name="T115" fmla="*/ 100 h 136"/>
                        <a:gd name="T116" fmla="*/ 23 w 319"/>
                        <a:gd name="T117" fmla="*/ 94 h 136"/>
                        <a:gd name="T118" fmla="*/ 27 w 319"/>
                        <a:gd name="T119" fmla="*/ 83 h 136"/>
                        <a:gd name="T120" fmla="*/ 33 w 319"/>
                        <a:gd name="T121" fmla="*/ 71 h 136"/>
                        <a:gd name="T122" fmla="*/ 45 w 319"/>
                        <a:gd name="T123" fmla="*/ 50 h 136"/>
                        <a:gd name="T124" fmla="*/ 45 w 319"/>
                        <a:gd name="T125" fmla="*/ 33 h 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319" h="136">
                          <a:moveTo>
                            <a:pt x="45" y="33"/>
                          </a:moveTo>
                          <a:lnTo>
                            <a:pt x="24" y="39"/>
                          </a:lnTo>
                          <a:lnTo>
                            <a:pt x="15" y="59"/>
                          </a:lnTo>
                          <a:lnTo>
                            <a:pt x="18" y="69"/>
                          </a:lnTo>
                          <a:lnTo>
                            <a:pt x="9" y="80"/>
                          </a:lnTo>
                          <a:lnTo>
                            <a:pt x="3" y="87"/>
                          </a:lnTo>
                          <a:lnTo>
                            <a:pt x="0" y="96"/>
                          </a:lnTo>
                          <a:lnTo>
                            <a:pt x="0" y="105"/>
                          </a:lnTo>
                          <a:lnTo>
                            <a:pt x="2" y="112"/>
                          </a:lnTo>
                          <a:lnTo>
                            <a:pt x="6" y="119"/>
                          </a:lnTo>
                          <a:lnTo>
                            <a:pt x="13" y="124"/>
                          </a:lnTo>
                          <a:lnTo>
                            <a:pt x="21" y="128"/>
                          </a:lnTo>
                          <a:lnTo>
                            <a:pt x="29" y="131"/>
                          </a:lnTo>
                          <a:lnTo>
                            <a:pt x="39" y="134"/>
                          </a:lnTo>
                          <a:lnTo>
                            <a:pt x="51" y="135"/>
                          </a:lnTo>
                          <a:lnTo>
                            <a:pt x="64" y="134"/>
                          </a:lnTo>
                          <a:lnTo>
                            <a:pt x="76" y="131"/>
                          </a:lnTo>
                          <a:lnTo>
                            <a:pt x="89" y="128"/>
                          </a:lnTo>
                          <a:lnTo>
                            <a:pt x="103" y="126"/>
                          </a:lnTo>
                          <a:lnTo>
                            <a:pt x="116" y="124"/>
                          </a:lnTo>
                          <a:lnTo>
                            <a:pt x="135" y="122"/>
                          </a:lnTo>
                          <a:lnTo>
                            <a:pt x="148" y="124"/>
                          </a:lnTo>
                          <a:lnTo>
                            <a:pt x="161" y="127"/>
                          </a:lnTo>
                          <a:lnTo>
                            <a:pt x="186" y="131"/>
                          </a:lnTo>
                          <a:lnTo>
                            <a:pt x="204" y="122"/>
                          </a:lnTo>
                          <a:lnTo>
                            <a:pt x="186" y="113"/>
                          </a:lnTo>
                          <a:lnTo>
                            <a:pt x="166" y="109"/>
                          </a:lnTo>
                          <a:lnTo>
                            <a:pt x="144" y="106"/>
                          </a:lnTo>
                          <a:lnTo>
                            <a:pt x="122" y="106"/>
                          </a:lnTo>
                          <a:lnTo>
                            <a:pt x="106" y="107"/>
                          </a:lnTo>
                          <a:lnTo>
                            <a:pt x="87" y="112"/>
                          </a:lnTo>
                          <a:lnTo>
                            <a:pt x="113" y="97"/>
                          </a:lnTo>
                          <a:lnTo>
                            <a:pt x="134" y="87"/>
                          </a:lnTo>
                          <a:lnTo>
                            <a:pt x="160" y="74"/>
                          </a:lnTo>
                          <a:lnTo>
                            <a:pt x="183" y="65"/>
                          </a:lnTo>
                          <a:lnTo>
                            <a:pt x="204" y="61"/>
                          </a:lnTo>
                          <a:lnTo>
                            <a:pt x="216" y="60"/>
                          </a:lnTo>
                          <a:lnTo>
                            <a:pt x="226" y="61"/>
                          </a:lnTo>
                          <a:lnTo>
                            <a:pt x="246" y="67"/>
                          </a:lnTo>
                          <a:lnTo>
                            <a:pt x="266" y="75"/>
                          </a:lnTo>
                          <a:lnTo>
                            <a:pt x="277" y="83"/>
                          </a:lnTo>
                          <a:lnTo>
                            <a:pt x="318" y="52"/>
                          </a:lnTo>
                          <a:lnTo>
                            <a:pt x="268" y="7"/>
                          </a:lnTo>
                          <a:lnTo>
                            <a:pt x="255" y="0"/>
                          </a:lnTo>
                          <a:lnTo>
                            <a:pt x="237" y="3"/>
                          </a:lnTo>
                          <a:lnTo>
                            <a:pt x="217" y="11"/>
                          </a:lnTo>
                          <a:lnTo>
                            <a:pt x="191" y="23"/>
                          </a:lnTo>
                          <a:lnTo>
                            <a:pt x="161" y="39"/>
                          </a:lnTo>
                          <a:lnTo>
                            <a:pt x="135" y="56"/>
                          </a:lnTo>
                          <a:lnTo>
                            <a:pt x="107" y="75"/>
                          </a:lnTo>
                          <a:lnTo>
                            <a:pt x="87" y="88"/>
                          </a:lnTo>
                          <a:lnTo>
                            <a:pt x="72" y="97"/>
                          </a:lnTo>
                          <a:lnTo>
                            <a:pt x="64" y="102"/>
                          </a:lnTo>
                          <a:lnTo>
                            <a:pt x="57" y="105"/>
                          </a:lnTo>
                          <a:lnTo>
                            <a:pt x="48" y="107"/>
                          </a:lnTo>
                          <a:lnTo>
                            <a:pt x="39" y="107"/>
                          </a:lnTo>
                          <a:lnTo>
                            <a:pt x="30" y="105"/>
                          </a:lnTo>
                          <a:lnTo>
                            <a:pt x="24" y="100"/>
                          </a:lnTo>
                          <a:lnTo>
                            <a:pt x="23" y="94"/>
                          </a:lnTo>
                          <a:lnTo>
                            <a:pt x="27" y="83"/>
                          </a:lnTo>
                          <a:lnTo>
                            <a:pt x="33" y="71"/>
                          </a:lnTo>
                          <a:lnTo>
                            <a:pt x="45" y="50"/>
                          </a:lnTo>
                          <a:lnTo>
                            <a:pt x="45" y="33"/>
                          </a:lnTo>
                        </a:path>
                      </a:pathLst>
                    </a:custGeom>
                    <a:solidFill>
                      <a:srgbClr val="80000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</p:grpSp>
            <p:grpSp>
              <p:nvGrpSpPr>
                <p:cNvPr id="22744" name="Group 216"/>
                <p:cNvGrpSpPr>
                  <a:grpSpLocks/>
                </p:cNvGrpSpPr>
                <p:nvPr/>
              </p:nvGrpSpPr>
              <p:grpSpPr bwMode="auto">
                <a:xfrm>
                  <a:off x="805" y="3325"/>
                  <a:ext cx="503" cy="264"/>
                  <a:chOff x="805" y="3325"/>
                  <a:chExt cx="503" cy="264"/>
                </a:xfrm>
              </p:grpSpPr>
              <p:sp>
                <p:nvSpPr>
                  <p:cNvPr id="22739" name="Freeform 211"/>
                  <p:cNvSpPr>
                    <a:spLocks/>
                  </p:cNvSpPr>
                  <p:nvPr/>
                </p:nvSpPr>
                <p:spPr bwMode="auto">
                  <a:xfrm>
                    <a:off x="805" y="3325"/>
                    <a:ext cx="503" cy="171"/>
                  </a:xfrm>
                  <a:custGeom>
                    <a:avLst/>
                    <a:gdLst>
                      <a:gd name="T0" fmla="*/ 16 w 503"/>
                      <a:gd name="T1" fmla="*/ 107 h 171"/>
                      <a:gd name="T2" fmla="*/ 312 w 503"/>
                      <a:gd name="T3" fmla="*/ 62 h 171"/>
                      <a:gd name="T4" fmla="*/ 322 w 503"/>
                      <a:gd name="T5" fmla="*/ 42 h 171"/>
                      <a:gd name="T6" fmla="*/ 335 w 503"/>
                      <a:gd name="T7" fmla="*/ 35 h 171"/>
                      <a:gd name="T8" fmla="*/ 458 w 503"/>
                      <a:gd name="T9" fmla="*/ 1 h 171"/>
                      <a:gd name="T10" fmla="*/ 468 w 503"/>
                      <a:gd name="T11" fmla="*/ 0 h 171"/>
                      <a:gd name="T12" fmla="*/ 476 w 503"/>
                      <a:gd name="T13" fmla="*/ 1 h 171"/>
                      <a:gd name="T14" fmla="*/ 482 w 503"/>
                      <a:gd name="T15" fmla="*/ 5 h 171"/>
                      <a:gd name="T16" fmla="*/ 487 w 503"/>
                      <a:gd name="T17" fmla="*/ 12 h 171"/>
                      <a:gd name="T18" fmla="*/ 488 w 503"/>
                      <a:gd name="T19" fmla="*/ 21 h 171"/>
                      <a:gd name="T20" fmla="*/ 484 w 503"/>
                      <a:gd name="T21" fmla="*/ 29 h 171"/>
                      <a:gd name="T22" fmla="*/ 477 w 503"/>
                      <a:gd name="T23" fmla="*/ 33 h 171"/>
                      <a:gd name="T24" fmla="*/ 468 w 503"/>
                      <a:gd name="T25" fmla="*/ 36 h 171"/>
                      <a:gd name="T26" fmla="*/ 395 w 503"/>
                      <a:gd name="T27" fmla="*/ 54 h 171"/>
                      <a:gd name="T28" fmla="*/ 398 w 503"/>
                      <a:gd name="T29" fmla="*/ 62 h 171"/>
                      <a:gd name="T30" fmla="*/ 481 w 503"/>
                      <a:gd name="T31" fmla="*/ 43 h 171"/>
                      <a:gd name="T32" fmla="*/ 491 w 503"/>
                      <a:gd name="T33" fmla="*/ 44 h 171"/>
                      <a:gd name="T34" fmla="*/ 496 w 503"/>
                      <a:gd name="T35" fmla="*/ 48 h 171"/>
                      <a:gd name="T36" fmla="*/ 499 w 503"/>
                      <a:gd name="T37" fmla="*/ 52 h 171"/>
                      <a:gd name="T38" fmla="*/ 500 w 503"/>
                      <a:gd name="T39" fmla="*/ 56 h 171"/>
                      <a:gd name="T40" fmla="*/ 497 w 503"/>
                      <a:gd name="T41" fmla="*/ 61 h 171"/>
                      <a:gd name="T42" fmla="*/ 493 w 503"/>
                      <a:gd name="T43" fmla="*/ 66 h 171"/>
                      <a:gd name="T44" fmla="*/ 486 w 503"/>
                      <a:gd name="T45" fmla="*/ 68 h 171"/>
                      <a:gd name="T46" fmla="*/ 404 w 503"/>
                      <a:gd name="T47" fmla="*/ 86 h 171"/>
                      <a:gd name="T48" fmla="*/ 405 w 503"/>
                      <a:gd name="T49" fmla="*/ 94 h 171"/>
                      <a:gd name="T50" fmla="*/ 484 w 503"/>
                      <a:gd name="T51" fmla="*/ 80 h 171"/>
                      <a:gd name="T52" fmla="*/ 492 w 503"/>
                      <a:gd name="T53" fmla="*/ 80 h 171"/>
                      <a:gd name="T54" fmla="*/ 497 w 503"/>
                      <a:gd name="T55" fmla="*/ 84 h 171"/>
                      <a:gd name="T56" fmla="*/ 500 w 503"/>
                      <a:gd name="T57" fmla="*/ 89 h 171"/>
                      <a:gd name="T58" fmla="*/ 502 w 503"/>
                      <a:gd name="T59" fmla="*/ 97 h 171"/>
                      <a:gd name="T60" fmla="*/ 502 w 503"/>
                      <a:gd name="T61" fmla="*/ 101 h 171"/>
                      <a:gd name="T62" fmla="*/ 499 w 503"/>
                      <a:gd name="T63" fmla="*/ 107 h 171"/>
                      <a:gd name="T64" fmla="*/ 494 w 503"/>
                      <a:gd name="T65" fmla="*/ 110 h 171"/>
                      <a:gd name="T66" fmla="*/ 485 w 503"/>
                      <a:gd name="T67" fmla="*/ 113 h 171"/>
                      <a:gd name="T68" fmla="*/ 420 w 503"/>
                      <a:gd name="T69" fmla="*/ 125 h 171"/>
                      <a:gd name="T70" fmla="*/ 353 w 503"/>
                      <a:gd name="T71" fmla="*/ 137 h 171"/>
                      <a:gd name="T72" fmla="*/ 337 w 503"/>
                      <a:gd name="T73" fmla="*/ 133 h 171"/>
                      <a:gd name="T74" fmla="*/ 323 w 503"/>
                      <a:gd name="T75" fmla="*/ 123 h 171"/>
                      <a:gd name="T76" fmla="*/ 316 w 503"/>
                      <a:gd name="T77" fmla="*/ 119 h 171"/>
                      <a:gd name="T78" fmla="*/ 43 w 503"/>
                      <a:gd name="T79" fmla="*/ 169 h 171"/>
                      <a:gd name="T80" fmla="*/ 36 w 503"/>
                      <a:gd name="T81" fmla="*/ 170 h 171"/>
                      <a:gd name="T82" fmla="*/ 31 w 503"/>
                      <a:gd name="T83" fmla="*/ 170 h 171"/>
                      <a:gd name="T84" fmla="*/ 24 w 503"/>
                      <a:gd name="T85" fmla="*/ 168 h 171"/>
                      <a:gd name="T86" fmla="*/ 18 w 503"/>
                      <a:gd name="T87" fmla="*/ 166 h 171"/>
                      <a:gd name="T88" fmla="*/ 12 w 503"/>
                      <a:gd name="T89" fmla="*/ 164 h 171"/>
                      <a:gd name="T90" fmla="*/ 6 w 503"/>
                      <a:gd name="T91" fmla="*/ 158 h 171"/>
                      <a:gd name="T92" fmla="*/ 2 w 503"/>
                      <a:gd name="T93" fmla="*/ 152 h 171"/>
                      <a:gd name="T94" fmla="*/ 0 w 503"/>
                      <a:gd name="T95" fmla="*/ 145 h 171"/>
                      <a:gd name="T96" fmla="*/ 0 w 503"/>
                      <a:gd name="T97" fmla="*/ 137 h 171"/>
                      <a:gd name="T98" fmla="*/ 0 w 503"/>
                      <a:gd name="T99" fmla="*/ 130 h 171"/>
                      <a:gd name="T100" fmla="*/ 2 w 503"/>
                      <a:gd name="T101" fmla="*/ 124 h 171"/>
                      <a:gd name="T102" fmla="*/ 5 w 503"/>
                      <a:gd name="T103" fmla="*/ 117 h 171"/>
                      <a:gd name="T104" fmla="*/ 10 w 503"/>
                      <a:gd name="T105" fmla="*/ 111 h 171"/>
                      <a:gd name="T106" fmla="*/ 16 w 503"/>
                      <a:gd name="T107" fmla="*/ 107 h 1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503" h="171">
                        <a:moveTo>
                          <a:pt x="16" y="107"/>
                        </a:moveTo>
                        <a:lnTo>
                          <a:pt x="312" y="62"/>
                        </a:lnTo>
                        <a:lnTo>
                          <a:pt x="322" y="42"/>
                        </a:lnTo>
                        <a:lnTo>
                          <a:pt x="335" y="35"/>
                        </a:lnTo>
                        <a:lnTo>
                          <a:pt x="458" y="1"/>
                        </a:lnTo>
                        <a:lnTo>
                          <a:pt x="468" y="0"/>
                        </a:lnTo>
                        <a:lnTo>
                          <a:pt x="476" y="1"/>
                        </a:lnTo>
                        <a:lnTo>
                          <a:pt x="482" y="5"/>
                        </a:lnTo>
                        <a:lnTo>
                          <a:pt x="487" y="12"/>
                        </a:lnTo>
                        <a:lnTo>
                          <a:pt x="488" y="21"/>
                        </a:lnTo>
                        <a:lnTo>
                          <a:pt x="484" y="29"/>
                        </a:lnTo>
                        <a:lnTo>
                          <a:pt x="477" y="33"/>
                        </a:lnTo>
                        <a:lnTo>
                          <a:pt x="468" y="36"/>
                        </a:lnTo>
                        <a:lnTo>
                          <a:pt x="395" y="54"/>
                        </a:lnTo>
                        <a:lnTo>
                          <a:pt x="398" y="62"/>
                        </a:lnTo>
                        <a:lnTo>
                          <a:pt x="481" y="43"/>
                        </a:lnTo>
                        <a:lnTo>
                          <a:pt x="491" y="44"/>
                        </a:lnTo>
                        <a:lnTo>
                          <a:pt x="496" y="48"/>
                        </a:lnTo>
                        <a:lnTo>
                          <a:pt x="499" y="52"/>
                        </a:lnTo>
                        <a:lnTo>
                          <a:pt x="500" y="56"/>
                        </a:lnTo>
                        <a:lnTo>
                          <a:pt x="497" y="61"/>
                        </a:lnTo>
                        <a:lnTo>
                          <a:pt x="493" y="66"/>
                        </a:lnTo>
                        <a:lnTo>
                          <a:pt x="486" y="68"/>
                        </a:lnTo>
                        <a:lnTo>
                          <a:pt x="404" y="86"/>
                        </a:lnTo>
                        <a:lnTo>
                          <a:pt x="405" y="94"/>
                        </a:lnTo>
                        <a:lnTo>
                          <a:pt x="484" y="80"/>
                        </a:lnTo>
                        <a:lnTo>
                          <a:pt x="492" y="80"/>
                        </a:lnTo>
                        <a:lnTo>
                          <a:pt x="497" y="84"/>
                        </a:lnTo>
                        <a:lnTo>
                          <a:pt x="500" y="89"/>
                        </a:lnTo>
                        <a:lnTo>
                          <a:pt x="502" y="97"/>
                        </a:lnTo>
                        <a:lnTo>
                          <a:pt x="502" y="101"/>
                        </a:lnTo>
                        <a:lnTo>
                          <a:pt x="499" y="107"/>
                        </a:lnTo>
                        <a:lnTo>
                          <a:pt x="494" y="110"/>
                        </a:lnTo>
                        <a:lnTo>
                          <a:pt x="485" y="113"/>
                        </a:lnTo>
                        <a:lnTo>
                          <a:pt x="420" y="125"/>
                        </a:lnTo>
                        <a:lnTo>
                          <a:pt x="353" y="137"/>
                        </a:lnTo>
                        <a:lnTo>
                          <a:pt x="337" y="133"/>
                        </a:lnTo>
                        <a:lnTo>
                          <a:pt x="323" y="123"/>
                        </a:lnTo>
                        <a:lnTo>
                          <a:pt x="316" y="119"/>
                        </a:lnTo>
                        <a:lnTo>
                          <a:pt x="43" y="169"/>
                        </a:lnTo>
                        <a:lnTo>
                          <a:pt x="36" y="170"/>
                        </a:lnTo>
                        <a:lnTo>
                          <a:pt x="31" y="170"/>
                        </a:lnTo>
                        <a:lnTo>
                          <a:pt x="24" y="168"/>
                        </a:lnTo>
                        <a:lnTo>
                          <a:pt x="18" y="166"/>
                        </a:lnTo>
                        <a:lnTo>
                          <a:pt x="12" y="164"/>
                        </a:lnTo>
                        <a:lnTo>
                          <a:pt x="6" y="158"/>
                        </a:lnTo>
                        <a:lnTo>
                          <a:pt x="2" y="152"/>
                        </a:lnTo>
                        <a:lnTo>
                          <a:pt x="0" y="145"/>
                        </a:lnTo>
                        <a:lnTo>
                          <a:pt x="0" y="137"/>
                        </a:lnTo>
                        <a:lnTo>
                          <a:pt x="0" y="130"/>
                        </a:lnTo>
                        <a:lnTo>
                          <a:pt x="2" y="124"/>
                        </a:lnTo>
                        <a:lnTo>
                          <a:pt x="5" y="117"/>
                        </a:lnTo>
                        <a:lnTo>
                          <a:pt x="10" y="111"/>
                        </a:lnTo>
                        <a:lnTo>
                          <a:pt x="16" y="107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22742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824" y="3444"/>
                    <a:ext cx="37" cy="37"/>
                    <a:chOff x="824" y="3444"/>
                    <a:chExt cx="37" cy="37"/>
                  </a:xfrm>
                </p:grpSpPr>
                <p:sp>
                  <p:nvSpPr>
                    <p:cNvPr id="22740" name="Oval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6" y="3446"/>
                      <a:ext cx="35" cy="3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741" name="Oval 2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4" y="3444"/>
                      <a:ext cx="35" cy="35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22743" name="Freeform 215"/>
                  <p:cNvSpPr>
                    <a:spLocks/>
                  </p:cNvSpPr>
                  <p:nvPr/>
                </p:nvSpPr>
                <p:spPr bwMode="auto">
                  <a:xfrm>
                    <a:off x="969" y="3366"/>
                    <a:ext cx="156" cy="223"/>
                  </a:xfrm>
                  <a:custGeom>
                    <a:avLst/>
                    <a:gdLst>
                      <a:gd name="T0" fmla="*/ 89 w 156"/>
                      <a:gd name="T1" fmla="*/ 30 h 223"/>
                      <a:gd name="T2" fmla="*/ 98 w 156"/>
                      <a:gd name="T3" fmla="*/ 28 h 223"/>
                      <a:gd name="T4" fmla="*/ 98 w 156"/>
                      <a:gd name="T5" fmla="*/ 19 h 223"/>
                      <a:gd name="T6" fmla="*/ 86 w 156"/>
                      <a:gd name="T7" fmla="*/ 11 h 223"/>
                      <a:gd name="T8" fmla="*/ 68 w 156"/>
                      <a:gd name="T9" fmla="*/ 6 h 223"/>
                      <a:gd name="T10" fmla="*/ 59 w 156"/>
                      <a:gd name="T11" fmla="*/ 14 h 223"/>
                      <a:gd name="T12" fmla="*/ 58 w 156"/>
                      <a:gd name="T13" fmla="*/ 35 h 223"/>
                      <a:gd name="T14" fmla="*/ 53 w 156"/>
                      <a:gd name="T15" fmla="*/ 50 h 223"/>
                      <a:gd name="T16" fmla="*/ 51 w 156"/>
                      <a:gd name="T17" fmla="*/ 19 h 223"/>
                      <a:gd name="T18" fmla="*/ 58 w 156"/>
                      <a:gd name="T19" fmla="*/ 9 h 223"/>
                      <a:gd name="T20" fmla="*/ 50 w 156"/>
                      <a:gd name="T21" fmla="*/ 0 h 223"/>
                      <a:gd name="T22" fmla="*/ 37 w 156"/>
                      <a:gd name="T23" fmla="*/ 4 h 223"/>
                      <a:gd name="T24" fmla="*/ 34 w 156"/>
                      <a:gd name="T25" fmla="*/ 21 h 223"/>
                      <a:gd name="T26" fmla="*/ 32 w 156"/>
                      <a:gd name="T27" fmla="*/ 36 h 223"/>
                      <a:gd name="T28" fmla="*/ 32 w 156"/>
                      <a:gd name="T29" fmla="*/ 50 h 223"/>
                      <a:gd name="T30" fmla="*/ 34 w 156"/>
                      <a:gd name="T31" fmla="*/ 59 h 223"/>
                      <a:gd name="T32" fmla="*/ 30 w 156"/>
                      <a:gd name="T33" fmla="*/ 43 h 223"/>
                      <a:gd name="T34" fmla="*/ 31 w 156"/>
                      <a:gd name="T35" fmla="*/ 23 h 223"/>
                      <a:gd name="T36" fmla="*/ 28 w 156"/>
                      <a:gd name="T37" fmla="*/ 16 h 223"/>
                      <a:gd name="T38" fmla="*/ 18 w 156"/>
                      <a:gd name="T39" fmla="*/ 17 h 223"/>
                      <a:gd name="T40" fmla="*/ 14 w 156"/>
                      <a:gd name="T41" fmla="*/ 26 h 223"/>
                      <a:gd name="T42" fmla="*/ 13 w 156"/>
                      <a:gd name="T43" fmla="*/ 44 h 223"/>
                      <a:gd name="T44" fmla="*/ 12 w 156"/>
                      <a:gd name="T45" fmla="*/ 52 h 223"/>
                      <a:gd name="T46" fmla="*/ 14 w 156"/>
                      <a:gd name="T47" fmla="*/ 63 h 223"/>
                      <a:gd name="T48" fmla="*/ 12 w 156"/>
                      <a:gd name="T49" fmla="*/ 59 h 223"/>
                      <a:gd name="T50" fmla="*/ 13 w 156"/>
                      <a:gd name="T51" fmla="*/ 37 h 223"/>
                      <a:gd name="T52" fmla="*/ 9 w 156"/>
                      <a:gd name="T53" fmla="*/ 31 h 223"/>
                      <a:gd name="T54" fmla="*/ 0 w 156"/>
                      <a:gd name="T55" fmla="*/ 34 h 223"/>
                      <a:gd name="T56" fmla="*/ 0 w 156"/>
                      <a:gd name="T57" fmla="*/ 45 h 223"/>
                      <a:gd name="T58" fmla="*/ 2 w 156"/>
                      <a:gd name="T59" fmla="*/ 56 h 223"/>
                      <a:gd name="T60" fmla="*/ 0 w 156"/>
                      <a:gd name="T61" fmla="*/ 66 h 223"/>
                      <a:gd name="T62" fmla="*/ 0 w 156"/>
                      <a:gd name="T63" fmla="*/ 75 h 223"/>
                      <a:gd name="T64" fmla="*/ 6 w 156"/>
                      <a:gd name="T65" fmla="*/ 88 h 223"/>
                      <a:gd name="T66" fmla="*/ 19 w 156"/>
                      <a:gd name="T67" fmla="*/ 101 h 223"/>
                      <a:gd name="T68" fmla="*/ 38 w 156"/>
                      <a:gd name="T69" fmla="*/ 119 h 223"/>
                      <a:gd name="T70" fmla="*/ 51 w 156"/>
                      <a:gd name="T71" fmla="*/ 127 h 223"/>
                      <a:gd name="T72" fmla="*/ 55 w 156"/>
                      <a:gd name="T73" fmla="*/ 136 h 223"/>
                      <a:gd name="T74" fmla="*/ 58 w 156"/>
                      <a:gd name="T75" fmla="*/ 146 h 223"/>
                      <a:gd name="T76" fmla="*/ 71 w 156"/>
                      <a:gd name="T77" fmla="*/ 156 h 223"/>
                      <a:gd name="T78" fmla="*/ 88 w 156"/>
                      <a:gd name="T79" fmla="*/ 174 h 223"/>
                      <a:gd name="T80" fmla="*/ 121 w 156"/>
                      <a:gd name="T81" fmla="*/ 213 h 223"/>
                      <a:gd name="T82" fmla="*/ 130 w 156"/>
                      <a:gd name="T83" fmla="*/ 216 h 223"/>
                      <a:gd name="T84" fmla="*/ 147 w 156"/>
                      <a:gd name="T85" fmla="*/ 201 h 223"/>
                      <a:gd name="T86" fmla="*/ 140 w 156"/>
                      <a:gd name="T87" fmla="*/ 178 h 223"/>
                      <a:gd name="T88" fmla="*/ 103 w 156"/>
                      <a:gd name="T89" fmla="*/ 136 h 223"/>
                      <a:gd name="T90" fmla="*/ 98 w 156"/>
                      <a:gd name="T91" fmla="*/ 115 h 223"/>
                      <a:gd name="T92" fmla="*/ 102 w 156"/>
                      <a:gd name="T93" fmla="*/ 103 h 223"/>
                      <a:gd name="T94" fmla="*/ 116 w 156"/>
                      <a:gd name="T95" fmla="*/ 98 h 223"/>
                      <a:gd name="T96" fmla="*/ 125 w 156"/>
                      <a:gd name="T97" fmla="*/ 91 h 223"/>
                      <a:gd name="T98" fmla="*/ 133 w 156"/>
                      <a:gd name="T99" fmla="*/ 81 h 223"/>
                      <a:gd name="T100" fmla="*/ 109 w 156"/>
                      <a:gd name="T101" fmla="*/ 82 h 223"/>
                      <a:gd name="T102" fmla="*/ 85 w 156"/>
                      <a:gd name="T103" fmla="*/ 67 h 223"/>
                      <a:gd name="T104" fmla="*/ 82 w 156"/>
                      <a:gd name="T105" fmla="*/ 43 h 2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56" h="223">
                        <a:moveTo>
                          <a:pt x="83" y="28"/>
                        </a:moveTo>
                        <a:lnTo>
                          <a:pt x="89" y="30"/>
                        </a:lnTo>
                        <a:lnTo>
                          <a:pt x="94" y="29"/>
                        </a:lnTo>
                        <a:lnTo>
                          <a:pt x="98" y="28"/>
                        </a:lnTo>
                        <a:lnTo>
                          <a:pt x="98" y="24"/>
                        </a:lnTo>
                        <a:lnTo>
                          <a:pt x="98" y="19"/>
                        </a:lnTo>
                        <a:lnTo>
                          <a:pt x="94" y="16"/>
                        </a:lnTo>
                        <a:lnTo>
                          <a:pt x="86" y="11"/>
                        </a:lnTo>
                        <a:lnTo>
                          <a:pt x="76" y="5"/>
                        </a:lnTo>
                        <a:lnTo>
                          <a:pt x="68" y="6"/>
                        </a:lnTo>
                        <a:lnTo>
                          <a:pt x="62" y="9"/>
                        </a:lnTo>
                        <a:lnTo>
                          <a:pt x="59" y="14"/>
                        </a:lnTo>
                        <a:lnTo>
                          <a:pt x="58" y="24"/>
                        </a:lnTo>
                        <a:lnTo>
                          <a:pt x="58" y="35"/>
                        </a:lnTo>
                        <a:lnTo>
                          <a:pt x="57" y="42"/>
                        </a:lnTo>
                        <a:lnTo>
                          <a:pt x="53" y="50"/>
                        </a:lnTo>
                        <a:lnTo>
                          <a:pt x="52" y="33"/>
                        </a:lnTo>
                        <a:lnTo>
                          <a:pt x="51" y="19"/>
                        </a:lnTo>
                        <a:lnTo>
                          <a:pt x="56" y="11"/>
                        </a:lnTo>
                        <a:lnTo>
                          <a:pt x="58" y="9"/>
                        </a:lnTo>
                        <a:lnTo>
                          <a:pt x="59" y="4"/>
                        </a:lnTo>
                        <a:lnTo>
                          <a:pt x="50" y="0"/>
                        </a:lnTo>
                        <a:lnTo>
                          <a:pt x="43" y="1"/>
                        </a:lnTo>
                        <a:lnTo>
                          <a:pt x="37" y="4"/>
                        </a:lnTo>
                        <a:lnTo>
                          <a:pt x="31" y="11"/>
                        </a:lnTo>
                        <a:lnTo>
                          <a:pt x="34" y="21"/>
                        </a:lnTo>
                        <a:lnTo>
                          <a:pt x="34" y="27"/>
                        </a:lnTo>
                        <a:lnTo>
                          <a:pt x="32" y="36"/>
                        </a:lnTo>
                        <a:lnTo>
                          <a:pt x="32" y="44"/>
                        </a:lnTo>
                        <a:lnTo>
                          <a:pt x="32" y="50"/>
                        </a:lnTo>
                        <a:lnTo>
                          <a:pt x="34" y="56"/>
                        </a:lnTo>
                        <a:lnTo>
                          <a:pt x="34" y="59"/>
                        </a:lnTo>
                        <a:lnTo>
                          <a:pt x="31" y="52"/>
                        </a:lnTo>
                        <a:lnTo>
                          <a:pt x="30" y="43"/>
                        </a:lnTo>
                        <a:lnTo>
                          <a:pt x="30" y="32"/>
                        </a:lnTo>
                        <a:lnTo>
                          <a:pt x="31" y="23"/>
                        </a:lnTo>
                        <a:lnTo>
                          <a:pt x="31" y="20"/>
                        </a:lnTo>
                        <a:lnTo>
                          <a:pt x="28" y="16"/>
                        </a:lnTo>
                        <a:lnTo>
                          <a:pt x="23" y="15"/>
                        </a:lnTo>
                        <a:lnTo>
                          <a:pt x="18" y="17"/>
                        </a:lnTo>
                        <a:lnTo>
                          <a:pt x="15" y="21"/>
                        </a:lnTo>
                        <a:lnTo>
                          <a:pt x="14" y="26"/>
                        </a:lnTo>
                        <a:lnTo>
                          <a:pt x="14" y="33"/>
                        </a:lnTo>
                        <a:lnTo>
                          <a:pt x="13" y="44"/>
                        </a:lnTo>
                        <a:lnTo>
                          <a:pt x="12" y="48"/>
                        </a:lnTo>
                        <a:lnTo>
                          <a:pt x="12" y="52"/>
                        </a:lnTo>
                        <a:lnTo>
                          <a:pt x="14" y="57"/>
                        </a:lnTo>
                        <a:lnTo>
                          <a:pt x="14" y="63"/>
                        </a:lnTo>
                        <a:lnTo>
                          <a:pt x="17" y="69"/>
                        </a:lnTo>
                        <a:lnTo>
                          <a:pt x="12" y="59"/>
                        </a:lnTo>
                        <a:lnTo>
                          <a:pt x="10" y="47"/>
                        </a:lnTo>
                        <a:lnTo>
                          <a:pt x="13" y="37"/>
                        </a:lnTo>
                        <a:lnTo>
                          <a:pt x="12" y="33"/>
                        </a:lnTo>
                        <a:lnTo>
                          <a:pt x="9" y="31"/>
                        </a:lnTo>
                        <a:lnTo>
                          <a:pt x="3" y="31"/>
                        </a:lnTo>
                        <a:lnTo>
                          <a:pt x="0" y="34"/>
                        </a:lnTo>
                        <a:lnTo>
                          <a:pt x="0" y="39"/>
                        </a:lnTo>
                        <a:lnTo>
                          <a:pt x="0" y="45"/>
                        </a:lnTo>
                        <a:lnTo>
                          <a:pt x="1" y="50"/>
                        </a:lnTo>
                        <a:lnTo>
                          <a:pt x="2" y="56"/>
                        </a:lnTo>
                        <a:lnTo>
                          <a:pt x="1" y="61"/>
                        </a:lnTo>
                        <a:lnTo>
                          <a:pt x="0" y="66"/>
                        </a:lnTo>
                        <a:lnTo>
                          <a:pt x="0" y="70"/>
                        </a:lnTo>
                        <a:lnTo>
                          <a:pt x="0" y="75"/>
                        </a:lnTo>
                        <a:lnTo>
                          <a:pt x="0" y="81"/>
                        </a:lnTo>
                        <a:lnTo>
                          <a:pt x="6" y="88"/>
                        </a:lnTo>
                        <a:lnTo>
                          <a:pt x="11" y="94"/>
                        </a:lnTo>
                        <a:lnTo>
                          <a:pt x="19" y="101"/>
                        </a:lnTo>
                        <a:lnTo>
                          <a:pt x="29" y="112"/>
                        </a:lnTo>
                        <a:lnTo>
                          <a:pt x="38" y="119"/>
                        </a:lnTo>
                        <a:lnTo>
                          <a:pt x="46" y="123"/>
                        </a:lnTo>
                        <a:lnTo>
                          <a:pt x="51" y="127"/>
                        </a:lnTo>
                        <a:lnTo>
                          <a:pt x="55" y="131"/>
                        </a:lnTo>
                        <a:lnTo>
                          <a:pt x="55" y="136"/>
                        </a:lnTo>
                        <a:lnTo>
                          <a:pt x="56" y="140"/>
                        </a:lnTo>
                        <a:lnTo>
                          <a:pt x="58" y="146"/>
                        </a:lnTo>
                        <a:lnTo>
                          <a:pt x="64" y="153"/>
                        </a:lnTo>
                        <a:lnTo>
                          <a:pt x="71" y="156"/>
                        </a:lnTo>
                        <a:lnTo>
                          <a:pt x="77" y="162"/>
                        </a:lnTo>
                        <a:lnTo>
                          <a:pt x="88" y="174"/>
                        </a:lnTo>
                        <a:lnTo>
                          <a:pt x="111" y="196"/>
                        </a:lnTo>
                        <a:lnTo>
                          <a:pt x="121" y="213"/>
                        </a:lnTo>
                        <a:lnTo>
                          <a:pt x="125" y="222"/>
                        </a:lnTo>
                        <a:lnTo>
                          <a:pt x="130" y="216"/>
                        </a:lnTo>
                        <a:lnTo>
                          <a:pt x="136" y="208"/>
                        </a:lnTo>
                        <a:lnTo>
                          <a:pt x="147" y="201"/>
                        </a:lnTo>
                        <a:lnTo>
                          <a:pt x="155" y="196"/>
                        </a:lnTo>
                        <a:lnTo>
                          <a:pt x="140" y="178"/>
                        </a:lnTo>
                        <a:lnTo>
                          <a:pt x="119" y="153"/>
                        </a:lnTo>
                        <a:lnTo>
                          <a:pt x="103" y="136"/>
                        </a:lnTo>
                        <a:lnTo>
                          <a:pt x="101" y="128"/>
                        </a:lnTo>
                        <a:lnTo>
                          <a:pt x="98" y="115"/>
                        </a:lnTo>
                        <a:lnTo>
                          <a:pt x="98" y="109"/>
                        </a:lnTo>
                        <a:lnTo>
                          <a:pt x="102" y="103"/>
                        </a:lnTo>
                        <a:lnTo>
                          <a:pt x="107" y="101"/>
                        </a:lnTo>
                        <a:lnTo>
                          <a:pt x="116" y="98"/>
                        </a:lnTo>
                        <a:lnTo>
                          <a:pt x="122" y="95"/>
                        </a:lnTo>
                        <a:lnTo>
                          <a:pt x="125" y="91"/>
                        </a:lnTo>
                        <a:lnTo>
                          <a:pt x="130" y="86"/>
                        </a:lnTo>
                        <a:lnTo>
                          <a:pt x="133" y="81"/>
                        </a:lnTo>
                        <a:lnTo>
                          <a:pt x="118" y="83"/>
                        </a:lnTo>
                        <a:lnTo>
                          <a:pt x="109" y="82"/>
                        </a:lnTo>
                        <a:lnTo>
                          <a:pt x="97" y="80"/>
                        </a:lnTo>
                        <a:lnTo>
                          <a:pt x="85" y="67"/>
                        </a:lnTo>
                        <a:lnTo>
                          <a:pt x="84" y="56"/>
                        </a:lnTo>
                        <a:lnTo>
                          <a:pt x="82" y="43"/>
                        </a:lnTo>
                        <a:lnTo>
                          <a:pt x="83" y="28"/>
                        </a:lnTo>
                      </a:path>
                    </a:pathLst>
                  </a:custGeom>
                  <a:solidFill>
                    <a:srgbClr val="F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</p:grpSp>
        </p:grpSp>
        <p:sp>
          <p:nvSpPr>
            <p:cNvPr id="22747" name="Rectangle 219"/>
            <p:cNvSpPr>
              <a:spLocks noChangeArrowheads="1"/>
            </p:cNvSpPr>
            <p:nvPr/>
          </p:nvSpPr>
          <p:spPr bwMode="auto">
            <a:xfrm>
              <a:off x="192" y="1488"/>
              <a:ext cx="884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000000"/>
                  </a:solidFill>
                </a:rPr>
                <a:t>Mehrstellen-</a:t>
              </a:r>
            </a:p>
            <a:p>
              <a:r>
                <a:rPr lang="de-DE" u="sng">
                  <a:solidFill>
                    <a:srgbClr val="000000"/>
                  </a:solidFill>
                </a:rPr>
                <a:t>arbeit:</a:t>
              </a:r>
              <a:endParaRPr lang="de-DE">
                <a:solidFill>
                  <a:srgbClr val="000000"/>
                </a:solidFill>
              </a:endParaRPr>
            </a:p>
            <a:p>
              <a:endParaRPr lang="de-DE" sz="900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1 Mitarbeiter</a:t>
              </a:r>
            </a:p>
            <a:p>
              <a:r>
                <a:rPr lang="de-DE">
                  <a:solidFill>
                    <a:srgbClr val="000000"/>
                  </a:solidFill>
                </a:rPr>
                <a:t>betreut</a:t>
              </a:r>
            </a:p>
            <a:p>
              <a:r>
                <a:rPr lang="de-DE">
                  <a:solidFill>
                    <a:srgbClr val="000000"/>
                  </a:solidFill>
                </a:rPr>
                <a:t>4 Maschinen</a:t>
              </a:r>
              <a:endParaRPr lang="de-DE" sz="1400">
                <a:solidFill>
                  <a:srgbClr val="0033CC"/>
                </a:solidFill>
              </a:endParaRPr>
            </a:p>
          </p:txBody>
        </p:sp>
        <p:grpSp>
          <p:nvGrpSpPr>
            <p:cNvPr id="22901" name="Group 373"/>
            <p:cNvGrpSpPr>
              <a:grpSpLocks/>
            </p:cNvGrpSpPr>
            <p:nvPr/>
          </p:nvGrpSpPr>
          <p:grpSpPr bwMode="auto">
            <a:xfrm>
              <a:off x="1152" y="1872"/>
              <a:ext cx="1057" cy="576"/>
              <a:chOff x="1248" y="1392"/>
              <a:chExt cx="1057" cy="576"/>
            </a:xfrm>
          </p:grpSpPr>
          <p:sp>
            <p:nvSpPr>
              <p:cNvPr id="22748" name="AutoShape 220"/>
              <p:cNvSpPr>
                <a:spLocks noChangeArrowheads="1"/>
              </p:cNvSpPr>
              <p:nvPr/>
            </p:nvSpPr>
            <p:spPr bwMode="auto">
              <a:xfrm>
                <a:off x="1262" y="1392"/>
                <a:ext cx="1042" cy="480"/>
              </a:xfrm>
              <a:prstGeom prst="wedgeRoundRectCallout">
                <a:avLst>
                  <a:gd name="adj1" fmla="val -41671"/>
                  <a:gd name="adj2" fmla="val 66667"/>
                  <a:gd name="adj3" fmla="val 16667"/>
                </a:avLst>
              </a:prstGeom>
              <a:solidFill>
                <a:srgbClr val="FFFF00"/>
              </a:solidFill>
              <a:ln w="12700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749" name="Rectangle 221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1057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1400" u="sng">
                    <a:solidFill>
                      <a:srgbClr val="000000"/>
                    </a:solidFill>
                  </a:rPr>
                  <a:t>Lohnkosten:</a:t>
                </a:r>
                <a:endParaRPr lang="de-DE" sz="1400">
                  <a:solidFill>
                    <a:srgbClr val="000000"/>
                  </a:solidFill>
                </a:endParaRPr>
              </a:p>
              <a:p>
                <a:r>
                  <a:rPr lang="de-DE" sz="1400">
                    <a:solidFill>
                      <a:srgbClr val="000000"/>
                    </a:solidFill>
                  </a:rPr>
                  <a:t>10 Euro</a:t>
                </a:r>
                <a:r>
                  <a:rPr lang="de-DE" sz="1400">
                    <a:solidFill>
                      <a:srgbClr val="FF0066"/>
                    </a:solidFill>
                  </a:rPr>
                  <a:t> </a:t>
                </a:r>
                <a:r>
                  <a:rPr lang="de-DE" sz="1400"/>
                  <a:t>pro</a:t>
                </a:r>
                <a:r>
                  <a:rPr lang="de-DE" sz="1400">
                    <a:solidFill>
                      <a:srgbClr val="FF0066"/>
                    </a:solidFill>
                  </a:rPr>
                  <a:t> </a:t>
                </a:r>
                <a:br>
                  <a:rPr lang="de-DE" sz="1400">
                    <a:solidFill>
                      <a:srgbClr val="FF0066"/>
                    </a:solidFill>
                  </a:rPr>
                </a:br>
                <a:r>
                  <a:rPr lang="de-DE" sz="1400">
                    <a:solidFill>
                      <a:srgbClr val="000000"/>
                    </a:solidFill>
                  </a:rPr>
                  <a:t>Fertigungsstunde</a:t>
                </a:r>
              </a:p>
            </p:txBody>
          </p:sp>
        </p:grpSp>
      </p:grpSp>
      <p:grpSp>
        <p:nvGrpSpPr>
          <p:cNvPr id="22903" name="Group 375"/>
          <p:cNvGrpSpPr>
            <a:grpSpLocks/>
          </p:cNvGrpSpPr>
          <p:nvPr/>
        </p:nvGrpSpPr>
        <p:grpSpPr bwMode="auto">
          <a:xfrm>
            <a:off x="2514600" y="4267200"/>
            <a:ext cx="3140075" cy="2138363"/>
            <a:chOff x="1584" y="2688"/>
            <a:chExt cx="1978" cy="1347"/>
          </a:xfrm>
        </p:grpSpPr>
        <p:sp>
          <p:nvSpPr>
            <p:cNvPr id="22751" name="Rectangle 223"/>
            <p:cNvSpPr>
              <a:spLocks noChangeArrowheads="1"/>
            </p:cNvSpPr>
            <p:nvPr/>
          </p:nvSpPr>
          <p:spPr bwMode="auto">
            <a:xfrm>
              <a:off x="1588" y="2688"/>
              <a:ext cx="1974" cy="134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2845" name="Group 317"/>
            <p:cNvGrpSpPr>
              <a:grpSpLocks/>
            </p:cNvGrpSpPr>
            <p:nvPr/>
          </p:nvGrpSpPr>
          <p:grpSpPr bwMode="auto">
            <a:xfrm>
              <a:off x="2304" y="2928"/>
              <a:ext cx="1200" cy="1008"/>
              <a:chOff x="2207" y="2610"/>
              <a:chExt cx="1482" cy="1334"/>
            </a:xfrm>
          </p:grpSpPr>
          <p:grpSp>
            <p:nvGrpSpPr>
              <p:cNvPr id="22818" name="Group 290"/>
              <p:cNvGrpSpPr>
                <a:grpSpLocks/>
              </p:cNvGrpSpPr>
              <p:nvPr/>
            </p:nvGrpSpPr>
            <p:grpSpPr bwMode="auto">
              <a:xfrm>
                <a:off x="2207" y="2610"/>
                <a:ext cx="1482" cy="1239"/>
                <a:chOff x="2207" y="2610"/>
                <a:chExt cx="1482" cy="1239"/>
              </a:xfrm>
            </p:grpSpPr>
            <p:grpSp>
              <p:nvGrpSpPr>
                <p:cNvPr id="22787" name="Group 259"/>
                <p:cNvGrpSpPr>
                  <a:grpSpLocks/>
                </p:cNvGrpSpPr>
                <p:nvPr/>
              </p:nvGrpSpPr>
              <p:grpSpPr bwMode="auto">
                <a:xfrm>
                  <a:off x="2929" y="2610"/>
                  <a:ext cx="760" cy="854"/>
                  <a:chOff x="2929" y="2610"/>
                  <a:chExt cx="760" cy="854"/>
                </a:xfrm>
              </p:grpSpPr>
              <p:grpSp>
                <p:nvGrpSpPr>
                  <p:cNvPr id="22780" name="Group 252"/>
                  <p:cNvGrpSpPr>
                    <a:grpSpLocks/>
                  </p:cNvGrpSpPr>
                  <p:nvPr/>
                </p:nvGrpSpPr>
                <p:grpSpPr bwMode="auto">
                  <a:xfrm>
                    <a:off x="2929" y="2610"/>
                    <a:ext cx="760" cy="854"/>
                    <a:chOff x="2929" y="2610"/>
                    <a:chExt cx="760" cy="854"/>
                  </a:xfrm>
                </p:grpSpPr>
                <p:grpSp>
                  <p:nvGrpSpPr>
                    <p:cNvPr id="22775" name="Group 2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9" y="2610"/>
                      <a:ext cx="749" cy="854"/>
                      <a:chOff x="2929" y="2610"/>
                      <a:chExt cx="749" cy="854"/>
                    </a:xfrm>
                  </p:grpSpPr>
                  <p:grpSp>
                    <p:nvGrpSpPr>
                      <p:cNvPr id="22754" name="Group 22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29" y="2610"/>
                        <a:ext cx="749" cy="854"/>
                        <a:chOff x="2929" y="2610"/>
                        <a:chExt cx="749" cy="854"/>
                      </a:xfrm>
                    </p:grpSpPr>
                    <p:sp>
                      <p:nvSpPr>
                        <p:cNvPr id="22752" name="Freeform 2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9" y="2610"/>
                          <a:ext cx="749" cy="854"/>
                        </a:xfrm>
                        <a:custGeom>
                          <a:avLst/>
                          <a:gdLst>
                            <a:gd name="T0" fmla="*/ 0 w 749"/>
                            <a:gd name="T1" fmla="*/ 712 h 854"/>
                            <a:gd name="T2" fmla="*/ 73 w 749"/>
                            <a:gd name="T3" fmla="*/ 620 h 854"/>
                            <a:gd name="T4" fmla="*/ 123 w 749"/>
                            <a:gd name="T5" fmla="*/ 564 h 854"/>
                            <a:gd name="T6" fmla="*/ 156 w 749"/>
                            <a:gd name="T7" fmla="*/ 524 h 854"/>
                            <a:gd name="T8" fmla="*/ 158 w 749"/>
                            <a:gd name="T9" fmla="*/ 476 h 854"/>
                            <a:gd name="T10" fmla="*/ 143 w 749"/>
                            <a:gd name="T11" fmla="*/ 436 h 854"/>
                            <a:gd name="T12" fmla="*/ 120 w 749"/>
                            <a:gd name="T13" fmla="*/ 401 h 854"/>
                            <a:gd name="T14" fmla="*/ 110 w 749"/>
                            <a:gd name="T15" fmla="*/ 368 h 854"/>
                            <a:gd name="T16" fmla="*/ 99 w 749"/>
                            <a:gd name="T17" fmla="*/ 344 h 854"/>
                            <a:gd name="T18" fmla="*/ 88 w 749"/>
                            <a:gd name="T19" fmla="*/ 287 h 854"/>
                            <a:gd name="T20" fmla="*/ 89 w 749"/>
                            <a:gd name="T21" fmla="*/ 251 h 854"/>
                            <a:gd name="T22" fmla="*/ 94 w 749"/>
                            <a:gd name="T23" fmla="*/ 201 h 854"/>
                            <a:gd name="T24" fmla="*/ 109 w 749"/>
                            <a:gd name="T25" fmla="*/ 158 h 854"/>
                            <a:gd name="T26" fmla="*/ 133 w 749"/>
                            <a:gd name="T27" fmla="*/ 112 h 854"/>
                            <a:gd name="T28" fmla="*/ 158 w 749"/>
                            <a:gd name="T29" fmla="*/ 85 h 854"/>
                            <a:gd name="T30" fmla="*/ 196 w 749"/>
                            <a:gd name="T31" fmla="*/ 50 h 854"/>
                            <a:gd name="T32" fmla="*/ 251 w 749"/>
                            <a:gd name="T33" fmla="*/ 25 h 854"/>
                            <a:gd name="T34" fmla="*/ 299 w 749"/>
                            <a:gd name="T35" fmla="*/ 11 h 854"/>
                            <a:gd name="T36" fmla="*/ 357 w 749"/>
                            <a:gd name="T37" fmla="*/ 1 h 854"/>
                            <a:gd name="T38" fmla="*/ 415 w 749"/>
                            <a:gd name="T39" fmla="*/ 0 h 854"/>
                            <a:gd name="T40" fmla="*/ 462 w 749"/>
                            <a:gd name="T41" fmla="*/ 4 h 854"/>
                            <a:gd name="T42" fmla="*/ 520 w 749"/>
                            <a:gd name="T43" fmla="*/ 18 h 854"/>
                            <a:gd name="T44" fmla="*/ 574 w 749"/>
                            <a:gd name="T45" fmla="*/ 37 h 854"/>
                            <a:gd name="T46" fmla="*/ 613 w 749"/>
                            <a:gd name="T47" fmla="*/ 58 h 854"/>
                            <a:gd name="T48" fmla="*/ 659 w 749"/>
                            <a:gd name="T49" fmla="*/ 94 h 854"/>
                            <a:gd name="T50" fmla="*/ 696 w 749"/>
                            <a:gd name="T51" fmla="*/ 142 h 854"/>
                            <a:gd name="T52" fmla="*/ 722 w 749"/>
                            <a:gd name="T53" fmla="*/ 190 h 854"/>
                            <a:gd name="T54" fmla="*/ 739 w 749"/>
                            <a:gd name="T55" fmla="*/ 225 h 854"/>
                            <a:gd name="T56" fmla="*/ 748 w 749"/>
                            <a:gd name="T57" fmla="*/ 286 h 854"/>
                            <a:gd name="T58" fmla="*/ 745 w 749"/>
                            <a:gd name="T59" fmla="*/ 350 h 854"/>
                            <a:gd name="T60" fmla="*/ 739 w 749"/>
                            <a:gd name="T61" fmla="*/ 398 h 854"/>
                            <a:gd name="T62" fmla="*/ 722 w 749"/>
                            <a:gd name="T63" fmla="*/ 462 h 854"/>
                            <a:gd name="T64" fmla="*/ 700 w 749"/>
                            <a:gd name="T65" fmla="*/ 526 h 854"/>
                            <a:gd name="T66" fmla="*/ 672 w 749"/>
                            <a:gd name="T67" fmla="*/ 575 h 854"/>
                            <a:gd name="T68" fmla="*/ 635 w 749"/>
                            <a:gd name="T69" fmla="*/ 627 h 854"/>
                            <a:gd name="T70" fmla="*/ 591 w 749"/>
                            <a:gd name="T71" fmla="*/ 659 h 854"/>
                            <a:gd name="T72" fmla="*/ 547 w 749"/>
                            <a:gd name="T73" fmla="*/ 676 h 854"/>
                            <a:gd name="T74" fmla="*/ 499 w 749"/>
                            <a:gd name="T75" fmla="*/ 686 h 854"/>
                            <a:gd name="T76" fmla="*/ 455 w 749"/>
                            <a:gd name="T77" fmla="*/ 686 h 854"/>
                            <a:gd name="T78" fmla="*/ 420 w 749"/>
                            <a:gd name="T79" fmla="*/ 673 h 854"/>
                            <a:gd name="T80" fmla="*/ 390 w 749"/>
                            <a:gd name="T81" fmla="*/ 656 h 854"/>
                            <a:gd name="T82" fmla="*/ 375 w 749"/>
                            <a:gd name="T83" fmla="*/ 650 h 854"/>
                            <a:gd name="T84" fmla="*/ 388 w 749"/>
                            <a:gd name="T85" fmla="*/ 684 h 854"/>
                            <a:gd name="T86" fmla="*/ 410 w 749"/>
                            <a:gd name="T87" fmla="*/ 716 h 854"/>
                            <a:gd name="T88" fmla="*/ 420 w 749"/>
                            <a:gd name="T89" fmla="*/ 762 h 854"/>
                            <a:gd name="T90" fmla="*/ 420 w 749"/>
                            <a:gd name="T91" fmla="*/ 853 h 854"/>
                            <a:gd name="T92" fmla="*/ 324 w 749"/>
                            <a:gd name="T93" fmla="*/ 845 h 854"/>
                            <a:gd name="T94" fmla="*/ 228 w 749"/>
                            <a:gd name="T95" fmla="*/ 807 h 854"/>
                            <a:gd name="T96" fmla="*/ 158 w 749"/>
                            <a:gd name="T97" fmla="*/ 764 h 854"/>
                            <a:gd name="T98" fmla="*/ 0 w 749"/>
                            <a:gd name="T99" fmla="*/ 712 h 85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</a:cxnLst>
                          <a:rect l="0" t="0" r="r" b="b"/>
                          <a:pathLst>
                            <a:path w="749" h="854">
                              <a:moveTo>
                                <a:pt x="0" y="712"/>
                              </a:moveTo>
                              <a:lnTo>
                                <a:pt x="73" y="620"/>
                              </a:lnTo>
                              <a:lnTo>
                                <a:pt x="123" y="564"/>
                              </a:lnTo>
                              <a:lnTo>
                                <a:pt x="156" y="524"/>
                              </a:lnTo>
                              <a:lnTo>
                                <a:pt x="158" y="476"/>
                              </a:lnTo>
                              <a:lnTo>
                                <a:pt x="143" y="436"/>
                              </a:lnTo>
                              <a:lnTo>
                                <a:pt x="120" y="401"/>
                              </a:lnTo>
                              <a:lnTo>
                                <a:pt x="110" y="368"/>
                              </a:lnTo>
                              <a:lnTo>
                                <a:pt x="99" y="344"/>
                              </a:lnTo>
                              <a:lnTo>
                                <a:pt x="88" y="287"/>
                              </a:lnTo>
                              <a:lnTo>
                                <a:pt x="89" y="251"/>
                              </a:lnTo>
                              <a:lnTo>
                                <a:pt x="94" y="201"/>
                              </a:lnTo>
                              <a:lnTo>
                                <a:pt x="109" y="158"/>
                              </a:lnTo>
                              <a:lnTo>
                                <a:pt x="133" y="112"/>
                              </a:lnTo>
                              <a:lnTo>
                                <a:pt x="158" y="85"/>
                              </a:lnTo>
                              <a:lnTo>
                                <a:pt x="196" y="50"/>
                              </a:lnTo>
                              <a:lnTo>
                                <a:pt x="251" y="25"/>
                              </a:lnTo>
                              <a:lnTo>
                                <a:pt x="299" y="11"/>
                              </a:lnTo>
                              <a:lnTo>
                                <a:pt x="357" y="1"/>
                              </a:lnTo>
                              <a:lnTo>
                                <a:pt x="415" y="0"/>
                              </a:lnTo>
                              <a:lnTo>
                                <a:pt x="462" y="4"/>
                              </a:lnTo>
                              <a:lnTo>
                                <a:pt x="520" y="18"/>
                              </a:lnTo>
                              <a:lnTo>
                                <a:pt x="574" y="37"/>
                              </a:lnTo>
                              <a:lnTo>
                                <a:pt x="613" y="58"/>
                              </a:lnTo>
                              <a:lnTo>
                                <a:pt x="659" y="94"/>
                              </a:lnTo>
                              <a:lnTo>
                                <a:pt x="696" y="142"/>
                              </a:lnTo>
                              <a:lnTo>
                                <a:pt x="722" y="190"/>
                              </a:lnTo>
                              <a:lnTo>
                                <a:pt x="739" y="225"/>
                              </a:lnTo>
                              <a:lnTo>
                                <a:pt x="748" y="286"/>
                              </a:lnTo>
                              <a:lnTo>
                                <a:pt x="745" y="350"/>
                              </a:lnTo>
                              <a:lnTo>
                                <a:pt x="739" y="398"/>
                              </a:lnTo>
                              <a:lnTo>
                                <a:pt x="722" y="462"/>
                              </a:lnTo>
                              <a:lnTo>
                                <a:pt x="700" y="526"/>
                              </a:lnTo>
                              <a:lnTo>
                                <a:pt x="672" y="575"/>
                              </a:lnTo>
                              <a:lnTo>
                                <a:pt x="635" y="627"/>
                              </a:lnTo>
                              <a:lnTo>
                                <a:pt x="591" y="659"/>
                              </a:lnTo>
                              <a:lnTo>
                                <a:pt x="547" y="676"/>
                              </a:lnTo>
                              <a:lnTo>
                                <a:pt x="499" y="686"/>
                              </a:lnTo>
                              <a:lnTo>
                                <a:pt x="455" y="686"/>
                              </a:lnTo>
                              <a:lnTo>
                                <a:pt x="420" y="673"/>
                              </a:lnTo>
                              <a:lnTo>
                                <a:pt x="390" y="656"/>
                              </a:lnTo>
                              <a:lnTo>
                                <a:pt x="375" y="650"/>
                              </a:lnTo>
                              <a:lnTo>
                                <a:pt x="388" y="684"/>
                              </a:lnTo>
                              <a:lnTo>
                                <a:pt x="410" y="716"/>
                              </a:lnTo>
                              <a:lnTo>
                                <a:pt x="420" y="762"/>
                              </a:lnTo>
                              <a:lnTo>
                                <a:pt x="420" y="853"/>
                              </a:lnTo>
                              <a:lnTo>
                                <a:pt x="324" y="845"/>
                              </a:lnTo>
                              <a:lnTo>
                                <a:pt x="228" y="807"/>
                              </a:lnTo>
                              <a:lnTo>
                                <a:pt x="158" y="764"/>
                              </a:lnTo>
                              <a:lnTo>
                                <a:pt x="0" y="712"/>
                              </a:lnTo>
                            </a:path>
                          </a:pathLst>
                        </a:custGeom>
                        <a:solidFill>
                          <a:srgbClr val="E0A08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53" name="Freeform 2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43" y="2926"/>
                          <a:ext cx="46" cy="145"/>
                        </a:xfrm>
                        <a:custGeom>
                          <a:avLst/>
                          <a:gdLst>
                            <a:gd name="T0" fmla="*/ 45 w 46"/>
                            <a:gd name="T1" fmla="*/ 144 h 145"/>
                            <a:gd name="T2" fmla="*/ 24 w 46"/>
                            <a:gd name="T3" fmla="*/ 137 h 145"/>
                            <a:gd name="T4" fmla="*/ 13 w 46"/>
                            <a:gd name="T5" fmla="*/ 125 h 145"/>
                            <a:gd name="T6" fmla="*/ 4 w 46"/>
                            <a:gd name="T7" fmla="*/ 105 h 145"/>
                            <a:gd name="T8" fmla="*/ 0 w 46"/>
                            <a:gd name="T9" fmla="*/ 79 h 145"/>
                            <a:gd name="T10" fmla="*/ 2 w 46"/>
                            <a:gd name="T11" fmla="*/ 50 h 145"/>
                            <a:gd name="T12" fmla="*/ 8 w 46"/>
                            <a:gd name="T13" fmla="*/ 32 h 145"/>
                            <a:gd name="T14" fmla="*/ 20 w 46"/>
                            <a:gd name="T15" fmla="*/ 12 h 145"/>
                            <a:gd name="T16" fmla="*/ 34 w 46"/>
                            <a:gd name="T17" fmla="*/ 0 h 14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</a:cxnLst>
                          <a:rect l="0" t="0" r="r" b="b"/>
                          <a:pathLst>
                            <a:path w="46" h="145">
                              <a:moveTo>
                                <a:pt x="45" y="144"/>
                              </a:moveTo>
                              <a:lnTo>
                                <a:pt x="24" y="137"/>
                              </a:lnTo>
                              <a:lnTo>
                                <a:pt x="13" y="125"/>
                              </a:lnTo>
                              <a:lnTo>
                                <a:pt x="4" y="105"/>
                              </a:lnTo>
                              <a:lnTo>
                                <a:pt x="0" y="79"/>
                              </a:lnTo>
                              <a:lnTo>
                                <a:pt x="2" y="50"/>
                              </a:lnTo>
                              <a:lnTo>
                                <a:pt x="8" y="32"/>
                              </a:lnTo>
                              <a:lnTo>
                                <a:pt x="20" y="12"/>
                              </a:lnTo>
                              <a:lnTo>
                                <a:pt x="34" y="0"/>
                              </a:lnTo>
                            </a:path>
                          </a:pathLst>
                        </a:custGeom>
                        <a:noFill/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  <p:grpSp>
                    <p:nvGrpSpPr>
                      <p:cNvPr id="22774" name="Group 24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55" y="2612"/>
                        <a:ext cx="654" cy="546"/>
                        <a:chOff x="2955" y="2612"/>
                        <a:chExt cx="654" cy="546"/>
                      </a:xfrm>
                    </p:grpSpPr>
                    <p:grpSp>
                      <p:nvGrpSpPr>
                        <p:cNvPr id="22757" name="Group 2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116" y="2612"/>
                          <a:ext cx="429" cy="158"/>
                          <a:chOff x="3116" y="2612"/>
                          <a:chExt cx="429" cy="158"/>
                        </a:xfrm>
                      </p:grpSpPr>
                      <p:sp>
                        <p:nvSpPr>
                          <p:cNvPr id="22755" name="Freeform 22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46" y="2635"/>
                            <a:ext cx="399" cy="135"/>
                          </a:xfrm>
                          <a:custGeom>
                            <a:avLst/>
                            <a:gdLst>
                              <a:gd name="T0" fmla="*/ 0 w 399"/>
                              <a:gd name="T1" fmla="*/ 134 h 135"/>
                              <a:gd name="T2" fmla="*/ 34 w 399"/>
                              <a:gd name="T3" fmla="*/ 91 h 135"/>
                              <a:gd name="T4" fmla="*/ 73 w 399"/>
                              <a:gd name="T5" fmla="*/ 60 h 135"/>
                              <a:gd name="T6" fmla="*/ 119 w 399"/>
                              <a:gd name="T7" fmla="*/ 33 h 135"/>
                              <a:gd name="T8" fmla="*/ 167 w 399"/>
                              <a:gd name="T9" fmla="*/ 15 h 135"/>
                              <a:gd name="T10" fmla="*/ 222 w 399"/>
                              <a:gd name="T11" fmla="*/ 6 h 135"/>
                              <a:gd name="T12" fmla="*/ 289 w 399"/>
                              <a:gd name="T13" fmla="*/ 0 h 135"/>
                              <a:gd name="T14" fmla="*/ 337 w 399"/>
                              <a:gd name="T15" fmla="*/ 8 h 135"/>
                              <a:gd name="T16" fmla="*/ 398 w 399"/>
                              <a:gd name="T17" fmla="*/ 29 h 135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</a:cxnLst>
                            <a:rect l="0" t="0" r="r" b="b"/>
                            <a:pathLst>
                              <a:path w="399" h="135">
                                <a:moveTo>
                                  <a:pt x="0" y="134"/>
                                </a:moveTo>
                                <a:lnTo>
                                  <a:pt x="34" y="91"/>
                                </a:lnTo>
                                <a:lnTo>
                                  <a:pt x="73" y="60"/>
                                </a:lnTo>
                                <a:lnTo>
                                  <a:pt x="119" y="33"/>
                                </a:lnTo>
                                <a:lnTo>
                                  <a:pt x="167" y="15"/>
                                </a:lnTo>
                                <a:lnTo>
                                  <a:pt x="222" y="6"/>
                                </a:lnTo>
                                <a:lnTo>
                                  <a:pt x="289" y="0"/>
                                </a:lnTo>
                                <a:lnTo>
                                  <a:pt x="337" y="8"/>
                                </a:lnTo>
                                <a:lnTo>
                                  <a:pt x="398" y="2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804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  <p:sp>
                        <p:nvSpPr>
                          <p:cNvPr id="22756" name="Freeform 2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16" y="2612"/>
                            <a:ext cx="403" cy="148"/>
                          </a:xfrm>
                          <a:custGeom>
                            <a:avLst/>
                            <a:gdLst>
                              <a:gd name="T0" fmla="*/ 0 w 403"/>
                              <a:gd name="T1" fmla="*/ 147 h 148"/>
                              <a:gd name="T2" fmla="*/ 21 w 403"/>
                              <a:gd name="T3" fmla="*/ 106 h 148"/>
                              <a:gd name="T4" fmla="*/ 46 w 403"/>
                              <a:gd name="T5" fmla="*/ 73 h 148"/>
                              <a:gd name="T6" fmla="*/ 76 w 403"/>
                              <a:gd name="T7" fmla="*/ 43 h 148"/>
                              <a:gd name="T8" fmla="*/ 118 w 403"/>
                              <a:gd name="T9" fmla="*/ 18 h 148"/>
                              <a:gd name="T10" fmla="*/ 176 w 403"/>
                              <a:gd name="T11" fmla="*/ 2 h 148"/>
                              <a:gd name="T12" fmla="*/ 233 w 403"/>
                              <a:gd name="T13" fmla="*/ 0 h 148"/>
                              <a:gd name="T14" fmla="*/ 294 w 403"/>
                              <a:gd name="T15" fmla="*/ 7 h 148"/>
                              <a:gd name="T16" fmla="*/ 346 w 403"/>
                              <a:gd name="T17" fmla="*/ 20 h 148"/>
                              <a:gd name="T18" fmla="*/ 376 w 403"/>
                              <a:gd name="T19" fmla="*/ 32 h 148"/>
                              <a:gd name="T20" fmla="*/ 402 w 403"/>
                              <a:gd name="T21" fmla="*/ 45 h 14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  <a:cxn ang="0">
                                <a:pos x="T18" y="T19"/>
                              </a:cxn>
                              <a:cxn ang="0">
                                <a:pos x="T20" y="T21"/>
                              </a:cxn>
                            </a:cxnLst>
                            <a:rect l="0" t="0" r="r" b="b"/>
                            <a:pathLst>
                              <a:path w="403" h="148">
                                <a:moveTo>
                                  <a:pt x="0" y="147"/>
                                </a:moveTo>
                                <a:lnTo>
                                  <a:pt x="21" y="106"/>
                                </a:lnTo>
                                <a:lnTo>
                                  <a:pt x="46" y="73"/>
                                </a:lnTo>
                                <a:lnTo>
                                  <a:pt x="76" y="43"/>
                                </a:lnTo>
                                <a:lnTo>
                                  <a:pt x="118" y="18"/>
                                </a:lnTo>
                                <a:lnTo>
                                  <a:pt x="176" y="2"/>
                                </a:lnTo>
                                <a:lnTo>
                                  <a:pt x="233" y="0"/>
                                </a:lnTo>
                                <a:lnTo>
                                  <a:pt x="294" y="7"/>
                                </a:lnTo>
                                <a:lnTo>
                                  <a:pt x="346" y="20"/>
                                </a:lnTo>
                                <a:lnTo>
                                  <a:pt x="376" y="32"/>
                                </a:lnTo>
                                <a:lnTo>
                                  <a:pt x="402" y="45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804000"/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2773" name="Group 24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955" y="2710"/>
                          <a:ext cx="654" cy="448"/>
                          <a:chOff x="2955" y="2710"/>
                          <a:chExt cx="654" cy="448"/>
                        </a:xfrm>
                      </p:grpSpPr>
                      <p:grpSp>
                        <p:nvGrpSpPr>
                          <p:cNvPr id="22765" name="Group 23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55" y="2710"/>
                            <a:ext cx="234" cy="259"/>
                            <a:chOff x="2955" y="2710"/>
                            <a:chExt cx="234" cy="259"/>
                          </a:xfrm>
                        </p:grpSpPr>
                        <p:sp>
                          <p:nvSpPr>
                            <p:cNvPr id="22758" name="Freeform 23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5" y="2710"/>
                              <a:ext cx="234" cy="259"/>
                            </a:xfrm>
                            <a:custGeom>
                              <a:avLst/>
                              <a:gdLst>
                                <a:gd name="T0" fmla="*/ 13 w 234"/>
                                <a:gd name="T1" fmla="*/ 211 h 259"/>
                                <a:gd name="T2" fmla="*/ 8 w 234"/>
                                <a:gd name="T3" fmla="*/ 111 h 259"/>
                                <a:gd name="T4" fmla="*/ 39 w 234"/>
                                <a:gd name="T5" fmla="*/ 48 h 259"/>
                                <a:gd name="T6" fmla="*/ 62 w 234"/>
                                <a:gd name="T7" fmla="*/ 12 h 259"/>
                                <a:gd name="T8" fmla="*/ 84 w 234"/>
                                <a:gd name="T9" fmla="*/ 0 h 259"/>
                                <a:gd name="T10" fmla="*/ 96 w 234"/>
                                <a:gd name="T11" fmla="*/ 22 h 259"/>
                                <a:gd name="T12" fmla="*/ 114 w 234"/>
                                <a:gd name="T13" fmla="*/ 13 h 259"/>
                                <a:gd name="T14" fmla="*/ 126 w 234"/>
                                <a:gd name="T15" fmla="*/ 36 h 259"/>
                                <a:gd name="T16" fmla="*/ 138 w 234"/>
                                <a:gd name="T17" fmla="*/ 51 h 259"/>
                                <a:gd name="T18" fmla="*/ 151 w 234"/>
                                <a:gd name="T19" fmla="*/ 65 h 259"/>
                                <a:gd name="T20" fmla="*/ 149 w 234"/>
                                <a:gd name="T21" fmla="*/ 87 h 259"/>
                                <a:gd name="T22" fmla="*/ 166 w 234"/>
                                <a:gd name="T23" fmla="*/ 73 h 259"/>
                                <a:gd name="T24" fmla="*/ 182 w 234"/>
                                <a:gd name="T25" fmla="*/ 86 h 259"/>
                                <a:gd name="T26" fmla="*/ 184 w 234"/>
                                <a:gd name="T27" fmla="*/ 103 h 259"/>
                                <a:gd name="T28" fmla="*/ 203 w 234"/>
                                <a:gd name="T29" fmla="*/ 106 h 259"/>
                                <a:gd name="T30" fmla="*/ 210 w 234"/>
                                <a:gd name="T31" fmla="*/ 126 h 259"/>
                                <a:gd name="T32" fmla="*/ 225 w 234"/>
                                <a:gd name="T33" fmla="*/ 146 h 259"/>
                                <a:gd name="T34" fmla="*/ 219 w 234"/>
                                <a:gd name="T35" fmla="*/ 190 h 259"/>
                                <a:gd name="T36" fmla="*/ 227 w 234"/>
                                <a:gd name="T37" fmla="*/ 218 h 259"/>
                                <a:gd name="T38" fmla="*/ 232 w 234"/>
                                <a:gd name="T39" fmla="*/ 244 h 259"/>
                                <a:gd name="T40" fmla="*/ 216 w 234"/>
                                <a:gd name="T41" fmla="*/ 258 h 259"/>
                                <a:gd name="T42" fmla="*/ 198 w 234"/>
                                <a:gd name="T43" fmla="*/ 255 h 259"/>
                                <a:gd name="T44" fmla="*/ 182 w 234"/>
                                <a:gd name="T45" fmla="*/ 235 h 259"/>
                                <a:gd name="T46" fmla="*/ 170 w 234"/>
                                <a:gd name="T47" fmla="*/ 233 h 259"/>
                                <a:gd name="T48" fmla="*/ 151 w 234"/>
                                <a:gd name="T49" fmla="*/ 228 h 259"/>
                                <a:gd name="T50" fmla="*/ 138 w 234"/>
                                <a:gd name="T51" fmla="*/ 224 h 259"/>
                                <a:gd name="T52" fmla="*/ 129 w 234"/>
                                <a:gd name="T53" fmla="*/ 219 h 259"/>
                                <a:gd name="T54" fmla="*/ 114 w 234"/>
                                <a:gd name="T55" fmla="*/ 216 h 259"/>
                                <a:gd name="T56" fmla="*/ 104 w 234"/>
                                <a:gd name="T57" fmla="*/ 199 h 259"/>
                                <a:gd name="T58" fmla="*/ 97 w 234"/>
                                <a:gd name="T59" fmla="*/ 216 h 259"/>
                                <a:gd name="T60" fmla="*/ 82 w 234"/>
                                <a:gd name="T61" fmla="*/ 222 h 259"/>
                                <a:gd name="T62" fmla="*/ 75 w 234"/>
                                <a:gd name="T63" fmla="*/ 228 h 259"/>
                                <a:gd name="T64" fmla="*/ 62 w 234"/>
                                <a:gd name="T65" fmla="*/ 244 h 25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  <a:cxn ang="0">
                                  <a:pos x="T10" y="T11"/>
                                </a:cxn>
                                <a:cxn ang="0">
                                  <a:pos x="T12" y="T13"/>
                                </a:cxn>
                                <a:cxn ang="0">
                                  <a:pos x="T14" y="T15"/>
                                </a:cxn>
                                <a:cxn ang="0">
                                  <a:pos x="T16" y="T17"/>
                                </a:cxn>
                                <a:cxn ang="0">
                                  <a:pos x="T18" y="T19"/>
                                </a:cxn>
                                <a:cxn ang="0">
                                  <a:pos x="T20" y="T21"/>
                                </a:cxn>
                                <a:cxn ang="0">
                                  <a:pos x="T22" y="T23"/>
                                </a:cxn>
                                <a:cxn ang="0">
                                  <a:pos x="T24" y="T25"/>
                                </a:cxn>
                                <a:cxn ang="0">
                                  <a:pos x="T26" y="T27"/>
                                </a:cxn>
                                <a:cxn ang="0">
                                  <a:pos x="T28" y="T29"/>
                                </a:cxn>
                                <a:cxn ang="0">
                                  <a:pos x="T30" y="T31"/>
                                </a:cxn>
                                <a:cxn ang="0">
                                  <a:pos x="T32" y="T33"/>
                                </a:cxn>
                                <a:cxn ang="0">
                                  <a:pos x="T34" y="T35"/>
                                </a:cxn>
                                <a:cxn ang="0">
                                  <a:pos x="T36" y="T37"/>
                                </a:cxn>
                                <a:cxn ang="0">
                                  <a:pos x="T38" y="T39"/>
                                </a:cxn>
                                <a:cxn ang="0">
                                  <a:pos x="T40" y="T41"/>
                                </a:cxn>
                                <a:cxn ang="0">
                                  <a:pos x="T42" y="T43"/>
                                </a:cxn>
                                <a:cxn ang="0">
                                  <a:pos x="T44" y="T45"/>
                                </a:cxn>
                                <a:cxn ang="0">
                                  <a:pos x="T46" y="T47"/>
                                </a:cxn>
                                <a:cxn ang="0">
                                  <a:pos x="T48" y="T49"/>
                                </a:cxn>
                                <a:cxn ang="0">
                                  <a:pos x="T50" y="T51"/>
                                </a:cxn>
                                <a:cxn ang="0">
                                  <a:pos x="T52" y="T53"/>
                                </a:cxn>
                                <a:cxn ang="0">
                                  <a:pos x="T54" y="T55"/>
                                </a:cxn>
                                <a:cxn ang="0">
                                  <a:pos x="T56" y="T57"/>
                                </a:cxn>
                                <a:cxn ang="0">
                                  <a:pos x="T58" y="T59"/>
                                </a:cxn>
                                <a:cxn ang="0">
                                  <a:pos x="T60" y="T61"/>
                                </a:cxn>
                                <a:cxn ang="0">
                                  <a:pos x="T62" y="T63"/>
                                </a:cxn>
                                <a:cxn ang="0">
                                  <a:pos x="T64" y="T65"/>
                                </a:cxn>
                              </a:cxnLst>
                              <a:rect l="0" t="0" r="r" b="b"/>
                              <a:pathLst>
                                <a:path w="234" h="259">
                                  <a:moveTo>
                                    <a:pt x="43" y="244"/>
                                  </a:moveTo>
                                  <a:lnTo>
                                    <a:pt x="13" y="211"/>
                                  </a:lnTo>
                                  <a:lnTo>
                                    <a:pt x="0" y="167"/>
                                  </a:lnTo>
                                  <a:lnTo>
                                    <a:pt x="8" y="111"/>
                                  </a:lnTo>
                                  <a:lnTo>
                                    <a:pt x="26" y="69"/>
                                  </a:lnTo>
                                  <a:lnTo>
                                    <a:pt x="39" y="48"/>
                                  </a:lnTo>
                                  <a:lnTo>
                                    <a:pt x="54" y="21"/>
                                  </a:lnTo>
                                  <a:lnTo>
                                    <a:pt x="62" y="12"/>
                                  </a:lnTo>
                                  <a:lnTo>
                                    <a:pt x="73" y="0"/>
                                  </a:lnTo>
                                  <a:lnTo>
                                    <a:pt x="84" y="0"/>
                                  </a:lnTo>
                                  <a:lnTo>
                                    <a:pt x="91" y="10"/>
                                  </a:lnTo>
                                  <a:lnTo>
                                    <a:pt x="96" y="22"/>
                                  </a:lnTo>
                                  <a:lnTo>
                                    <a:pt x="101" y="14"/>
                                  </a:lnTo>
                                  <a:lnTo>
                                    <a:pt x="114" y="13"/>
                                  </a:lnTo>
                                  <a:lnTo>
                                    <a:pt x="122" y="22"/>
                                  </a:lnTo>
                                  <a:lnTo>
                                    <a:pt x="126" y="36"/>
                                  </a:lnTo>
                                  <a:lnTo>
                                    <a:pt x="129" y="57"/>
                                  </a:lnTo>
                                  <a:lnTo>
                                    <a:pt x="138" y="51"/>
                                  </a:lnTo>
                                  <a:lnTo>
                                    <a:pt x="149" y="58"/>
                                  </a:lnTo>
                                  <a:lnTo>
                                    <a:pt x="151" y="65"/>
                                  </a:lnTo>
                                  <a:lnTo>
                                    <a:pt x="151" y="77"/>
                                  </a:lnTo>
                                  <a:lnTo>
                                    <a:pt x="149" y="87"/>
                                  </a:lnTo>
                                  <a:lnTo>
                                    <a:pt x="156" y="79"/>
                                  </a:lnTo>
                                  <a:lnTo>
                                    <a:pt x="166" y="73"/>
                                  </a:lnTo>
                                  <a:lnTo>
                                    <a:pt x="181" y="77"/>
                                  </a:lnTo>
                                  <a:lnTo>
                                    <a:pt x="182" y="86"/>
                                  </a:lnTo>
                                  <a:lnTo>
                                    <a:pt x="184" y="93"/>
                                  </a:lnTo>
                                  <a:lnTo>
                                    <a:pt x="184" y="103"/>
                                  </a:lnTo>
                                  <a:lnTo>
                                    <a:pt x="193" y="100"/>
                                  </a:lnTo>
                                  <a:lnTo>
                                    <a:pt x="203" y="106"/>
                                  </a:lnTo>
                                  <a:lnTo>
                                    <a:pt x="207" y="114"/>
                                  </a:lnTo>
                                  <a:lnTo>
                                    <a:pt x="210" y="126"/>
                                  </a:lnTo>
                                  <a:lnTo>
                                    <a:pt x="219" y="131"/>
                                  </a:lnTo>
                                  <a:lnTo>
                                    <a:pt x="225" y="146"/>
                                  </a:lnTo>
                                  <a:lnTo>
                                    <a:pt x="223" y="162"/>
                                  </a:lnTo>
                                  <a:lnTo>
                                    <a:pt x="219" y="190"/>
                                  </a:lnTo>
                                  <a:lnTo>
                                    <a:pt x="221" y="206"/>
                                  </a:lnTo>
                                  <a:lnTo>
                                    <a:pt x="227" y="218"/>
                                  </a:lnTo>
                                  <a:lnTo>
                                    <a:pt x="233" y="230"/>
                                  </a:lnTo>
                                  <a:lnTo>
                                    <a:pt x="232" y="244"/>
                                  </a:lnTo>
                                  <a:lnTo>
                                    <a:pt x="225" y="254"/>
                                  </a:lnTo>
                                  <a:lnTo>
                                    <a:pt x="216" y="258"/>
                                  </a:lnTo>
                                  <a:lnTo>
                                    <a:pt x="207" y="258"/>
                                  </a:lnTo>
                                  <a:lnTo>
                                    <a:pt x="198" y="255"/>
                                  </a:lnTo>
                                  <a:lnTo>
                                    <a:pt x="187" y="244"/>
                                  </a:lnTo>
                                  <a:lnTo>
                                    <a:pt x="182" y="235"/>
                                  </a:lnTo>
                                  <a:lnTo>
                                    <a:pt x="181" y="230"/>
                                  </a:lnTo>
                                  <a:lnTo>
                                    <a:pt x="170" y="233"/>
                                  </a:lnTo>
                                  <a:lnTo>
                                    <a:pt x="159" y="232"/>
                                  </a:lnTo>
                                  <a:lnTo>
                                    <a:pt x="151" y="228"/>
                                  </a:lnTo>
                                  <a:lnTo>
                                    <a:pt x="147" y="224"/>
                                  </a:lnTo>
                                  <a:lnTo>
                                    <a:pt x="138" y="224"/>
                                  </a:lnTo>
                                  <a:lnTo>
                                    <a:pt x="132" y="221"/>
                                  </a:lnTo>
                                  <a:lnTo>
                                    <a:pt x="129" y="219"/>
                                  </a:lnTo>
                                  <a:lnTo>
                                    <a:pt x="121" y="219"/>
                                  </a:lnTo>
                                  <a:lnTo>
                                    <a:pt x="114" y="216"/>
                                  </a:lnTo>
                                  <a:lnTo>
                                    <a:pt x="109" y="206"/>
                                  </a:lnTo>
                                  <a:lnTo>
                                    <a:pt x="104" y="199"/>
                                  </a:lnTo>
                                  <a:lnTo>
                                    <a:pt x="101" y="206"/>
                                  </a:lnTo>
                                  <a:lnTo>
                                    <a:pt x="97" y="216"/>
                                  </a:lnTo>
                                  <a:lnTo>
                                    <a:pt x="89" y="221"/>
                                  </a:lnTo>
                                  <a:lnTo>
                                    <a:pt x="82" y="222"/>
                                  </a:lnTo>
                                  <a:lnTo>
                                    <a:pt x="77" y="222"/>
                                  </a:lnTo>
                                  <a:lnTo>
                                    <a:pt x="75" y="228"/>
                                  </a:lnTo>
                                  <a:lnTo>
                                    <a:pt x="70" y="235"/>
                                  </a:lnTo>
                                  <a:lnTo>
                                    <a:pt x="62" y="244"/>
                                  </a:lnTo>
                                  <a:lnTo>
                                    <a:pt x="43" y="244"/>
                                  </a:lnTo>
                                </a:path>
                              </a:pathLst>
                            </a:custGeom>
                            <a:solidFill>
                              <a:srgbClr val="C08040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de-DE"/>
                            </a:p>
                          </p:txBody>
                        </p:sp>
                        <p:grpSp>
                          <p:nvGrpSpPr>
                            <p:cNvPr id="22764" name="Group 2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967" y="2724"/>
                              <a:ext cx="176" cy="225"/>
                              <a:chOff x="2967" y="2724"/>
                              <a:chExt cx="176" cy="225"/>
                            </a:xfrm>
                          </p:grpSpPr>
                          <p:sp>
                            <p:nvSpPr>
                              <p:cNvPr id="22759" name="Freeform 23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07" y="2872"/>
                                <a:ext cx="36" cy="48"/>
                              </a:xfrm>
                              <a:custGeom>
                                <a:avLst/>
                                <a:gdLst>
                                  <a:gd name="T0" fmla="*/ 11 w 36"/>
                                  <a:gd name="T1" fmla="*/ 47 h 48"/>
                                  <a:gd name="T2" fmla="*/ 8 w 36"/>
                                  <a:gd name="T3" fmla="*/ 24 h 48"/>
                                  <a:gd name="T4" fmla="*/ 16 w 36"/>
                                  <a:gd name="T5" fmla="*/ 10 h 48"/>
                                  <a:gd name="T6" fmla="*/ 35 w 36"/>
                                  <a:gd name="T7" fmla="*/ 0 h 48"/>
                                  <a:gd name="T8" fmla="*/ 23 w 36"/>
                                  <a:gd name="T9" fmla="*/ 1 h 48"/>
                                  <a:gd name="T10" fmla="*/ 7 w 36"/>
                                  <a:gd name="T11" fmla="*/ 7 h 48"/>
                                  <a:gd name="T12" fmla="*/ 0 w 36"/>
                                  <a:gd name="T13" fmla="*/ 19 h 48"/>
                                  <a:gd name="T14" fmla="*/ 11 w 36"/>
                                  <a:gd name="T15" fmla="*/ 47 h 4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</a:cxnLst>
                                <a:rect l="0" t="0" r="r" b="b"/>
                                <a:pathLst>
                                  <a:path w="36" h="48">
                                    <a:moveTo>
                                      <a:pt x="11" y="47"/>
                                    </a:moveTo>
                                    <a:lnTo>
                                      <a:pt x="8" y="24"/>
                                    </a:lnTo>
                                    <a:lnTo>
                                      <a:pt x="16" y="10"/>
                                    </a:lnTo>
                                    <a:lnTo>
                                      <a:pt x="35" y="0"/>
                                    </a:lnTo>
                                    <a:lnTo>
                                      <a:pt x="23" y="1"/>
                                    </a:lnTo>
                                    <a:lnTo>
                                      <a:pt x="7" y="7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1" y="47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0" name="Freeform 23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42" y="2797"/>
                                <a:ext cx="57" cy="113"/>
                              </a:xfrm>
                              <a:custGeom>
                                <a:avLst/>
                                <a:gdLst>
                                  <a:gd name="T0" fmla="*/ 22 w 57"/>
                                  <a:gd name="T1" fmla="*/ 112 h 113"/>
                                  <a:gd name="T2" fmla="*/ 11 w 57"/>
                                  <a:gd name="T3" fmla="*/ 89 h 113"/>
                                  <a:gd name="T4" fmla="*/ 13 w 57"/>
                                  <a:gd name="T5" fmla="*/ 53 h 113"/>
                                  <a:gd name="T6" fmla="*/ 31 w 57"/>
                                  <a:gd name="T7" fmla="*/ 27 h 113"/>
                                  <a:gd name="T8" fmla="*/ 56 w 57"/>
                                  <a:gd name="T9" fmla="*/ 0 h 113"/>
                                  <a:gd name="T10" fmla="*/ 42 w 57"/>
                                  <a:gd name="T11" fmla="*/ 15 h 113"/>
                                  <a:gd name="T12" fmla="*/ 16 w 57"/>
                                  <a:gd name="T13" fmla="*/ 34 h 113"/>
                                  <a:gd name="T14" fmla="*/ 0 w 57"/>
                                  <a:gd name="T15" fmla="*/ 50 h 113"/>
                                  <a:gd name="T16" fmla="*/ 2 w 57"/>
                                  <a:gd name="T17" fmla="*/ 62 h 113"/>
                                  <a:gd name="T18" fmla="*/ 2 w 57"/>
                                  <a:gd name="T19" fmla="*/ 80 h 113"/>
                                  <a:gd name="T20" fmla="*/ 2 w 57"/>
                                  <a:gd name="T21" fmla="*/ 96 h 113"/>
                                  <a:gd name="T22" fmla="*/ 22 w 57"/>
                                  <a:gd name="T23" fmla="*/ 112 h 11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  <a:cxn ang="0">
                                    <a:pos x="T16" y="T17"/>
                                  </a:cxn>
                                  <a:cxn ang="0">
                                    <a:pos x="T18" y="T19"/>
                                  </a:cxn>
                                  <a:cxn ang="0">
                                    <a:pos x="T20" y="T21"/>
                                  </a:cxn>
                                  <a:cxn ang="0">
                                    <a:pos x="T22" y="T23"/>
                                  </a:cxn>
                                </a:cxnLst>
                                <a:rect l="0" t="0" r="r" b="b"/>
                                <a:pathLst>
                                  <a:path w="57" h="113">
                                    <a:moveTo>
                                      <a:pt x="22" y="112"/>
                                    </a:moveTo>
                                    <a:lnTo>
                                      <a:pt x="11" y="89"/>
                                    </a:lnTo>
                                    <a:lnTo>
                                      <a:pt x="13" y="53"/>
                                    </a:lnTo>
                                    <a:lnTo>
                                      <a:pt x="31" y="27"/>
                                    </a:lnTo>
                                    <a:lnTo>
                                      <a:pt x="56" y="0"/>
                                    </a:lnTo>
                                    <a:lnTo>
                                      <a:pt x="42" y="15"/>
                                    </a:lnTo>
                                    <a:lnTo>
                                      <a:pt x="16" y="34"/>
                                    </a:lnTo>
                                    <a:lnTo>
                                      <a:pt x="0" y="50"/>
                                    </a:lnTo>
                                    <a:lnTo>
                                      <a:pt x="2" y="62"/>
                                    </a:lnTo>
                                    <a:lnTo>
                                      <a:pt x="2" y="80"/>
                                    </a:lnTo>
                                    <a:lnTo>
                                      <a:pt x="2" y="96"/>
                                    </a:lnTo>
                                    <a:lnTo>
                                      <a:pt x="22" y="112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1" name="Freeform 23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967" y="2858"/>
                                <a:ext cx="39" cy="91"/>
                              </a:xfrm>
                              <a:custGeom>
                                <a:avLst/>
                                <a:gdLst>
                                  <a:gd name="T0" fmla="*/ 17 w 39"/>
                                  <a:gd name="T1" fmla="*/ 75 h 91"/>
                                  <a:gd name="T2" fmla="*/ 0 w 39"/>
                                  <a:gd name="T3" fmla="*/ 47 h 91"/>
                                  <a:gd name="T4" fmla="*/ 7 w 39"/>
                                  <a:gd name="T5" fmla="*/ 28 h 91"/>
                                  <a:gd name="T6" fmla="*/ 22 w 39"/>
                                  <a:gd name="T7" fmla="*/ 0 h 91"/>
                                  <a:gd name="T8" fmla="*/ 9 w 39"/>
                                  <a:gd name="T9" fmla="*/ 47 h 91"/>
                                  <a:gd name="T10" fmla="*/ 19 w 39"/>
                                  <a:gd name="T11" fmla="*/ 68 h 91"/>
                                  <a:gd name="T12" fmla="*/ 38 w 39"/>
                                  <a:gd name="T13" fmla="*/ 90 h 91"/>
                                  <a:gd name="T14" fmla="*/ 17 w 39"/>
                                  <a:gd name="T15" fmla="*/ 75 h 9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</a:cxnLst>
                                <a:rect l="0" t="0" r="r" b="b"/>
                                <a:pathLst>
                                  <a:path w="39" h="91">
                                    <a:moveTo>
                                      <a:pt x="17" y="75"/>
                                    </a:moveTo>
                                    <a:lnTo>
                                      <a:pt x="0" y="47"/>
                                    </a:lnTo>
                                    <a:lnTo>
                                      <a:pt x="7" y="28"/>
                                    </a:lnTo>
                                    <a:lnTo>
                                      <a:pt x="22" y="0"/>
                                    </a:lnTo>
                                    <a:lnTo>
                                      <a:pt x="9" y="47"/>
                                    </a:lnTo>
                                    <a:lnTo>
                                      <a:pt x="19" y="68"/>
                                    </a:lnTo>
                                    <a:lnTo>
                                      <a:pt x="38" y="90"/>
                                    </a:lnTo>
                                    <a:lnTo>
                                      <a:pt x="17" y="75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2" name="Freeform 23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998" y="2724"/>
                                <a:ext cx="52" cy="89"/>
                              </a:xfrm>
                              <a:custGeom>
                                <a:avLst/>
                                <a:gdLst>
                                  <a:gd name="T0" fmla="*/ 51 w 52"/>
                                  <a:gd name="T1" fmla="*/ 0 h 89"/>
                                  <a:gd name="T2" fmla="*/ 27 w 52"/>
                                  <a:gd name="T3" fmla="*/ 21 h 89"/>
                                  <a:gd name="T4" fmla="*/ 7 w 52"/>
                                  <a:gd name="T5" fmla="*/ 43 h 89"/>
                                  <a:gd name="T6" fmla="*/ 4 w 52"/>
                                  <a:gd name="T7" fmla="*/ 63 h 89"/>
                                  <a:gd name="T8" fmla="*/ 0 w 52"/>
                                  <a:gd name="T9" fmla="*/ 88 h 89"/>
                                  <a:gd name="T10" fmla="*/ 9 w 52"/>
                                  <a:gd name="T11" fmla="*/ 67 h 89"/>
                                  <a:gd name="T12" fmla="*/ 16 w 52"/>
                                  <a:gd name="T13" fmla="*/ 45 h 89"/>
                                  <a:gd name="T14" fmla="*/ 37 w 52"/>
                                  <a:gd name="T15" fmla="*/ 19 h 89"/>
                                  <a:gd name="T16" fmla="*/ 51 w 52"/>
                                  <a:gd name="T17" fmla="*/ 0 h 8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  <a:cxn ang="0">
                                    <a:pos x="T16" y="T17"/>
                                  </a:cxn>
                                </a:cxnLst>
                                <a:rect l="0" t="0" r="r" b="b"/>
                                <a:pathLst>
                                  <a:path w="52" h="89">
                                    <a:moveTo>
                                      <a:pt x="51" y="0"/>
                                    </a:moveTo>
                                    <a:lnTo>
                                      <a:pt x="27" y="21"/>
                                    </a:lnTo>
                                    <a:lnTo>
                                      <a:pt x="7" y="43"/>
                                    </a:lnTo>
                                    <a:lnTo>
                                      <a:pt x="4" y="63"/>
                                    </a:lnTo>
                                    <a:lnTo>
                                      <a:pt x="0" y="88"/>
                                    </a:lnTo>
                                    <a:lnTo>
                                      <a:pt x="9" y="67"/>
                                    </a:lnTo>
                                    <a:lnTo>
                                      <a:pt x="16" y="45"/>
                                    </a:lnTo>
                                    <a:lnTo>
                                      <a:pt x="37" y="19"/>
                                    </a:lnTo>
                                    <a:lnTo>
                                      <a:pt x="51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3" name="Freeform 23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992" y="2890"/>
                                <a:ext cx="30" cy="59"/>
                              </a:xfrm>
                              <a:custGeom>
                                <a:avLst/>
                                <a:gdLst>
                                  <a:gd name="T0" fmla="*/ 11 w 30"/>
                                  <a:gd name="T1" fmla="*/ 58 h 59"/>
                                  <a:gd name="T2" fmla="*/ 4 w 30"/>
                                  <a:gd name="T3" fmla="*/ 40 h 59"/>
                                  <a:gd name="T4" fmla="*/ 0 w 30"/>
                                  <a:gd name="T5" fmla="*/ 27 h 59"/>
                                  <a:gd name="T6" fmla="*/ 8 w 30"/>
                                  <a:gd name="T7" fmla="*/ 12 h 59"/>
                                  <a:gd name="T8" fmla="*/ 26 w 30"/>
                                  <a:gd name="T9" fmla="*/ 0 h 59"/>
                                  <a:gd name="T10" fmla="*/ 16 w 30"/>
                                  <a:gd name="T11" fmla="*/ 17 h 59"/>
                                  <a:gd name="T12" fmla="*/ 10 w 30"/>
                                  <a:gd name="T13" fmla="*/ 33 h 59"/>
                                  <a:gd name="T14" fmla="*/ 19 w 30"/>
                                  <a:gd name="T15" fmla="*/ 40 h 59"/>
                                  <a:gd name="T16" fmla="*/ 29 w 30"/>
                                  <a:gd name="T17" fmla="*/ 24 h 59"/>
                                  <a:gd name="T18" fmla="*/ 24 w 30"/>
                                  <a:gd name="T19" fmla="*/ 37 h 59"/>
                                  <a:gd name="T20" fmla="*/ 11 w 30"/>
                                  <a:gd name="T21" fmla="*/ 58 h 5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  <a:cxn ang="0">
                                    <a:pos x="T16" y="T17"/>
                                  </a:cxn>
                                  <a:cxn ang="0">
                                    <a:pos x="T18" y="T19"/>
                                  </a:cxn>
                                  <a:cxn ang="0">
                                    <a:pos x="T20" y="T21"/>
                                  </a:cxn>
                                </a:cxnLst>
                                <a:rect l="0" t="0" r="r" b="b"/>
                                <a:pathLst>
                                  <a:path w="30" h="59">
                                    <a:moveTo>
                                      <a:pt x="11" y="58"/>
                                    </a:moveTo>
                                    <a:lnTo>
                                      <a:pt x="4" y="40"/>
                                    </a:lnTo>
                                    <a:lnTo>
                                      <a:pt x="0" y="27"/>
                                    </a:lnTo>
                                    <a:lnTo>
                                      <a:pt x="8" y="12"/>
                                    </a:lnTo>
                                    <a:lnTo>
                                      <a:pt x="26" y="0"/>
                                    </a:lnTo>
                                    <a:lnTo>
                                      <a:pt x="16" y="17"/>
                                    </a:lnTo>
                                    <a:lnTo>
                                      <a:pt x="10" y="33"/>
                                    </a:lnTo>
                                    <a:lnTo>
                                      <a:pt x="19" y="40"/>
                                    </a:lnTo>
                                    <a:lnTo>
                                      <a:pt x="29" y="24"/>
                                    </a:lnTo>
                                    <a:lnTo>
                                      <a:pt x="24" y="37"/>
                                    </a:lnTo>
                                    <a:lnTo>
                                      <a:pt x="11" y="58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22772" name="Group 24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59" y="3023"/>
                            <a:ext cx="250" cy="135"/>
                            <a:chOff x="3359" y="3023"/>
                            <a:chExt cx="250" cy="135"/>
                          </a:xfrm>
                        </p:grpSpPr>
                        <p:sp>
                          <p:nvSpPr>
                            <p:cNvPr id="22766" name="Freeform 23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59" y="3023"/>
                              <a:ext cx="250" cy="135"/>
                            </a:xfrm>
                            <a:custGeom>
                              <a:avLst/>
                              <a:gdLst>
                                <a:gd name="T0" fmla="*/ 16 w 250"/>
                                <a:gd name="T1" fmla="*/ 33 h 135"/>
                                <a:gd name="T2" fmla="*/ 61 w 250"/>
                                <a:gd name="T3" fmla="*/ 35 h 135"/>
                                <a:gd name="T4" fmla="*/ 92 w 250"/>
                                <a:gd name="T5" fmla="*/ 34 h 135"/>
                                <a:gd name="T6" fmla="*/ 130 w 250"/>
                                <a:gd name="T7" fmla="*/ 16 h 135"/>
                                <a:gd name="T8" fmla="*/ 161 w 250"/>
                                <a:gd name="T9" fmla="*/ 2 h 135"/>
                                <a:gd name="T10" fmla="*/ 189 w 250"/>
                                <a:gd name="T11" fmla="*/ 0 h 135"/>
                                <a:gd name="T12" fmla="*/ 201 w 250"/>
                                <a:gd name="T13" fmla="*/ 13 h 135"/>
                                <a:gd name="T14" fmla="*/ 221 w 250"/>
                                <a:gd name="T15" fmla="*/ 23 h 135"/>
                                <a:gd name="T16" fmla="*/ 244 w 250"/>
                                <a:gd name="T17" fmla="*/ 24 h 135"/>
                                <a:gd name="T18" fmla="*/ 249 w 250"/>
                                <a:gd name="T19" fmla="*/ 35 h 135"/>
                                <a:gd name="T20" fmla="*/ 246 w 250"/>
                                <a:gd name="T21" fmla="*/ 61 h 135"/>
                                <a:gd name="T22" fmla="*/ 242 w 250"/>
                                <a:gd name="T23" fmla="*/ 77 h 135"/>
                                <a:gd name="T24" fmla="*/ 231 w 250"/>
                                <a:gd name="T25" fmla="*/ 91 h 135"/>
                                <a:gd name="T26" fmla="*/ 215 w 250"/>
                                <a:gd name="T27" fmla="*/ 107 h 135"/>
                                <a:gd name="T28" fmla="*/ 207 w 250"/>
                                <a:gd name="T29" fmla="*/ 123 h 135"/>
                                <a:gd name="T30" fmla="*/ 195 w 250"/>
                                <a:gd name="T31" fmla="*/ 133 h 135"/>
                                <a:gd name="T32" fmla="*/ 185 w 250"/>
                                <a:gd name="T33" fmla="*/ 134 h 135"/>
                                <a:gd name="T34" fmla="*/ 171 w 250"/>
                                <a:gd name="T35" fmla="*/ 121 h 135"/>
                                <a:gd name="T36" fmla="*/ 162 w 250"/>
                                <a:gd name="T37" fmla="*/ 126 h 135"/>
                                <a:gd name="T38" fmla="*/ 148 w 250"/>
                                <a:gd name="T39" fmla="*/ 127 h 135"/>
                                <a:gd name="T40" fmla="*/ 138 w 250"/>
                                <a:gd name="T41" fmla="*/ 107 h 135"/>
                                <a:gd name="T42" fmla="*/ 131 w 250"/>
                                <a:gd name="T43" fmla="*/ 110 h 135"/>
                                <a:gd name="T44" fmla="*/ 121 w 250"/>
                                <a:gd name="T45" fmla="*/ 110 h 135"/>
                                <a:gd name="T46" fmla="*/ 117 w 250"/>
                                <a:gd name="T47" fmla="*/ 99 h 135"/>
                                <a:gd name="T48" fmla="*/ 105 w 250"/>
                                <a:gd name="T49" fmla="*/ 107 h 135"/>
                                <a:gd name="T50" fmla="*/ 94 w 250"/>
                                <a:gd name="T51" fmla="*/ 113 h 135"/>
                                <a:gd name="T52" fmla="*/ 83 w 250"/>
                                <a:gd name="T53" fmla="*/ 107 h 135"/>
                                <a:gd name="T54" fmla="*/ 79 w 250"/>
                                <a:gd name="T55" fmla="*/ 97 h 135"/>
                                <a:gd name="T56" fmla="*/ 78 w 250"/>
                                <a:gd name="T57" fmla="*/ 84 h 135"/>
                                <a:gd name="T58" fmla="*/ 58 w 250"/>
                                <a:gd name="T59" fmla="*/ 87 h 135"/>
                                <a:gd name="T60" fmla="*/ 43 w 250"/>
                                <a:gd name="T61" fmla="*/ 91 h 135"/>
                                <a:gd name="T62" fmla="*/ 39 w 250"/>
                                <a:gd name="T63" fmla="*/ 83 h 135"/>
                                <a:gd name="T64" fmla="*/ 27 w 250"/>
                                <a:gd name="T65" fmla="*/ 83 h 135"/>
                                <a:gd name="T66" fmla="*/ 8 w 250"/>
                                <a:gd name="T67" fmla="*/ 70 h 135"/>
                                <a:gd name="T68" fmla="*/ 0 w 250"/>
                                <a:gd name="T69" fmla="*/ 54 h 135"/>
                                <a:gd name="T70" fmla="*/ 4 w 250"/>
                                <a:gd name="T71" fmla="*/ 47 h 135"/>
                                <a:gd name="T72" fmla="*/ 2 w 250"/>
                                <a:gd name="T73" fmla="*/ 34 h 135"/>
                                <a:gd name="T74" fmla="*/ 16 w 250"/>
                                <a:gd name="T75" fmla="*/ 33 h 13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  <a:cxn ang="0">
                                  <a:pos x="T10" y="T11"/>
                                </a:cxn>
                                <a:cxn ang="0">
                                  <a:pos x="T12" y="T13"/>
                                </a:cxn>
                                <a:cxn ang="0">
                                  <a:pos x="T14" y="T15"/>
                                </a:cxn>
                                <a:cxn ang="0">
                                  <a:pos x="T16" y="T17"/>
                                </a:cxn>
                                <a:cxn ang="0">
                                  <a:pos x="T18" y="T19"/>
                                </a:cxn>
                                <a:cxn ang="0">
                                  <a:pos x="T20" y="T21"/>
                                </a:cxn>
                                <a:cxn ang="0">
                                  <a:pos x="T22" y="T23"/>
                                </a:cxn>
                                <a:cxn ang="0">
                                  <a:pos x="T24" y="T25"/>
                                </a:cxn>
                                <a:cxn ang="0">
                                  <a:pos x="T26" y="T27"/>
                                </a:cxn>
                                <a:cxn ang="0">
                                  <a:pos x="T28" y="T29"/>
                                </a:cxn>
                                <a:cxn ang="0">
                                  <a:pos x="T30" y="T31"/>
                                </a:cxn>
                                <a:cxn ang="0">
                                  <a:pos x="T32" y="T33"/>
                                </a:cxn>
                                <a:cxn ang="0">
                                  <a:pos x="T34" y="T35"/>
                                </a:cxn>
                                <a:cxn ang="0">
                                  <a:pos x="T36" y="T37"/>
                                </a:cxn>
                                <a:cxn ang="0">
                                  <a:pos x="T38" y="T39"/>
                                </a:cxn>
                                <a:cxn ang="0">
                                  <a:pos x="T40" y="T41"/>
                                </a:cxn>
                                <a:cxn ang="0">
                                  <a:pos x="T42" y="T43"/>
                                </a:cxn>
                                <a:cxn ang="0">
                                  <a:pos x="T44" y="T45"/>
                                </a:cxn>
                                <a:cxn ang="0">
                                  <a:pos x="T46" y="T47"/>
                                </a:cxn>
                                <a:cxn ang="0">
                                  <a:pos x="T48" y="T49"/>
                                </a:cxn>
                                <a:cxn ang="0">
                                  <a:pos x="T50" y="T51"/>
                                </a:cxn>
                                <a:cxn ang="0">
                                  <a:pos x="T52" y="T53"/>
                                </a:cxn>
                                <a:cxn ang="0">
                                  <a:pos x="T54" y="T55"/>
                                </a:cxn>
                                <a:cxn ang="0">
                                  <a:pos x="T56" y="T57"/>
                                </a:cxn>
                                <a:cxn ang="0">
                                  <a:pos x="T58" y="T59"/>
                                </a:cxn>
                                <a:cxn ang="0">
                                  <a:pos x="T60" y="T61"/>
                                </a:cxn>
                                <a:cxn ang="0">
                                  <a:pos x="T62" y="T63"/>
                                </a:cxn>
                                <a:cxn ang="0">
                                  <a:pos x="T64" y="T65"/>
                                </a:cxn>
                                <a:cxn ang="0">
                                  <a:pos x="T66" y="T67"/>
                                </a:cxn>
                                <a:cxn ang="0">
                                  <a:pos x="T68" y="T69"/>
                                </a:cxn>
                                <a:cxn ang="0">
                                  <a:pos x="T70" y="T71"/>
                                </a:cxn>
                                <a:cxn ang="0">
                                  <a:pos x="T72" y="T73"/>
                                </a:cxn>
                                <a:cxn ang="0">
                                  <a:pos x="T74" y="T75"/>
                                </a:cxn>
                              </a:cxnLst>
                              <a:rect l="0" t="0" r="r" b="b"/>
                              <a:pathLst>
                                <a:path w="250" h="135">
                                  <a:moveTo>
                                    <a:pt x="16" y="33"/>
                                  </a:moveTo>
                                  <a:lnTo>
                                    <a:pt x="61" y="35"/>
                                  </a:lnTo>
                                  <a:lnTo>
                                    <a:pt x="92" y="34"/>
                                  </a:lnTo>
                                  <a:lnTo>
                                    <a:pt x="130" y="16"/>
                                  </a:lnTo>
                                  <a:lnTo>
                                    <a:pt x="161" y="2"/>
                                  </a:lnTo>
                                  <a:lnTo>
                                    <a:pt x="189" y="0"/>
                                  </a:lnTo>
                                  <a:lnTo>
                                    <a:pt x="201" y="13"/>
                                  </a:lnTo>
                                  <a:lnTo>
                                    <a:pt x="221" y="23"/>
                                  </a:lnTo>
                                  <a:lnTo>
                                    <a:pt x="244" y="24"/>
                                  </a:lnTo>
                                  <a:lnTo>
                                    <a:pt x="249" y="35"/>
                                  </a:lnTo>
                                  <a:lnTo>
                                    <a:pt x="246" y="61"/>
                                  </a:lnTo>
                                  <a:lnTo>
                                    <a:pt x="242" y="77"/>
                                  </a:lnTo>
                                  <a:lnTo>
                                    <a:pt x="231" y="91"/>
                                  </a:lnTo>
                                  <a:lnTo>
                                    <a:pt x="215" y="107"/>
                                  </a:lnTo>
                                  <a:lnTo>
                                    <a:pt x="207" y="123"/>
                                  </a:lnTo>
                                  <a:lnTo>
                                    <a:pt x="195" y="133"/>
                                  </a:lnTo>
                                  <a:lnTo>
                                    <a:pt x="185" y="134"/>
                                  </a:lnTo>
                                  <a:lnTo>
                                    <a:pt x="171" y="121"/>
                                  </a:lnTo>
                                  <a:lnTo>
                                    <a:pt x="162" y="126"/>
                                  </a:lnTo>
                                  <a:lnTo>
                                    <a:pt x="148" y="127"/>
                                  </a:lnTo>
                                  <a:lnTo>
                                    <a:pt x="138" y="107"/>
                                  </a:lnTo>
                                  <a:lnTo>
                                    <a:pt x="131" y="110"/>
                                  </a:lnTo>
                                  <a:lnTo>
                                    <a:pt x="121" y="110"/>
                                  </a:lnTo>
                                  <a:lnTo>
                                    <a:pt x="117" y="99"/>
                                  </a:lnTo>
                                  <a:lnTo>
                                    <a:pt x="105" y="107"/>
                                  </a:lnTo>
                                  <a:lnTo>
                                    <a:pt x="94" y="113"/>
                                  </a:lnTo>
                                  <a:lnTo>
                                    <a:pt x="83" y="107"/>
                                  </a:lnTo>
                                  <a:lnTo>
                                    <a:pt x="79" y="97"/>
                                  </a:lnTo>
                                  <a:lnTo>
                                    <a:pt x="78" y="84"/>
                                  </a:lnTo>
                                  <a:lnTo>
                                    <a:pt x="58" y="87"/>
                                  </a:lnTo>
                                  <a:lnTo>
                                    <a:pt x="43" y="91"/>
                                  </a:lnTo>
                                  <a:lnTo>
                                    <a:pt x="39" y="83"/>
                                  </a:lnTo>
                                  <a:lnTo>
                                    <a:pt x="27" y="83"/>
                                  </a:lnTo>
                                  <a:lnTo>
                                    <a:pt x="8" y="70"/>
                                  </a:lnTo>
                                  <a:lnTo>
                                    <a:pt x="0" y="54"/>
                                  </a:lnTo>
                                  <a:lnTo>
                                    <a:pt x="4" y="47"/>
                                  </a:lnTo>
                                  <a:lnTo>
                                    <a:pt x="2" y="34"/>
                                  </a:lnTo>
                                  <a:lnTo>
                                    <a:pt x="16" y="33"/>
                                  </a:lnTo>
                                </a:path>
                              </a:pathLst>
                            </a:custGeom>
                            <a:solidFill>
                              <a:srgbClr val="C08040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de-DE"/>
                            </a:p>
                          </p:txBody>
                        </p:sp>
                        <p:grpSp>
                          <p:nvGrpSpPr>
                            <p:cNvPr id="22771" name="Group 24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6" y="3046"/>
                              <a:ext cx="195" cy="102"/>
                              <a:chOff x="3396" y="3046"/>
                              <a:chExt cx="195" cy="102"/>
                            </a:xfrm>
                          </p:grpSpPr>
                          <p:sp>
                            <p:nvSpPr>
                              <p:cNvPr id="22767" name="Freeform 23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396" y="3077"/>
                                <a:ext cx="58" cy="30"/>
                              </a:xfrm>
                              <a:custGeom>
                                <a:avLst/>
                                <a:gdLst>
                                  <a:gd name="T0" fmla="*/ 0 w 58"/>
                                  <a:gd name="T1" fmla="*/ 29 h 30"/>
                                  <a:gd name="T2" fmla="*/ 30 w 58"/>
                                  <a:gd name="T3" fmla="*/ 21 h 30"/>
                                  <a:gd name="T4" fmla="*/ 57 w 58"/>
                                  <a:gd name="T5" fmla="*/ 0 h 30"/>
                                  <a:gd name="T6" fmla="*/ 47 w 58"/>
                                  <a:gd name="T7" fmla="*/ 16 h 30"/>
                                  <a:gd name="T8" fmla="*/ 35 w 58"/>
                                  <a:gd name="T9" fmla="*/ 26 h 30"/>
                                  <a:gd name="T10" fmla="*/ 0 w 58"/>
                                  <a:gd name="T11" fmla="*/ 29 h 3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</a:cxnLst>
                                <a:rect l="0" t="0" r="r" b="b"/>
                                <a:pathLst>
                                  <a:path w="58" h="30">
                                    <a:moveTo>
                                      <a:pt x="0" y="29"/>
                                    </a:moveTo>
                                    <a:lnTo>
                                      <a:pt x="30" y="21"/>
                                    </a:lnTo>
                                    <a:lnTo>
                                      <a:pt x="57" y="0"/>
                                    </a:lnTo>
                                    <a:lnTo>
                                      <a:pt x="47" y="16"/>
                                    </a:lnTo>
                                    <a:lnTo>
                                      <a:pt x="35" y="26"/>
                                    </a:lnTo>
                                    <a:lnTo>
                                      <a:pt x="0" y="29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8" name="Freeform 24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473" y="3046"/>
                                <a:ext cx="47" cy="82"/>
                              </a:xfrm>
                              <a:custGeom>
                                <a:avLst/>
                                <a:gdLst>
                                  <a:gd name="T0" fmla="*/ 0 w 47"/>
                                  <a:gd name="T1" fmla="*/ 81 h 82"/>
                                  <a:gd name="T2" fmla="*/ 16 w 47"/>
                                  <a:gd name="T3" fmla="*/ 53 h 82"/>
                                  <a:gd name="T4" fmla="*/ 46 w 47"/>
                                  <a:gd name="T5" fmla="*/ 0 h 82"/>
                                  <a:gd name="T6" fmla="*/ 37 w 47"/>
                                  <a:gd name="T7" fmla="*/ 29 h 82"/>
                                  <a:gd name="T8" fmla="*/ 31 w 47"/>
                                  <a:gd name="T9" fmla="*/ 54 h 82"/>
                                  <a:gd name="T10" fmla="*/ 0 w 47"/>
                                  <a:gd name="T11" fmla="*/ 81 h 8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</a:cxnLst>
                                <a:rect l="0" t="0" r="r" b="b"/>
                                <a:pathLst>
                                  <a:path w="47" h="82">
                                    <a:moveTo>
                                      <a:pt x="0" y="81"/>
                                    </a:moveTo>
                                    <a:lnTo>
                                      <a:pt x="16" y="53"/>
                                    </a:lnTo>
                                    <a:lnTo>
                                      <a:pt x="46" y="0"/>
                                    </a:lnTo>
                                    <a:lnTo>
                                      <a:pt x="37" y="29"/>
                                    </a:lnTo>
                                    <a:lnTo>
                                      <a:pt x="31" y="54"/>
                                    </a:lnTo>
                                    <a:lnTo>
                                      <a:pt x="0" y="81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69" name="Freeform 24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527" y="3048"/>
                                <a:ext cx="34" cy="100"/>
                              </a:xfrm>
                              <a:custGeom>
                                <a:avLst/>
                                <a:gdLst>
                                  <a:gd name="T0" fmla="*/ 0 w 34"/>
                                  <a:gd name="T1" fmla="*/ 99 h 100"/>
                                  <a:gd name="T2" fmla="*/ 24 w 34"/>
                                  <a:gd name="T3" fmla="*/ 77 h 100"/>
                                  <a:gd name="T4" fmla="*/ 23 w 34"/>
                                  <a:gd name="T5" fmla="*/ 30 h 100"/>
                                  <a:gd name="T6" fmla="*/ 7 w 34"/>
                                  <a:gd name="T7" fmla="*/ 0 h 100"/>
                                  <a:gd name="T8" fmla="*/ 27 w 34"/>
                                  <a:gd name="T9" fmla="*/ 29 h 100"/>
                                  <a:gd name="T10" fmla="*/ 33 w 34"/>
                                  <a:gd name="T11" fmla="*/ 59 h 100"/>
                                  <a:gd name="T12" fmla="*/ 32 w 34"/>
                                  <a:gd name="T13" fmla="*/ 86 h 100"/>
                                  <a:gd name="T14" fmla="*/ 0 w 34"/>
                                  <a:gd name="T15" fmla="*/ 99 h 10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  <a:cxn ang="0">
                                    <a:pos x="T10" y="T11"/>
                                  </a:cxn>
                                  <a:cxn ang="0">
                                    <a:pos x="T12" y="T13"/>
                                  </a:cxn>
                                  <a:cxn ang="0">
                                    <a:pos x="T14" y="T15"/>
                                  </a:cxn>
                                </a:cxnLst>
                                <a:rect l="0" t="0" r="r" b="b"/>
                                <a:pathLst>
                                  <a:path w="34" h="100">
                                    <a:moveTo>
                                      <a:pt x="0" y="99"/>
                                    </a:moveTo>
                                    <a:lnTo>
                                      <a:pt x="24" y="77"/>
                                    </a:lnTo>
                                    <a:lnTo>
                                      <a:pt x="23" y="30"/>
                                    </a:lnTo>
                                    <a:lnTo>
                                      <a:pt x="7" y="0"/>
                                    </a:lnTo>
                                    <a:lnTo>
                                      <a:pt x="27" y="29"/>
                                    </a:lnTo>
                                    <a:lnTo>
                                      <a:pt x="33" y="59"/>
                                    </a:lnTo>
                                    <a:lnTo>
                                      <a:pt x="32" y="86"/>
                                    </a:lnTo>
                                    <a:lnTo>
                                      <a:pt x="0" y="99"/>
                                    </a:lnTo>
                                  </a:path>
                                </a:pathLst>
                              </a:custGeom>
                              <a:solidFill>
                                <a:srgbClr val="804000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22770" name="Freeform 24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574" y="3078"/>
                                <a:ext cx="17" cy="39"/>
                              </a:xfrm>
                              <a:custGeom>
                                <a:avLst/>
                                <a:gdLst>
                                  <a:gd name="T0" fmla="*/ 0 w 17"/>
                                  <a:gd name="T1" fmla="*/ 0 h 39"/>
                                  <a:gd name="T2" fmla="*/ 16 w 17"/>
                                  <a:gd name="T3" fmla="*/ 26 h 39"/>
                                  <a:gd name="T4" fmla="*/ 10 w 17"/>
                                  <a:gd name="T5" fmla="*/ 38 h 3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</a:cxnLst>
                                <a:rect l="0" t="0" r="r" b="b"/>
                                <a:pathLst>
                                  <a:path w="17" h="39">
                                    <a:moveTo>
                                      <a:pt x="0" y="0"/>
                                    </a:moveTo>
                                    <a:lnTo>
                                      <a:pt x="16" y="26"/>
                                    </a:lnTo>
                                    <a:lnTo>
                                      <a:pt x="10" y="38"/>
                                    </a:lnTo>
                                  </a:path>
                                </a:pathLst>
                              </a:custGeom>
                              <a:noFill/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sm" len="sm"/>
                                <a:tailEnd type="none" w="sm" len="sm"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de-DE"/>
                              </a:p>
                            </p:txBody>
                          </p:sp>
                        </p:grpSp>
                      </p:grpSp>
                    </p:grpSp>
                  </p:grpSp>
                </p:grpSp>
                <p:grpSp>
                  <p:nvGrpSpPr>
                    <p:cNvPr id="22779" name="Group 2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34" y="2774"/>
                      <a:ext cx="155" cy="224"/>
                      <a:chOff x="3534" y="2774"/>
                      <a:chExt cx="155" cy="224"/>
                    </a:xfrm>
                  </p:grpSpPr>
                  <p:sp>
                    <p:nvSpPr>
                      <p:cNvPr id="22776" name="Freeform 2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34" y="2824"/>
                        <a:ext cx="138" cy="174"/>
                      </a:xfrm>
                      <a:custGeom>
                        <a:avLst/>
                        <a:gdLst>
                          <a:gd name="T0" fmla="*/ 8 w 138"/>
                          <a:gd name="T1" fmla="*/ 73 h 174"/>
                          <a:gd name="T2" fmla="*/ 23 w 138"/>
                          <a:gd name="T3" fmla="*/ 40 h 174"/>
                          <a:gd name="T4" fmla="*/ 33 w 138"/>
                          <a:gd name="T5" fmla="*/ 28 h 174"/>
                          <a:gd name="T6" fmla="*/ 48 w 138"/>
                          <a:gd name="T7" fmla="*/ 9 h 174"/>
                          <a:gd name="T8" fmla="*/ 72 w 138"/>
                          <a:gd name="T9" fmla="*/ 0 h 174"/>
                          <a:gd name="T10" fmla="*/ 93 w 138"/>
                          <a:gd name="T11" fmla="*/ 4 h 174"/>
                          <a:gd name="T12" fmla="*/ 110 w 138"/>
                          <a:gd name="T13" fmla="*/ 14 h 174"/>
                          <a:gd name="T14" fmla="*/ 125 w 138"/>
                          <a:gd name="T15" fmla="*/ 33 h 174"/>
                          <a:gd name="T16" fmla="*/ 136 w 138"/>
                          <a:gd name="T17" fmla="*/ 64 h 174"/>
                          <a:gd name="T18" fmla="*/ 137 w 138"/>
                          <a:gd name="T19" fmla="*/ 88 h 174"/>
                          <a:gd name="T20" fmla="*/ 129 w 138"/>
                          <a:gd name="T21" fmla="*/ 111 h 174"/>
                          <a:gd name="T22" fmla="*/ 115 w 138"/>
                          <a:gd name="T23" fmla="*/ 133 h 174"/>
                          <a:gd name="T24" fmla="*/ 102 w 138"/>
                          <a:gd name="T25" fmla="*/ 150 h 174"/>
                          <a:gd name="T26" fmla="*/ 77 w 138"/>
                          <a:gd name="T27" fmla="*/ 168 h 174"/>
                          <a:gd name="T28" fmla="*/ 50 w 138"/>
                          <a:gd name="T29" fmla="*/ 173 h 174"/>
                          <a:gd name="T30" fmla="*/ 24 w 138"/>
                          <a:gd name="T31" fmla="*/ 166 h 174"/>
                          <a:gd name="T32" fmla="*/ 4 w 138"/>
                          <a:gd name="T33" fmla="*/ 146 h 174"/>
                          <a:gd name="T34" fmla="*/ 0 w 138"/>
                          <a:gd name="T35" fmla="*/ 118 h 174"/>
                          <a:gd name="T36" fmla="*/ 8 w 138"/>
                          <a:gd name="T37" fmla="*/ 73 h 17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</a:cxnLst>
                        <a:rect l="0" t="0" r="r" b="b"/>
                        <a:pathLst>
                          <a:path w="138" h="174">
                            <a:moveTo>
                              <a:pt x="8" y="73"/>
                            </a:moveTo>
                            <a:lnTo>
                              <a:pt x="23" y="40"/>
                            </a:lnTo>
                            <a:lnTo>
                              <a:pt x="33" y="28"/>
                            </a:lnTo>
                            <a:lnTo>
                              <a:pt x="48" y="9"/>
                            </a:lnTo>
                            <a:lnTo>
                              <a:pt x="72" y="0"/>
                            </a:lnTo>
                            <a:lnTo>
                              <a:pt x="93" y="4"/>
                            </a:lnTo>
                            <a:lnTo>
                              <a:pt x="110" y="14"/>
                            </a:lnTo>
                            <a:lnTo>
                              <a:pt x="125" y="33"/>
                            </a:lnTo>
                            <a:lnTo>
                              <a:pt x="136" y="64"/>
                            </a:lnTo>
                            <a:lnTo>
                              <a:pt x="137" y="88"/>
                            </a:lnTo>
                            <a:lnTo>
                              <a:pt x="129" y="111"/>
                            </a:lnTo>
                            <a:lnTo>
                              <a:pt x="115" y="133"/>
                            </a:lnTo>
                            <a:lnTo>
                              <a:pt x="102" y="150"/>
                            </a:lnTo>
                            <a:lnTo>
                              <a:pt x="77" y="168"/>
                            </a:lnTo>
                            <a:lnTo>
                              <a:pt x="50" y="173"/>
                            </a:lnTo>
                            <a:lnTo>
                              <a:pt x="24" y="166"/>
                            </a:lnTo>
                            <a:lnTo>
                              <a:pt x="4" y="146"/>
                            </a:lnTo>
                            <a:lnTo>
                              <a:pt x="0" y="118"/>
                            </a:lnTo>
                            <a:lnTo>
                              <a:pt x="8" y="73"/>
                            </a:lnTo>
                          </a:path>
                        </a:pathLst>
                      </a:custGeom>
                      <a:solidFill>
                        <a:srgbClr val="F0F0F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777" name="Oval 2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97" y="2876"/>
                        <a:ext cx="35" cy="39"/>
                      </a:xfrm>
                      <a:prstGeom prst="ellipse">
                        <a:avLst/>
                      </a:prstGeom>
                      <a:solidFill>
                        <a:srgbClr val="00008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778" name="Freeform 2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54" y="2774"/>
                        <a:ext cx="135" cy="110"/>
                      </a:xfrm>
                      <a:custGeom>
                        <a:avLst/>
                        <a:gdLst>
                          <a:gd name="T0" fmla="*/ 133 w 135"/>
                          <a:gd name="T1" fmla="*/ 75 h 110"/>
                          <a:gd name="T2" fmla="*/ 130 w 135"/>
                          <a:gd name="T3" fmla="*/ 66 h 110"/>
                          <a:gd name="T4" fmla="*/ 34 w 135"/>
                          <a:gd name="T5" fmla="*/ 1 h 110"/>
                          <a:gd name="T6" fmla="*/ 25 w 135"/>
                          <a:gd name="T7" fmla="*/ 0 h 110"/>
                          <a:gd name="T8" fmla="*/ 15 w 135"/>
                          <a:gd name="T9" fmla="*/ 4 h 110"/>
                          <a:gd name="T10" fmla="*/ 6 w 135"/>
                          <a:gd name="T11" fmla="*/ 11 h 110"/>
                          <a:gd name="T12" fmla="*/ 0 w 135"/>
                          <a:gd name="T13" fmla="*/ 23 h 110"/>
                          <a:gd name="T14" fmla="*/ 1 w 135"/>
                          <a:gd name="T15" fmla="*/ 33 h 110"/>
                          <a:gd name="T16" fmla="*/ 4 w 135"/>
                          <a:gd name="T17" fmla="*/ 44 h 110"/>
                          <a:gd name="T18" fmla="*/ 10 w 135"/>
                          <a:gd name="T19" fmla="*/ 50 h 110"/>
                          <a:gd name="T20" fmla="*/ 19 w 135"/>
                          <a:gd name="T21" fmla="*/ 55 h 110"/>
                          <a:gd name="T22" fmla="*/ 91 w 135"/>
                          <a:gd name="T23" fmla="*/ 105 h 110"/>
                          <a:gd name="T24" fmla="*/ 97 w 135"/>
                          <a:gd name="T25" fmla="*/ 108 h 110"/>
                          <a:gd name="T26" fmla="*/ 105 w 135"/>
                          <a:gd name="T27" fmla="*/ 109 h 110"/>
                          <a:gd name="T28" fmla="*/ 115 w 135"/>
                          <a:gd name="T29" fmla="*/ 108 h 110"/>
                          <a:gd name="T30" fmla="*/ 124 w 135"/>
                          <a:gd name="T31" fmla="*/ 101 h 110"/>
                          <a:gd name="T32" fmla="*/ 131 w 135"/>
                          <a:gd name="T33" fmla="*/ 92 h 110"/>
                          <a:gd name="T34" fmla="*/ 134 w 135"/>
                          <a:gd name="T35" fmla="*/ 82 h 110"/>
                          <a:gd name="T36" fmla="*/ 133 w 135"/>
                          <a:gd name="T37" fmla="*/ 75 h 11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</a:cxnLst>
                        <a:rect l="0" t="0" r="r" b="b"/>
                        <a:pathLst>
                          <a:path w="135" h="110">
                            <a:moveTo>
                              <a:pt x="133" y="75"/>
                            </a:moveTo>
                            <a:lnTo>
                              <a:pt x="130" y="66"/>
                            </a:lnTo>
                            <a:lnTo>
                              <a:pt x="34" y="1"/>
                            </a:lnTo>
                            <a:lnTo>
                              <a:pt x="25" y="0"/>
                            </a:lnTo>
                            <a:lnTo>
                              <a:pt x="15" y="4"/>
                            </a:lnTo>
                            <a:lnTo>
                              <a:pt x="6" y="11"/>
                            </a:lnTo>
                            <a:lnTo>
                              <a:pt x="0" y="23"/>
                            </a:lnTo>
                            <a:lnTo>
                              <a:pt x="1" y="33"/>
                            </a:lnTo>
                            <a:lnTo>
                              <a:pt x="4" y="44"/>
                            </a:lnTo>
                            <a:lnTo>
                              <a:pt x="10" y="50"/>
                            </a:lnTo>
                            <a:lnTo>
                              <a:pt x="19" y="55"/>
                            </a:lnTo>
                            <a:lnTo>
                              <a:pt x="91" y="105"/>
                            </a:lnTo>
                            <a:lnTo>
                              <a:pt x="97" y="108"/>
                            </a:lnTo>
                            <a:lnTo>
                              <a:pt x="105" y="109"/>
                            </a:lnTo>
                            <a:lnTo>
                              <a:pt x="115" y="108"/>
                            </a:lnTo>
                            <a:lnTo>
                              <a:pt x="124" y="101"/>
                            </a:lnTo>
                            <a:lnTo>
                              <a:pt x="131" y="92"/>
                            </a:lnTo>
                            <a:lnTo>
                              <a:pt x="134" y="82"/>
                            </a:lnTo>
                            <a:lnTo>
                              <a:pt x="133" y="75"/>
                            </a:lnTo>
                          </a:path>
                        </a:pathLst>
                      </a:custGeom>
                      <a:solidFill>
                        <a:srgbClr val="C0804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  <p:grpSp>
                <p:nvGrpSpPr>
                  <p:cNvPr id="22786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3370" y="2775"/>
                    <a:ext cx="313" cy="284"/>
                    <a:chOff x="3370" y="2775"/>
                    <a:chExt cx="313" cy="284"/>
                  </a:xfrm>
                </p:grpSpPr>
                <p:sp>
                  <p:nvSpPr>
                    <p:cNvPr id="22781" name="Freeform 253"/>
                    <p:cNvSpPr>
                      <a:spLocks/>
                    </p:cNvSpPr>
                    <p:nvPr/>
                  </p:nvSpPr>
                  <p:spPr bwMode="auto">
                    <a:xfrm>
                      <a:off x="3473" y="2834"/>
                      <a:ext cx="210" cy="225"/>
                    </a:xfrm>
                    <a:custGeom>
                      <a:avLst/>
                      <a:gdLst>
                        <a:gd name="T0" fmla="*/ 76 w 210"/>
                        <a:gd name="T1" fmla="*/ 0 h 225"/>
                        <a:gd name="T2" fmla="*/ 112 w 210"/>
                        <a:gd name="T3" fmla="*/ 25 h 225"/>
                        <a:gd name="T4" fmla="*/ 157 w 210"/>
                        <a:gd name="T5" fmla="*/ 73 h 225"/>
                        <a:gd name="T6" fmla="*/ 179 w 210"/>
                        <a:gd name="T7" fmla="*/ 101 h 225"/>
                        <a:gd name="T8" fmla="*/ 193 w 210"/>
                        <a:gd name="T9" fmla="*/ 122 h 225"/>
                        <a:gd name="T10" fmla="*/ 205 w 210"/>
                        <a:gd name="T11" fmla="*/ 143 h 225"/>
                        <a:gd name="T12" fmla="*/ 209 w 210"/>
                        <a:gd name="T13" fmla="*/ 168 h 225"/>
                        <a:gd name="T14" fmla="*/ 209 w 210"/>
                        <a:gd name="T15" fmla="*/ 189 h 225"/>
                        <a:gd name="T16" fmla="*/ 199 w 210"/>
                        <a:gd name="T17" fmla="*/ 208 h 225"/>
                        <a:gd name="T18" fmla="*/ 185 w 210"/>
                        <a:gd name="T19" fmla="*/ 220 h 225"/>
                        <a:gd name="T20" fmla="*/ 152 w 210"/>
                        <a:gd name="T21" fmla="*/ 224 h 225"/>
                        <a:gd name="T22" fmla="*/ 111 w 210"/>
                        <a:gd name="T23" fmla="*/ 212 h 225"/>
                        <a:gd name="T24" fmla="*/ 73 w 210"/>
                        <a:gd name="T25" fmla="*/ 200 h 225"/>
                        <a:gd name="T26" fmla="*/ 54 w 210"/>
                        <a:gd name="T27" fmla="*/ 186 h 225"/>
                        <a:gd name="T28" fmla="*/ 24 w 210"/>
                        <a:gd name="T29" fmla="*/ 164 h 225"/>
                        <a:gd name="T30" fmla="*/ 0 w 210"/>
                        <a:gd name="T31" fmla="*/ 126 h 225"/>
                        <a:gd name="T32" fmla="*/ 18 w 210"/>
                        <a:gd name="T33" fmla="*/ 119 h 225"/>
                        <a:gd name="T34" fmla="*/ 38 w 210"/>
                        <a:gd name="T35" fmla="*/ 50 h 225"/>
                        <a:gd name="T36" fmla="*/ 76 w 210"/>
                        <a:gd name="T37" fmla="*/ 0 h 22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</a:cxnLst>
                      <a:rect l="0" t="0" r="r" b="b"/>
                      <a:pathLst>
                        <a:path w="210" h="225">
                          <a:moveTo>
                            <a:pt x="76" y="0"/>
                          </a:moveTo>
                          <a:lnTo>
                            <a:pt x="112" y="25"/>
                          </a:lnTo>
                          <a:lnTo>
                            <a:pt x="157" y="73"/>
                          </a:lnTo>
                          <a:lnTo>
                            <a:pt x="179" y="101"/>
                          </a:lnTo>
                          <a:lnTo>
                            <a:pt x="193" y="122"/>
                          </a:lnTo>
                          <a:lnTo>
                            <a:pt x="205" y="143"/>
                          </a:lnTo>
                          <a:lnTo>
                            <a:pt x="209" y="168"/>
                          </a:lnTo>
                          <a:lnTo>
                            <a:pt x="209" y="189"/>
                          </a:lnTo>
                          <a:lnTo>
                            <a:pt x="199" y="208"/>
                          </a:lnTo>
                          <a:lnTo>
                            <a:pt x="185" y="220"/>
                          </a:lnTo>
                          <a:lnTo>
                            <a:pt x="152" y="224"/>
                          </a:lnTo>
                          <a:lnTo>
                            <a:pt x="111" y="212"/>
                          </a:lnTo>
                          <a:lnTo>
                            <a:pt x="73" y="200"/>
                          </a:lnTo>
                          <a:lnTo>
                            <a:pt x="54" y="186"/>
                          </a:lnTo>
                          <a:lnTo>
                            <a:pt x="24" y="164"/>
                          </a:lnTo>
                          <a:lnTo>
                            <a:pt x="0" y="126"/>
                          </a:lnTo>
                          <a:lnTo>
                            <a:pt x="18" y="119"/>
                          </a:lnTo>
                          <a:lnTo>
                            <a:pt x="38" y="50"/>
                          </a:lnTo>
                          <a:lnTo>
                            <a:pt x="76" y="0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grpSp>
                  <p:nvGrpSpPr>
                    <p:cNvPr id="22785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0" y="2775"/>
                      <a:ext cx="194" cy="201"/>
                      <a:chOff x="3370" y="2775"/>
                      <a:chExt cx="194" cy="201"/>
                    </a:xfrm>
                  </p:grpSpPr>
                  <p:sp>
                    <p:nvSpPr>
                      <p:cNvPr id="22782" name="Freeform 2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5" y="2816"/>
                        <a:ext cx="138" cy="160"/>
                      </a:xfrm>
                      <a:custGeom>
                        <a:avLst/>
                        <a:gdLst>
                          <a:gd name="T0" fmla="*/ 10 w 138"/>
                          <a:gd name="T1" fmla="*/ 61 h 160"/>
                          <a:gd name="T2" fmla="*/ 22 w 138"/>
                          <a:gd name="T3" fmla="*/ 34 h 160"/>
                          <a:gd name="T4" fmla="*/ 35 w 138"/>
                          <a:gd name="T5" fmla="*/ 19 h 160"/>
                          <a:gd name="T6" fmla="*/ 54 w 138"/>
                          <a:gd name="T7" fmla="*/ 7 h 160"/>
                          <a:gd name="T8" fmla="*/ 81 w 138"/>
                          <a:gd name="T9" fmla="*/ 0 h 160"/>
                          <a:gd name="T10" fmla="*/ 106 w 138"/>
                          <a:gd name="T11" fmla="*/ 2 h 160"/>
                          <a:gd name="T12" fmla="*/ 121 w 138"/>
                          <a:gd name="T13" fmla="*/ 8 h 160"/>
                          <a:gd name="T14" fmla="*/ 130 w 138"/>
                          <a:gd name="T15" fmla="*/ 22 h 160"/>
                          <a:gd name="T16" fmla="*/ 137 w 138"/>
                          <a:gd name="T17" fmla="*/ 43 h 160"/>
                          <a:gd name="T18" fmla="*/ 135 w 138"/>
                          <a:gd name="T19" fmla="*/ 72 h 160"/>
                          <a:gd name="T20" fmla="*/ 130 w 138"/>
                          <a:gd name="T21" fmla="*/ 98 h 160"/>
                          <a:gd name="T22" fmla="*/ 119 w 138"/>
                          <a:gd name="T23" fmla="*/ 122 h 160"/>
                          <a:gd name="T24" fmla="*/ 102 w 138"/>
                          <a:gd name="T25" fmla="*/ 144 h 160"/>
                          <a:gd name="T26" fmla="*/ 73 w 138"/>
                          <a:gd name="T27" fmla="*/ 159 h 160"/>
                          <a:gd name="T28" fmla="*/ 39 w 138"/>
                          <a:gd name="T29" fmla="*/ 156 h 160"/>
                          <a:gd name="T30" fmla="*/ 17 w 138"/>
                          <a:gd name="T31" fmla="*/ 146 h 160"/>
                          <a:gd name="T32" fmla="*/ 0 w 138"/>
                          <a:gd name="T33" fmla="*/ 122 h 160"/>
                          <a:gd name="T34" fmla="*/ 1 w 138"/>
                          <a:gd name="T35" fmla="*/ 91 h 160"/>
                          <a:gd name="T36" fmla="*/ 10 w 138"/>
                          <a:gd name="T37" fmla="*/ 61 h 16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</a:cxnLst>
                        <a:rect l="0" t="0" r="r" b="b"/>
                        <a:pathLst>
                          <a:path w="138" h="160">
                            <a:moveTo>
                              <a:pt x="10" y="61"/>
                            </a:moveTo>
                            <a:lnTo>
                              <a:pt x="22" y="34"/>
                            </a:lnTo>
                            <a:lnTo>
                              <a:pt x="35" y="19"/>
                            </a:lnTo>
                            <a:lnTo>
                              <a:pt x="54" y="7"/>
                            </a:lnTo>
                            <a:lnTo>
                              <a:pt x="81" y="0"/>
                            </a:lnTo>
                            <a:lnTo>
                              <a:pt x="106" y="2"/>
                            </a:lnTo>
                            <a:lnTo>
                              <a:pt x="121" y="8"/>
                            </a:lnTo>
                            <a:lnTo>
                              <a:pt x="130" y="22"/>
                            </a:lnTo>
                            <a:lnTo>
                              <a:pt x="137" y="43"/>
                            </a:lnTo>
                            <a:lnTo>
                              <a:pt x="135" y="72"/>
                            </a:lnTo>
                            <a:lnTo>
                              <a:pt x="130" y="98"/>
                            </a:lnTo>
                            <a:lnTo>
                              <a:pt x="119" y="122"/>
                            </a:lnTo>
                            <a:lnTo>
                              <a:pt x="102" y="144"/>
                            </a:lnTo>
                            <a:lnTo>
                              <a:pt x="73" y="159"/>
                            </a:lnTo>
                            <a:lnTo>
                              <a:pt x="39" y="156"/>
                            </a:lnTo>
                            <a:lnTo>
                              <a:pt x="17" y="146"/>
                            </a:lnTo>
                            <a:lnTo>
                              <a:pt x="0" y="122"/>
                            </a:lnTo>
                            <a:lnTo>
                              <a:pt x="1" y="91"/>
                            </a:lnTo>
                            <a:lnTo>
                              <a:pt x="10" y="61"/>
                            </a:lnTo>
                          </a:path>
                        </a:pathLst>
                      </a:custGeom>
                      <a:solidFill>
                        <a:srgbClr val="F0F0F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783" name="Oval 2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3" y="2907"/>
                        <a:ext cx="35" cy="40"/>
                      </a:xfrm>
                      <a:prstGeom prst="ellipse">
                        <a:avLst/>
                      </a:prstGeom>
                      <a:solidFill>
                        <a:srgbClr val="00008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784" name="Freeform 2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70" y="2775"/>
                        <a:ext cx="194" cy="108"/>
                      </a:xfrm>
                      <a:custGeom>
                        <a:avLst/>
                        <a:gdLst>
                          <a:gd name="T0" fmla="*/ 5 w 194"/>
                          <a:gd name="T1" fmla="*/ 63 h 108"/>
                          <a:gd name="T2" fmla="*/ 15 w 194"/>
                          <a:gd name="T3" fmla="*/ 56 h 108"/>
                          <a:gd name="T4" fmla="*/ 159 w 194"/>
                          <a:gd name="T5" fmla="*/ 0 h 108"/>
                          <a:gd name="T6" fmla="*/ 168 w 194"/>
                          <a:gd name="T7" fmla="*/ 0 h 108"/>
                          <a:gd name="T8" fmla="*/ 177 w 194"/>
                          <a:gd name="T9" fmla="*/ 3 h 108"/>
                          <a:gd name="T10" fmla="*/ 187 w 194"/>
                          <a:gd name="T11" fmla="*/ 10 h 108"/>
                          <a:gd name="T12" fmla="*/ 193 w 194"/>
                          <a:gd name="T13" fmla="*/ 23 h 108"/>
                          <a:gd name="T14" fmla="*/ 192 w 194"/>
                          <a:gd name="T15" fmla="*/ 33 h 108"/>
                          <a:gd name="T16" fmla="*/ 188 w 194"/>
                          <a:gd name="T17" fmla="*/ 44 h 108"/>
                          <a:gd name="T18" fmla="*/ 183 w 194"/>
                          <a:gd name="T19" fmla="*/ 50 h 108"/>
                          <a:gd name="T20" fmla="*/ 174 w 194"/>
                          <a:gd name="T21" fmla="*/ 55 h 108"/>
                          <a:gd name="T22" fmla="*/ 36 w 194"/>
                          <a:gd name="T23" fmla="*/ 107 h 108"/>
                          <a:gd name="T24" fmla="*/ 28 w 194"/>
                          <a:gd name="T25" fmla="*/ 107 h 108"/>
                          <a:gd name="T26" fmla="*/ 19 w 194"/>
                          <a:gd name="T27" fmla="*/ 105 h 108"/>
                          <a:gd name="T28" fmla="*/ 11 w 194"/>
                          <a:gd name="T29" fmla="*/ 100 h 108"/>
                          <a:gd name="T30" fmla="*/ 3 w 194"/>
                          <a:gd name="T31" fmla="*/ 94 h 108"/>
                          <a:gd name="T32" fmla="*/ 0 w 194"/>
                          <a:gd name="T33" fmla="*/ 84 h 108"/>
                          <a:gd name="T34" fmla="*/ 1 w 194"/>
                          <a:gd name="T35" fmla="*/ 72 h 108"/>
                          <a:gd name="T36" fmla="*/ 5 w 194"/>
                          <a:gd name="T37" fmla="*/ 63 h 10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</a:cxnLst>
                        <a:rect l="0" t="0" r="r" b="b"/>
                        <a:pathLst>
                          <a:path w="194" h="108">
                            <a:moveTo>
                              <a:pt x="5" y="63"/>
                            </a:moveTo>
                            <a:lnTo>
                              <a:pt x="15" y="56"/>
                            </a:lnTo>
                            <a:lnTo>
                              <a:pt x="159" y="0"/>
                            </a:lnTo>
                            <a:lnTo>
                              <a:pt x="168" y="0"/>
                            </a:lnTo>
                            <a:lnTo>
                              <a:pt x="177" y="3"/>
                            </a:lnTo>
                            <a:lnTo>
                              <a:pt x="187" y="10"/>
                            </a:lnTo>
                            <a:lnTo>
                              <a:pt x="193" y="23"/>
                            </a:lnTo>
                            <a:lnTo>
                              <a:pt x="192" y="33"/>
                            </a:lnTo>
                            <a:lnTo>
                              <a:pt x="188" y="44"/>
                            </a:lnTo>
                            <a:lnTo>
                              <a:pt x="183" y="50"/>
                            </a:lnTo>
                            <a:lnTo>
                              <a:pt x="174" y="55"/>
                            </a:lnTo>
                            <a:lnTo>
                              <a:pt x="36" y="107"/>
                            </a:lnTo>
                            <a:lnTo>
                              <a:pt x="28" y="107"/>
                            </a:lnTo>
                            <a:lnTo>
                              <a:pt x="19" y="105"/>
                            </a:lnTo>
                            <a:lnTo>
                              <a:pt x="11" y="100"/>
                            </a:lnTo>
                            <a:lnTo>
                              <a:pt x="3" y="94"/>
                            </a:lnTo>
                            <a:lnTo>
                              <a:pt x="0" y="84"/>
                            </a:lnTo>
                            <a:lnTo>
                              <a:pt x="1" y="72"/>
                            </a:lnTo>
                            <a:lnTo>
                              <a:pt x="5" y="63"/>
                            </a:lnTo>
                          </a:path>
                        </a:pathLst>
                      </a:custGeom>
                      <a:solidFill>
                        <a:srgbClr val="C0804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</p:grpSp>
            <p:grpSp>
              <p:nvGrpSpPr>
                <p:cNvPr id="22817" name="Group 289"/>
                <p:cNvGrpSpPr>
                  <a:grpSpLocks/>
                </p:cNvGrpSpPr>
                <p:nvPr/>
              </p:nvGrpSpPr>
              <p:grpSpPr bwMode="auto">
                <a:xfrm>
                  <a:off x="2207" y="2889"/>
                  <a:ext cx="957" cy="960"/>
                  <a:chOff x="2207" y="2889"/>
                  <a:chExt cx="957" cy="960"/>
                </a:xfrm>
              </p:grpSpPr>
              <p:grpSp>
                <p:nvGrpSpPr>
                  <p:cNvPr id="22790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2321" y="3217"/>
                    <a:ext cx="843" cy="598"/>
                    <a:chOff x="2321" y="3217"/>
                    <a:chExt cx="843" cy="598"/>
                  </a:xfrm>
                </p:grpSpPr>
                <p:sp>
                  <p:nvSpPr>
                    <p:cNvPr id="22788" name="Freeform 260"/>
                    <p:cNvSpPr>
                      <a:spLocks/>
                    </p:cNvSpPr>
                    <p:nvPr/>
                  </p:nvSpPr>
                  <p:spPr bwMode="auto">
                    <a:xfrm>
                      <a:off x="2321" y="3217"/>
                      <a:ext cx="843" cy="451"/>
                    </a:xfrm>
                    <a:custGeom>
                      <a:avLst/>
                      <a:gdLst>
                        <a:gd name="T0" fmla="*/ 0 w 843"/>
                        <a:gd name="T1" fmla="*/ 200 h 451"/>
                        <a:gd name="T2" fmla="*/ 66 w 843"/>
                        <a:gd name="T3" fmla="*/ 200 h 451"/>
                        <a:gd name="T4" fmla="*/ 104 w 843"/>
                        <a:gd name="T5" fmla="*/ 230 h 451"/>
                        <a:gd name="T6" fmla="*/ 129 w 843"/>
                        <a:gd name="T7" fmla="*/ 258 h 451"/>
                        <a:gd name="T8" fmla="*/ 182 w 843"/>
                        <a:gd name="T9" fmla="*/ 275 h 451"/>
                        <a:gd name="T10" fmla="*/ 219 w 843"/>
                        <a:gd name="T11" fmla="*/ 324 h 451"/>
                        <a:gd name="T12" fmla="*/ 279 w 843"/>
                        <a:gd name="T13" fmla="*/ 349 h 451"/>
                        <a:gd name="T14" fmla="*/ 353 w 843"/>
                        <a:gd name="T15" fmla="*/ 399 h 451"/>
                        <a:gd name="T16" fmla="*/ 443 w 843"/>
                        <a:gd name="T17" fmla="*/ 425 h 451"/>
                        <a:gd name="T18" fmla="*/ 564 w 843"/>
                        <a:gd name="T19" fmla="*/ 446 h 451"/>
                        <a:gd name="T20" fmla="*/ 682 w 843"/>
                        <a:gd name="T21" fmla="*/ 450 h 451"/>
                        <a:gd name="T22" fmla="*/ 787 w 843"/>
                        <a:gd name="T23" fmla="*/ 400 h 451"/>
                        <a:gd name="T24" fmla="*/ 842 w 843"/>
                        <a:gd name="T25" fmla="*/ 324 h 451"/>
                        <a:gd name="T26" fmla="*/ 722 w 843"/>
                        <a:gd name="T27" fmla="*/ 0 h 451"/>
                        <a:gd name="T28" fmla="*/ 672 w 843"/>
                        <a:gd name="T29" fmla="*/ 0 h 451"/>
                        <a:gd name="T30" fmla="*/ 605 w 843"/>
                        <a:gd name="T31" fmla="*/ 37 h 451"/>
                        <a:gd name="T32" fmla="*/ 473 w 843"/>
                        <a:gd name="T33" fmla="*/ 167 h 451"/>
                        <a:gd name="T34" fmla="*/ 415 w 843"/>
                        <a:gd name="T35" fmla="*/ 155 h 451"/>
                        <a:gd name="T36" fmla="*/ 303 w 843"/>
                        <a:gd name="T37" fmla="*/ 130 h 451"/>
                        <a:gd name="T38" fmla="*/ 236 w 843"/>
                        <a:gd name="T39" fmla="*/ 100 h 451"/>
                        <a:gd name="T40" fmla="*/ 136 w 843"/>
                        <a:gd name="T41" fmla="*/ 42 h 451"/>
                        <a:gd name="T42" fmla="*/ 108 w 843"/>
                        <a:gd name="T43" fmla="*/ 42 h 451"/>
                        <a:gd name="T44" fmla="*/ 37 w 843"/>
                        <a:gd name="T45" fmla="*/ 63 h 451"/>
                        <a:gd name="T46" fmla="*/ 0 w 843"/>
                        <a:gd name="T47" fmla="*/ 200 h 45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843" h="451">
                          <a:moveTo>
                            <a:pt x="0" y="200"/>
                          </a:moveTo>
                          <a:lnTo>
                            <a:pt x="66" y="200"/>
                          </a:lnTo>
                          <a:lnTo>
                            <a:pt x="104" y="230"/>
                          </a:lnTo>
                          <a:lnTo>
                            <a:pt x="129" y="258"/>
                          </a:lnTo>
                          <a:lnTo>
                            <a:pt x="182" y="275"/>
                          </a:lnTo>
                          <a:lnTo>
                            <a:pt x="219" y="324"/>
                          </a:lnTo>
                          <a:lnTo>
                            <a:pt x="279" y="349"/>
                          </a:lnTo>
                          <a:lnTo>
                            <a:pt x="353" y="399"/>
                          </a:lnTo>
                          <a:lnTo>
                            <a:pt x="443" y="425"/>
                          </a:lnTo>
                          <a:lnTo>
                            <a:pt x="564" y="446"/>
                          </a:lnTo>
                          <a:lnTo>
                            <a:pt x="682" y="450"/>
                          </a:lnTo>
                          <a:lnTo>
                            <a:pt x="787" y="400"/>
                          </a:lnTo>
                          <a:lnTo>
                            <a:pt x="842" y="324"/>
                          </a:lnTo>
                          <a:lnTo>
                            <a:pt x="722" y="0"/>
                          </a:lnTo>
                          <a:lnTo>
                            <a:pt x="672" y="0"/>
                          </a:lnTo>
                          <a:lnTo>
                            <a:pt x="605" y="37"/>
                          </a:lnTo>
                          <a:lnTo>
                            <a:pt x="473" y="167"/>
                          </a:lnTo>
                          <a:lnTo>
                            <a:pt x="415" y="155"/>
                          </a:lnTo>
                          <a:lnTo>
                            <a:pt x="303" y="130"/>
                          </a:lnTo>
                          <a:lnTo>
                            <a:pt x="236" y="100"/>
                          </a:lnTo>
                          <a:lnTo>
                            <a:pt x="136" y="42"/>
                          </a:lnTo>
                          <a:lnTo>
                            <a:pt x="108" y="42"/>
                          </a:lnTo>
                          <a:lnTo>
                            <a:pt x="37" y="63"/>
                          </a:lnTo>
                          <a:lnTo>
                            <a:pt x="0" y="200"/>
                          </a:lnTo>
                        </a:path>
                      </a:pathLst>
                    </a:custGeom>
                    <a:solidFill>
                      <a:srgbClr val="00FFF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22789" name="Freeform 261"/>
                    <p:cNvSpPr>
                      <a:spLocks/>
                    </p:cNvSpPr>
                    <p:nvPr/>
                  </p:nvSpPr>
                  <p:spPr bwMode="auto">
                    <a:xfrm>
                      <a:off x="2805" y="3667"/>
                      <a:ext cx="115" cy="148"/>
                    </a:xfrm>
                    <a:custGeom>
                      <a:avLst/>
                      <a:gdLst>
                        <a:gd name="T0" fmla="*/ 114 w 115"/>
                        <a:gd name="T1" fmla="*/ 0 h 148"/>
                        <a:gd name="T2" fmla="*/ 96 w 115"/>
                        <a:gd name="T3" fmla="*/ 37 h 148"/>
                        <a:gd name="T4" fmla="*/ 84 w 115"/>
                        <a:gd name="T5" fmla="*/ 60 h 148"/>
                        <a:gd name="T6" fmla="*/ 56 w 115"/>
                        <a:gd name="T7" fmla="*/ 84 h 148"/>
                        <a:gd name="T8" fmla="*/ 36 w 115"/>
                        <a:gd name="T9" fmla="*/ 111 h 148"/>
                        <a:gd name="T10" fmla="*/ 13 w 115"/>
                        <a:gd name="T11" fmla="*/ 134 h 148"/>
                        <a:gd name="T12" fmla="*/ 0 w 115"/>
                        <a:gd name="T13" fmla="*/ 147 h 148"/>
                        <a:gd name="T14" fmla="*/ 17 w 115"/>
                        <a:gd name="T15" fmla="*/ 145 h 148"/>
                        <a:gd name="T16" fmla="*/ 34 w 115"/>
                        <a:gd name="T17" fmla="*/ 134 h 148"/>
                        <a:gd name="T18" fmla="*/ 54 w 115"/>
                        <a:gd name="T19" fmla="*/ 124 h 148"/>
                        <a:gd name="T20" fmla="*/ 65 w 115"/>
                        <a:gd name="T21" fmla="*/ 118 h 148"/>
                        <a:gd name="T22" fmla="*/ 69 w 115"/>
                        <a:gd name="T23" fmla="*/ 103 h 148"/>
                        <a:gd name="T24" fmla="*/ 77 w 115"/>
                        <a:gd name="T25" fmla="*/ 90 h 148"/>
                        <a:gd name="T26" fmla="*/ 88 w 115"/>
                        <a:gd name="T27" fmla="*/ 74 h 148"/>
                        <a:gd name="T28" fmla="*/ 100 w 115"/>
                        <a:gd name="T29" fmla="*/ 60 h 148"/>
                        <a:gd name="T30" fmla="*/ 108 w 115"/>
                        <a:gd name="T31" fmla="*/ 39 h 148"/>
                        <a:gd name="T32" fmla="*/ 114 w 115"/>
                        <a:gd name="T33" fmla="*/ 0 h 1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</a:cxnLst>
                      <a:rect l="0" t="0" r="r" b="b"/>
                      <a:pathLst>
                        <a:path w="115" h="148">
                          <a:moveTo>
                            <a:pt x="114" y="0"/>
                          </a:moveTo>
                          <a:lnTo>
                            <a:pt x="96" y="37"/>
                          </a:lnTo>
                          <a:lnTo>
                            <a:pt x="84" y="60"/>
                          </a:lnTo>
                          <a:lnTo>
                            <a:pt x="56" y="84"/>
                          </a:lnTo>
                          <a:lnTo>
                            <a:pt x="36" y="111"/>
                          </a:lnTo>
                          <a:lnTo>
                            <a:pt x="13" y="134"/>
                          </a:lnTo>
                          <a:lnTo>
                            <a:pt x="0" y="147"/>
                          </a:lnTo>
                          <a:lnTo>
                            <a:pt x="17" y="145"/>
                          </a:lnTo>
                          <a:lnTo>
                            <a:pt x="34" y="134"/>
                          </a:lnTo>
                          <a:lnTo>
                            <a:pt x="54" y="124"/>
                          </a:lnTo>
                          <a:lnTo>
                            <a:pt x="65" y="118"/>
                          </a:lnTo>
                          <a:lnTo>
                            <a:pt x="69" y="103"/>
                          </a:lnTo>
                          <a:lnTo>
                            <a:pt x="77" y="90"/>
                          </a:lnTo>
                          <a:lnTo>
                            <a:pt x="88" y="74"/>
                          </a:lnTo>
                          <a:lnTo>
                            <a:pt x="100" y="60"/>
                          </a:lnTo>
                          <a:lnTo>
                            <a:pt x="108" y="39"/>
                          </a:lnTo>
                          <a:lnTo>
                            <a:pt x="114" y="0"/>
                          </a:lnTo>
                        </a:path>
                      </a:pathLst>
                    </a:custGeom>
                    <a:solidFill>
                      <a:srgbClr val="00C0E0"/>
                    </a:solidFill>
                    <a:ln w="12700" cap="rnd" cmpd="sng">
                      <a:solidFill>
                        <a:srgbClr val="00C0E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grpSp>
                <p:nvGrpSpPr>
                  <p:cNvPr id="22816" name="Group 288"/>
                  <p:cNvGrpSpPr>
                    <a:grpSpLocks/>
                  </p:cNvGrpSpPr>
                  <p:nvPr/>
                </p:nvGrpSpPr>
                <p:grpSpPr bwMode="auto">
                  <a:xfrm>
                    <a:off x="2207" y="2889"/>
                    <a:ext cx="671" cy="960"/>
                    <a:chOff x="2207" y="2889"/>
                    <a:chExt cx="671" cy="960"/>
                  </a:xfrm>
                </p:grpSpPr>
                <p:grpSp>
                  <p:nvGrpSpPr>
                    <p:cNvPr id="22809" name="Group 2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07" y="2889"/>
                      <a:ext cx="671" cy="960"/>
                      <a:chOff x="2207" y="2889"/>
                      <a:chExt cx="671" cy="960"/>
                    </a:xfrm>
                  </p:grpSpPr>
                  <p:grpSp>
                    <p:nvGrpSpPr>
                      <p:cNvPr id="22799" name="Group 2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207" y="2926"/>
                        <a:ext cx="537" cy="923"/>
                        <a:chOff x="2207" y="2926"/>
                        <a:chExt cx="537" cy="923"/>
                      </a:xfrm>
                    </p:grpSpPr>
                    <p:sp>
                      <p:nvSpPr>
                        <p:cNvPr id="22791" name="Freeform 2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80" y="2960"/>
                          <a:ext cx="341" cy="471"/>
                        </a:xfrm>
                        <a:custGeom>
                          <a:avLst/>
                          <a:gdLst>
                            <a:gd name="T0" fmla="*/ 171 w 341"/>
                            <a:gd name="T1" fmla="*/ 470 h 471"/>
                            <a:gd name="T2" fmla="*/ 178 w 341"/>
                            <a:gd name="T3" fmla="*/ 403 h 471"/>
                            <a:gd name="T4" fmla="*/ 182 w 341"/>
                            <a:gd name="T5" fmla="*/ 353 h 471"/>
                            <a:gd name="T6" fmla="*/ 166 w 341"/>
                            <a:gd name="T7" fmla="*/ 299 h 471"/>
                            <a:gd name="T8" fmla="*/ 137 w 341"/>
                            <a:gd name="T9" fmla="*/ 257 h 471"/>
                            <a:gd name="T10" fmla="*/ 100 w 341"/>
                            <a:gd name="T11" fmla="*/ 216 h 471"/>
                            <a:gd name="T12" fmla="*/ 59 w 341"/>
                            <a:gd name="T13" fmla="*/ 187 h 471"/>
                            <a:gd name="T14" fmla="*/ 0 w 341"/>
                            <a:gd name="T15" fmla="*/ 166 h 471"/>
                            <a:gd name="T16" fmla="*/ 63 w 341"/>
                            <a:gd name="T17" fmla="*/ 103 h 471"/>
                            <a:gd name="T18" fmla="*/ 91 w 341"/>
                            <a:gd name="T19" fmla="*/ 0 h 471"/>
                            <a:gd name="T20" fmla="*/ 166 w 341"/>
                            <a:gd name="T21" fmla="*/ 42 h 471"/>
                            <a:gd name="T22" fmla="*/ 232 w 341"/>
                            <a:gd name="T23" fmla="*/ 84 h 471"/>
                            <a:gd name="T24" fmla="*/ 266 w 341"/>
                            <a:gd name="T25" fmla="*/ 128 h 471"/>
                            <a:gd name="T26" fmla="*/ 319 w 341"/>
                            <a:gd name="T27" fmla="*/ 237 h 471"/>
                            <a:gd name="T28" fmla="*/ 332 w 341"/>
                            <a:gd name="T29" fmla="*/ 341 h 471"/>
                            <a:gd name="T30" fmla="*/ 340 w 341"/>
                            <a:gd name="T31" fmla="*/ 407 h 471"/>
                            <a:gd name="T32" fmla="*/ 266 w 341"/>
                            <a:gd name="T33" fmla="*/ 420 h 471"/>
                            <a:gd name="T34" fmla="*/ 171 w 341"/>
                            <a:gd name="T35" fmla="*/ 47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1" y="470"/>
                              </a:moveTo>
                              <a:lnTo>
                                <a:pt x="178" y="403"/>
                              </a:lnTo>
                              <a:lnTo>
                                <a:pt x="182" y="353"/>
                              </a:lnTo>
                              <a:lnTo>
                                <a:pt x="166" y="299"/>
                              </a:lnTo>
                              <a:lnTo>
                                <a:pt x="137" y="257"/>
                              </a:lnTo>
                              <a:lnTo>
                                <a:pt x="100" y="216"/>
                              </a:lnTo>
                              <a:lnTo>
                                <a:pt x="59" y="187"/>
                              </a:lnTo>
                              <a:lnTo>
                                <a:pt x="0" y="166"/>
                              </a:lnTo>
                              <a:lnTo>
                                <a:pt x="63" y="103"/>
                              </a:lnTo>
                              <a:lnTo>
                                <a:pt x="91" y="0"/>
                              </a:lnTo>
                              <a:lnTo>
                                <a:pt x="166" y="42"/>
                              </a:lnTo>
                              <a:lnTo>
                                <a:pt x="232" y="84"/>
                              </a:lnTo>
                              <a:lnTo>
                                <a:pt x="266" y="128"/>
                              </a:lnTo>
                              <a:lnTo>
                                <a:pt x="319" y="237"/>
                              </a:lnTo>
                              <a:lnTo>
                                <a:pt x="332" y="341"/>
                              </a:lnTo>
                              <a:lnTo>
                                <a:pt x="340" y="407"/>
                              </a:lnTo>
                              <a:lnTo>
                                <a:pt x="266" y="420"/>
                              </a:lnTo>
                              <a:lnTo>
                                <a:pt x="171" y="47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2" name="Freeform 2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48" y="3101"/>
                          <a:ext cx="341" cy="470"/>
                        </a:xfrm>
                        <a:custGeom>
                          <a:avLst/>
                          <a:gdLst>
                            <a:gd name="T0" fmla="*/ 170 w 341"/>
                            <a:gd name="T1" fmla="*/ 0 h 470"/>
                            <a:gd name="T2" fmla="*/ 161 w 341"/>
                            <a:gd name="T3" fmla="*/ 66 h 470"/>
                            <a:gd name="T4" fmla="*/ 157 w 341"/>
                            <a:gd name="T5" fmla="*/ 116 h 470"/>
                            <a:gd name="T6" fmla="*/ 174 w 341"/>
                            <a:gd name="T7" fmla="*/ 170 h 470"/>
                            <a:gd name="T8" fmla="*/ 203 w 341"/>
                            <a:gd name="T9" fmla="*/ 212 h 470"/>
                            <a:gd name="T10" fmla="*/ 240 w 341"/>
                            <a:gd name="T11" fmla="*/ 253 h 470"/>
                            <a:gd name="T12" fmla="*/ 282 w 341"/>
                            <a:gd name="T13" fmla="*/ 283 h 470"/>
                            <a:gd name="T14" fmla="*/ 340 w 341"/>
                            <a:gd name="T15" fmla="*/ 304 h 470"/>
                            <a:gd name="T16" fmla="*/ 277 w 341"/>
                            <a:gd name="T17" fmla="*/ 366 h 470"/>
                            <a:gd name="T18" fmla="*/ 248 w 341"/>
                            <a:gd name="T19" fmla="*/ 469 h 470"/>
                            <a:gd name="T20" fmla="*/ 174 w 341"/>
                            <a:gd name="T21" fmla="*/ 428 h 470"/>
                            <a:gd name="T22" fmla="*/ 107 w 341"/>
                            <a:gd name="T23" fmla="*/ 387 h 470"/>
                            <a:gd name="T24" fmla="*/ 74 w 341"/>
                            <a:gd name="T25" fmla="*/ 341 h 470"/>
                            <a:gd name="T26" fmla="*/ 20 w 341"/>
                            <a:gd name="T27" fmla="*/ 234 h 470"/>
                            <a:gd name="T28" fmla="*/ 8 w 341"/>
                            <a:gd name="T29" fmla="*/ 129 h 470"/>
                            <a:gd name="T30" fmla="*/ 0 w 341"/>
                            <a:gd name="T31" fmla="*/ 62 h 470"/>
                            <a:gd name="T32" fmla="*/ 74 w 341"/>
                            <a:gd name="T33" fmla="*/ 50 h 470"/>
                            <a:gd name="T34" fmla="*/ 170 w 341"/>
                            <a:gd name="T35" fmla="*/ 0 h 47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0">
                              <a:moveTo>
                                <a:pt x="170" y="0"/>
                              </a:moveTo>
                              <a:lnTo>
                                <a:pt x="161" y="66"/>
                              </a:lnTo>
                              <a:lnTo>
                                <a:pt x="157" y="116"/>
                              </a:lnTo>
                              <a:lnTo>
                                <a:pt x="174" y="170"/>
                              </a:lnTo>
                              <a:lnTo>
                                <a:pt x="203" y="212"/>
                              </a:lnTo>
                              <a:lnTo>
                                <a:pt x="240" y="253"/>
                              </a:lnTo>
                              <a:lnTo>
                                <a:pt x="282" y="283"/>
                              </a:lnTo>
                              <a:lnTo>
                                <a:pt x="340" y="304"/>
                              </a:lnTo>
                              <a:lnTo>
                                <a:pt x="277" y="366"/>
                              </a:lnTo>
                              <a:lnTo>
                                <a:pt x="248" y="469"/>
                              </a:lnTo>
                              <a:lnTo>
                                <a:pt x="174" y="428"/>
                              </a:lnTo>
                              <a:lnTo>
                                <a:pt x="107" y="387"/>
                              </a:lnTo>
                              <a:lnTo>
                                <a:pt x="74" y="341"/>
                              </a:lnTo>
                              <a:lnTo>
                                <a:pt x="20" y="234"/>
                              </a:lnTo>
                              <a:lnTo>
                                <a:pt x="8" y="129"/>
                              </a:lnTo>
                              <a:lnTo>
                                <a:pt x="0" y="62"/>
                              </a:lnTo>
                              <a:lnTo>
                                <a:pt x="74" y="50"/>
                              </a:lnTo>
                              <a:lnTo>
                                <a:pt x="170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3" name="Freeform 2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85" y="2926"/>
                          <a:ext cx="341" cy="471"/>
                        </a:xfrm>
                        <a:custGeom>
                          <a:avLst/>
                          <a:gdLst>
                            <a:gd name="T0" fmla="*/ 169 w 341"/>
                            <a:gd name="T1" fmla="*/ 470 h 471"/>
                            <a:gd name="T2" fmla="*/ 178 w 341"/>
                            <a:gd name="T3" fmla="*/ 404 h 471"/>
                            <a:gd name="T4" fmla="*/ 182 w 341"/>
                            <a:gd name="T5" fmla="*/ 354 h 471"/>
                            <a:gd name="T6" fmla="*/ 166 w 341"/>
                            <a:gd name="T7" fmla="*/ 299 h 471"/>
                            <a:gd name="T8" fmla="*/ 137 w 341"/>
                            <a:gd name="T9" fmla="*/ 258 h 471"/>
                            <a:gd name="T10" fmla="*/ 100 w 341"/>
                            <a:gd name="T11" fmla="*/ 217 h 471"/>
                            <a:gd name="T12" fmla="*/ 58 w 341"/>
                            <a:gd name="T13" fmla="*/ 187 h 471"/>
                            <a:gd name="T14" fmla="*/ 0 w 341"/>
                            <a:gd name="T15" fmla="*/ 167 h 471"/>
                            <a:gd name="T16" fmla="*/ 63 w 341"/>
                            <a:gd name="T17" fmla="*/ 105 h 471"/>
                            <a:gd name="T18" fmla="*/ 91 w 341"/>
                            <a:gd name="T19" fmla="*/ 0 h 471"/>
                            <a:gd name="T20" fmla="*/ 166 w 341"/>
                            <a:gd name="T21" fmla="*/ 42 h 471"/>
                            <a:gd name="T22" fmla="*/ 232 w 341"/>
                            <a:gd name="T23" fmla="*/ 84 h 471"/>
                            <a:gd name="T24" fmla="*/ 266 w 341"/>
                            <a:gd name="T25" fmla="*/ 130 h 471"/>
                            <a:gd name="T26" fmla="*/ 319 w 341"/>
                            <a:gd name="T27" fmla="*/ 237 h 471"/>
                            <a:gd name="T28" fmla="*/ 332 w 341"/>
                            <a:gd name="T29" fmla="*/ 341 h 471"/>
                            <a:gd name="T30" fmla="*/ 340 w 341"/>
                            <a:gd name="T31" fmla="*/ 409 h 471"/>
                            <a:gd name="T32" fmla="*/ 266 w 341"/>
                            <a:gd name="T33" fmla="*/ 421 h 471"/>
                            <a:gd name="T34" fmla="*/ 169 w 341"/>
                            <a:gd name="T35" fmla="*/ 47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69" y="470"/>
                              </a:moveTo>
                              <a:lnTo>
                                <a:pt x="178" y="404"/>
                              </a:lnTo>
                              <a:lnTo>
                                <a:pt x="182" y="354"/>
                              </a:lnTo>
                              <a:lnTo>
                                <a:pt x="166" y="299"/>
                              </a:lnTo>
                              <a:lnTo>
                                <a:pt x="137" y="258"/>
                              </a:lnTo>
                              <a:lnTo>
                                <a:pt x="100" y="217"/>
                              </a:lnTo>
                              <a:lnTo>
                                <a:pt x="58" y="187"/>
                              </a:lnTo>
                              <a:lnTo>
                                <a:pt x="0" y="167"/>
                              </a:lnTo>
                              <a:lnTo>
                                <a:pt x="63" y="105"/>
                              </a:lnTo>
                              <a:lnTo>
                                <a:pt x="91" y="0"/>
                              </a:lnTo>
                              <a:lnTo>
                                <a:pt x="166" y="42"/>
                              </a:lnTo>
                              <a:lnTo>
                                <a:pt x="232" y="84"/>
                              </a:lnTo>
                              <a:lnTo>
                                <a:pt x="266" y="130"/>
                              </a:lnTo>
                              <a:lnTo>
                                <a:pt x="319" y="237"/>
                              </a:lnTo>
                              <a:lnTo>
                                <a:pt x="332" y="341"/>
                              </a:lnTo>
                              <a:lnTo>
                                <a:pt x="340" y="409"/>
                              </a:lnTo>
                              <a:lnTo>
                                <a:pt x="266" y="421"/>
                              </a:lnTo>
                              <a:lnTo>
                                <a:pt x="169" y="47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4" name="Freeform 2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14" y="3275"/>
                          <a:ext cx="341" cy="471"/>
                        </a:xfrm>
                        <a:custGeom>
                          <a:avLst/>
                          <a:gdLst>
                            <a:gd name="T0" fmla="*/ 170 w 341"/>
                            <a:gd name="T1" fmla="*/ 0 h 471"/>
                            <a:gd name="T2" fmla="*/ 161 w 341"/>
                            <a:gd name="T3" fmla="*/ 68 h 471"/>
                            <a:gd name="T4" fmla="*/ 157 w 341"/>
                            <a:gd name="T5" fmla="*/ 118 h 471"/>
                            <a:gd name="T6" fmla="*/ 174 w 341"/>
                            <a:gd name="T7" fmla="*/ 172 h 471"/>
                            <a:gd name="T8" fmla="*/ 203 w 341"/>
                            <a:gd name="T9" fmla="*/ 213 h 471"/>
                            <a:gd name="T10" fmla="*/ 240 w 341"/>
                            <a:gd name="T11" fmla="*/ 254 h 471"/>
                            <a:gd name="T12" fmla="*/ 283 w 341"/>
                            <a:gd name="T13" fmla="*/ 283 h 471"/>
                            <a:gd name="T14" fmla="*/ 340 w 341"/>
                            <a:gd name="T15" fmla="*/ 304 h 471"/>
                            <a:gd name="T16" fmla="*/ 279 w 341"/>
                            <a:gd name="T17" fmla="*/ 367 h 471"/>
                            <a:gd name="T18" fmla="*/ 248 w 341"/>
                            <a:gd name="T19" fmla="*/ 470 h 471"/>
                            <a:gd name="T20" fmla="*/ 174 w 341"/>
                            <a:gd name="T21" fmla="*/ 429 h 471"/>
                            <a:gd name="T22" fmla="*/ 108 w 341"/>
                            <a:gd name="T23" fmla="*/ 387 h 471"/>
                            <a:gd name="T24" fmla="*/ 75 w 341"/>
                            <a:gd name="T25" fmla="*/ 341 h 471"/>
                            <a:gd name="T26" fmla="*/ 21 w 341"/>
                            <a:gd name="T27" fmla="*/ 233 h 471"/>
                            <a:gd name="T28" fmla="*/ 8 w 341"/>
                            <a:gd name="T29" fmla="*/ 130 h 471"/>
                            <a:gd name="T30" fmla="*/ 0 w 341"/>
                            <a:gd name="T31" fmla="*/ 63 h 471"/>
                            <a:gd name="T32" fmla="*/ 75 w 341"/>
                            <a:gd name="T33" fmla="*/ 51 h 471"/>
                            <a:gd name="T34" fmla="*/ 170 w 341"/>
                            <a:gd name="T35" fmla="*/ 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0" y="0"/>
                              </a:moveTo>
                              <a:lnTo>
                                <a:pt x="161" y="68"/>
                              </a:lnTo>
                              <a:lnTo>
                                <a:pt x="157" y="118"/>
                              </a:lnTo>
                              <a:lnTo>
                                <a:pt x="174" y="172"/>
                              </a:lnTo>
                              <a:lnTo>
                                <a:pt x="203" y="213"/>
                              </a:lnTo>
                              <a:lnTo>
                                <a:pt x="240" y="254"/>
                              </a:lnTo>
                              <a:lnTo>
                                <a:pt x="283" y="283"/>
                              </a:lnTo>
                              <a:lnTo>
                                <a:pt x="340" y="304"/>
                              </a:lnTo>
                              <a:lnTo>
                                <a:pt x="279" y="367"/>
                              </a:lnTo>
                              <a:lnTo>
                                <a:pt x="248" y="470"/>
                              </a:lnTo>
                              <a:lnTo>
                                <a:pt x="174" y="429"/>
                              </a:lnTo>
                              <a:lnTo>
                                <a:pt x="108" y="387"/>
                              </a:lnTo>
                              <a:lnTo>
                                <a:pt x="75" y="341"/>
                              </a:lnTo>
                              <a:lnTo>
                                <a:pt x="21" y="233"/>
                              </a:lnTo>
                              <a:lnTo>
                                <a:pt x="8" y="130"/>
                              </a:lnTo>
                              <a:lnTo>
                                <a:pt x="0" y="63"/>
                              </a:lnTo>
                              <a:lnTo>
                                <a:pt x="75" y="51"/>
                              </a:lnTo>
                              <a:lnTo>
                                <a:pt x="170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5" name="Freeform 2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59" y="3138"/>
                          <a:ext cx="341" cy="471"/>
                        </a:xfrm>
                        <a:custGeom>
                          <a:avLst/>
                          <a:gdLst>
                            <a:gd name="T0" fmla="*/ 171 w 341"/>
                            <a:gd name="T1" fmla="*/ 0 h 471"/>
                            <a:gd name="T2" fmla="*/ 162 w 341"/>
                            <a:gd name="T3" fmla="*/ 66 h 471"/>
                            <a:gd name="T4" fmla="*/ 158 w 341"/>
                            <a:gd name="T5" fmla="*/ 116 h 471"/>
                            <a:gd name="T6" fmla="*/ 174 w 341"/>
                            <a:gd name="T7" fmla="*/ 171 h 471"/>
                            <a:gd name="T8" fmla="*/ 203 w 341"/>
                            <a:gd name="T9" fmla="*/ 213 h 471"/>
                            <a:gd name="T10" fmla="*/ 241 w 341"/>
                            <a:gd name="T11" fmla="*/ 255 h 471"/>
                            <a:gd name="T12" fmla="*/ 283 w 341"/>
                            <a:gd name="T13" fmla="*/ 283 h 471"/>
                            <a:gd name="T14" fmla="*/ 340 w 341"/>
                            <a:gd name="T15" fmla="*/ 304 h 471"/>
                            <a:gd name="T16" fmla="*/ 279 w 341"/>
                            <a:gd name="T17" fmla="*/ 366 h 471"/>
                            <a:gd name="T18" fmla="*/ 250 w 341"/>
                            <a:gd name="T19" fmla="*/ 470 h 471"/>
                            <a:gd name="T20" fmla="*/ 174 w 341"/>
                            <a:gd name="T21" fmla="*/ 428 h 471"/>
                            <a:gd name="T22" fmla="*/ 108 w 341"/>
                            <a:gd name="T23" fmla="*/ 387 h 471"/>
                            <a:gd name="T24" fmla="*/ 75 w 341"/>
                            <a:gd name="T25" fmla="*/ 341 h 471"/>
                            <a:gd name="T26" fmla="*/ 21 w 341"/>
                            <a:gd name="T27" fmla="*/ 234 h 471"/>
                            <a:gd name="T28" fmla="*/ 9 w 341"/>
                            <a:gd name="T29" fmla="*/ 129 h 471"/>
                            <a:gd name="T30" fmla="*/ 0 w 341"/>
                            <a:gd name="T31" fmla="*/ 63 h 471"/>
                            <a:gd name="T32" fmla="*/ 75 w 341"/>
                            <a:gd name="T33" fmla="*/ 50 h 471"/>
                            <a:gd name="T34" fmla="*/ 171 w 341"/>
                            <a:gd name="T35" fmla="*/ 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1" y="0"/>
                              </a:moveTo>
                              <a:lnTo>
                                <a:pt x="162" y="66"/>
                              </a:lnTo>
                              <a:lnTo>
                                <a:pt x="158" y="116"/>
                              </a:lnTo>
                              <a:lnTo>
                                <a:pt x="174" y="171"/>
                              </a:lnTo>
                              <a:lnTo>
                                <a:pt x="203" y="213"/>
                              </a:lnTo>
                              <a:lnTo>
                                <a:pt x="241" y="255"/>
                              </a:lnTo>
                              <a:lnTo>
                                <a:pt x="283" y="283"/>
                              </a:lnTo>
                              <a:lnTo>
                                <a:pt x="340" y="304"/>
                              </a:lnTo>
                              <a:lnTo>
                                <a:pt x="279" y="366"/>
                              </a:lnTo>
                              <a:lnTo>
                                <a:pt x="250" y="470"/>
                              </a:lnTo>
                              <a:lnTo>
                                <a:pt x="174" y="428"/>
                              </a:lnTo>
                              <a:lnTo>
                                <a:pt x="108" y="387"/>
                              </a:lnTo>
                              <a:lnTo>
                                <a:pt x="75" y="341"/>
                              </a:lnTo>
                              <a:lnTo>
                                <a:pt x="21" y="234"/>
                              </a:lnTo>
                              <a:lnTo>
                                <a:pt x="9" y="129"/>
                              </a:lnTo>
                              <a:lnTo>
                                <a:pt x="0" y="63"/>
                              </a:lnTo>
                              <a:lnTo>
                                <a:pt x="75" y="50"/>
                              </a:lnTo>
                              <a:lnTo>
                                <a:pt x="171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6" name="Freeform 2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74" y="3169"/>
                          <a:ext cx="470" cy="342"/>
                        </a:xfrm>
                        <a:custGeom>
                          <a:avLst/>
                          <a:gdLst>
                            <a:gd name="T0" fmla="*/ 0 w 470"/>
                            <a:gd name="T1" fmla="*/ 171 h 342"/>
                            <a:gd name="T2" fmla="*/ 67 w 470"/>
                            <a:gd name="T3" fmla="*/ 180 h 342"/>
                            <a:gd name="T4" fmla="*/ 117 w 470"/>
                            <a:gd name="T5" fmla="*/ 184 h 342"/>
                            <a:gd name="T6" fmla="*/ 171 w 470"/>
                            <a:gd name="T7" fmla="*/ 167 h 342"/>
                            <a:gd name="T8" fmla="*/ 212 w 470"/>
                            <a:gd name="T9" fmla="*/ 138 h 342"/>
                            <a:gd name="T10" fmla="*/ 253 w 470"/>
                            <a:gd name="T11" fmla="*/ 100 h 342"/>
                            <a:gd name="T12" fmla="*/ 282 w 470"/>
                            <a:gd name="T13" fmla="*/ 58 h 342"/>
                            <a:gd name="T14" fmla="*/ 303 w 470"/>
                            <a:gd name="T15" fmla="*/ 0 h 342"/>
                            <a:gd name="T16" fmla="*/ 366 w 470"/>
                            <a:gd name="T17" fmla="*/ 63 h 342"/>
                            <a:gd name="T18" fmla="*/ 469 w 470"/>
                            <a:gd name="T19" fmla="*/ 92 h 342"/>
                            <a:gd name="T20" fmla="*/ 427 w 470"/>
                            <a:gd name="T21" fmla="*/ 167 h 342"/>
                            <a:gd name="T22" fmla="*/ 386 w 470"/>
                            <a:gd name="T23" fmla="*/ 234 h 342"/>
                            <a:gd name="T24" fmla="*/ 341 w 470"/>
                            <a:gd name="T25" fmla="*/ 267 h 342"/>
                            <a:gd name="T26" fmla="*/ 232 w 470"/>
                            <a:gd name="T27" fmla="*/ 321 h 342"/>
                            <a:gd name="T28" fmla="*/ 129 w 470"/>
                            <a:gd name="T29" fmla="*/ 333 h 342"/>
                            <a:gd name="T30" fmla="*/ 63 w 470"/>
                            <a:gd name="T31" fmla="*/ 341 h 342"/>
                            <a:gd name="T32" fmla="*/ 50 w 470"/>
                            <a:gd name="T33" fmla="*/ 267 h 342"/>
                            <a:gd name="T34" fmla="*/ 0 w 470"/>
                            <a:gd name="T35" fmla="*/ 171 h 34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470" h="342">
                              <a:moveTo>
                                <a:pt x="0" y="171"/>
                              </a:moveTo>
                              <a:lnTo>
                                <a:pt x="67" y="180"/>
                              </a:lnTo>
                              <a:lnTo>
                                <a:pt x="117" y="184"/>
                              </a:lnTo>
                              <a:lnTo>
                                <a:pt x="171" y="167"/>
                              </a:lnTo>
                              <a:lnTo>
                                <a:pt x="212" y="138"/>
                              </a:lnTo>
                              <a:lnTo>
                                <a:pt x="253" y="100"/>
                              </a:lnTo>
                              <a:lnTo>
                                <a:pt x="282" y="58"/>
                              </a:lnTo>
                              <a:lnTo>
                                <a:pt x="303" y="0"/>
                              </a:lnTo>
                              <a:lnTo>
                                <a:pt x="366" y="63"/>
                              </a:lnTo>
                              <a:lnTo>
                                <a:pt x="469" y="92"/>
                              </a:lnTo>
                              <a:lnTo>
                                <a:pt x="427" y="167"/>
                              </a:lnTo>
                              <a:lnTo>
                                <a:pt x="386" y="234"/>
                              </a:lnTo>
                              <a:lnTo>
                                <a:pt x="341" y="267"/>
                              </a:lnTo>
                              <a:lnTo>
                                <a:pt x="232" y="321"/>
                              </a:lnTo>
                              <a:lnTo>
                                <a:pt x="129" y="333"/>
                              </a:lnTo>
                              <a:lnTo>
                                <a:pt x="63" y="341"/>
                              </a:lnTo>
                              <a:lnTo>
                                <a:pt x="50" y="267"/>
                              </a:lnTo>
                              <a:lnTo>
                                <a:pt x="0" y="171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7" name="Freeform 2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7" y="3238"/>
                          <a:ext cx="340" cy="471"/>
                        </a:xfrm>
                        <a:custGeom>
                          <a:avLst/>
                          <a:gdLst>
                            <a:gd name="T0" fmla="*/ 169 w 340"/>
                            <a:gd name="T1" fmla="*/ 470 h 471"/>
                            <a:gd name="T2" fmla="*/ 178 w 340"/>
                            <a:gd name="T3" fmla="*/ 404 h 471"/>
                            <a:gd name="T4" fmla="*/ 182 w 340"/>
                            <a:gd name="T5" fmla="*/ 353 h 471"/>
                            <a:gd name="T6" fmla="*/ 165 w 340"/>
                            <a:gd name="T7" fmla="*/ 299 h 471"/>
                            <a:gd name="T8" fmla="*/ 136 w 340"/>
                            <a:gd name="T9" fmla="*/ 259 h 471"/>
                            <a:gd name="T10" fmla="*/ 99 w 340"/>
                            <a:gd name="T11" fmla="*/ 216 h 471"/>
                            <a:gd name="T12" fmla="*/ 57 w 340"/>
                            <a:gd name="T13" fmla="*/ 188 h 471"/>
                            <a:gd name="T14" fmla="*/ 0 w 340"/>
                            <a:gd name="T15" fmla="*/ 167 h 471"/>
                            <a:gd name="T16" fmla="*/ 61 w 340"/>
                            <a:gd name="T17" fmla="*/ 105 h 471"/>
                            <a:gd name="T18" fmla="*/ 91 w 340"/>
                            <a:gd name="T19" fmla="*/ 0 h 471"/>
                            <a:gd name="T20" fmla="*/ 165 w 340"/>
                            <a:gd name="T21" fmla="*/ 42 h 471"/>
                            <a:gd name="T22" fmla="*/ 232 w 340"/>
                            <a:gd name="T23" fmla="*/ 84 h 471"/>
                            <a:gd name="T24" fmla="*/ 264 w 340"/>
                            <a:gd name="T25" fmla="*/ 129 h 471"/>
                            <a:gd name="T26" fmla="*/ 318 w 340"/>
                            <a:gd name="T27" fmla="*/ 237 h 471"/>
                            <a:gd name="T28" fmla="*/ 331 w 340"/>
                            <a:gd name="T29" fmla="*/ 341 h 471"/>
                            <a:gd name="T30" fmla="*/ 339 w 340"/>
                            <a:gd name="T31" fmla="*/ 408 h 471"/>
                            <a:gd name="T32" fmla="*/ 264 w 340"/>
                            <a:gd name="T33" fmla="*/ 420 h 471"/>
                            <a:gd name="T34" fmla="*/ 169 w 340"/>
                            <a:gd name="T35" fmla="*/ 47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0" h="471">
                              <a:moveTo>
                                <a:pt x="169" y="470"/>
                              </a:moveTo>
                              <a:lnTo>
                                <a:pt x="178" y="404"/>
                              </a:lnTo>
                              <a:lnTo>
                                <a:pt x="182" y="353"/>
                              </a:lnTo>
                              <a:lnTo>
                                <a:pt x="165" y="299"/>
                              </a:lnTo>
                              <a:lnTo>
                                <a:pt x="136" y="259"/>
                              </a:lnTo>
                              <a:lnTo>
                                <a:pt x="99" y="216"/>
                              </a:lnTo>
                              <a:lnTo>
                                <a:pt x="57" y="188"/>
                              </a:lnTo>
                              <a:lnTo>
                                <a:pt x="0" y="167"/>
                              </a:lnTo>
                              <a:lnTo>
                                <a:pt x="61" y="105"/>
                              </a:lnTo>
                              <a:lnTo>
                                <a:pt x="91" y="0"/>
                              </a:lnTo>
                              <a:lnTo>
                                <a:pt x="165" y="42"/>
                              </a:lnTo>
                              <a:lnTo>
                                <a:pt x="232" y="84"/>
                              </a:lnTo>
                              <a:lnTo>
                                <a:pt x="264" y="129"/>
                              </a:lnTo>
                              <a:lnTo>
                                <a:pt x="318" y="237"/>
                              </a:lnTo>
                              <a:lnTo>
                                <a:pt x="331" y="341"/>
                              </a:lnTo>
                              <a:lnTo>
                                <a:pt x="339" y="408"/>
                              </a:lnTo>
                              <a:lnTo>
                                <a:pt x="264" y="420"/>
                              </a:lnTo>
                              <a:lnTo>
                                <a:pt x="169" y="47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798" name="Freeform 2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7" y="3380"/>
                          <a:ext cx="340" cy="469"/>
                        </a:xfrm>
                        <a:custGeom>
                          <a:avLst/>
                          <a:gdLst>
                            <a:gd name="T0" fmla="*/ 169 w 340"/>
                            <a:gd name="T1" fmla="*/ 468 h 469"/>
                            <a:gd name="T2" fmla="*/ 178 w 340"/>
                            <a:gd name="T3" fmla="*/ 402 h 469"/>
                            <a:gd name="T4" fmla="*/ 182 w 340"/>
                            <a:gd name="T5" fmla="*/ 353 h 469"/>
                            <a:gd name="T6" fmla="*/ 165 w 340"/>
                            <a:gd name="T7" fmla="*/ 299 h 469"/>
                            <a:gd name="T8" fmla="*/ 136 w 340"/>
                            <a:gd name="T9" fmla="*/ 257 h 469"/>
                            <a:gd name="T10" fmla="*/ 99 w 340"/>
                            <a:gd name="T11" fmla="*/ 215 h 469"/>
                            <a:gd name="T12" fmla="*/ 57 w 340"/>
                            <a:gd name="T13" fmla="*/ 186 h 469"/>
                            <a:gd name="T14" fmla="*/ 0 w 340"/>
                            <a:gd name="T15" fmla="*/ 166 h 469"/>
                            <a:gd name="T16" fmla="*/ 61 w 340"/>
                            <a:gd name="T17" fmla="*/ 104 h 469"/>
                            <a:gd name="T18" fmla="*/ 91 w 340"/>
                            <a:gd name="T19" fmla="*/ 0 h 469"/>
                            <a:gd name="T20" fmla="*/ 165 w 340"/>
                            <a:gd name="T21" fmla="*/ 41 h 469"/>
                            <a:gd name="T22" fmla="*/ 232 w 340"/>
                            <a:gd name="T23" fmla="*/ 83 h 469"/>
                            <a:gd name="T24" fmla="*/ 264 w 340"/>
                            <a:gd name="T25" fmla="*/ 128 h 469"/>
                            <a:gd name="T26" fmla="*/ 318 w 340"/>
                            <a:gd name="T27" fmla="*/ 236 h 469"/>
                            <a:gd name="T28" fmla="*/ 331 w 340"/>
                            <a:gd name="T29" fmla="*/ 340 h 469"/>
                            <a:gd name="T30" fmla="*/ 339 w 340"/>
                            <a:gd name="T31" fmla="*/ 407 h 469"/>
                            <a:gd name="T32" fmla="*/ 264 w 340"/>
                            <a:gd name="T33" fmla="*/ 418 h 469"/>
                            <a:gd name="T34" fmla="*/ 169 w 340"/>
                            <a:gd name="T35" fmla="*/ 468 h 46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0" h="469">
                              <a:moveTo>
                                <a:pt x="169" y="468"/>
                              </a:moveTo>
                              <a:lnTo>
                                <a:pt x="178" y="402"/>
                              </a:lnTo>
                              <a:lnTo>
                                <a:pt x="182" y="353"/>
                              </a:lnTo>
                              <a:lnTo>
                                <a:pt x="165" y="299"/>
                              </a:lnTo>
                              <a:lnTo>
                                <a:pt x="136" y="257"/>
                              </a:lnTo>
                              <a:lnTo>
                                <a:pt x="99" y="215"/>
                              </a:lnTo>
                              <a:lnTo>
                                <a:pt x="57" y="186"/>
                              </a:lnTo>
                              <a:lnTo>
                                <a:pt x="0" y="166"/>
                              </a:lnTo>
                              <a:lnTo>
                                <a:pt x="61" y="104"/>
                              </a:lnTo>
                              <a:lnTo>
                                <a:pt x="91" y="0"/>
                              </a:lnTo>
                              <a:lnTo>
                                <a:pt x="165" y="41"/>
                              </a:lnTo>
                              <a:lnTo>
                                <a:pt x="232" y="83"/>
                              </a:lnTo>
                              <a:lnTo>
                                <a:pt x="264" y="128"/>
                              </a:lnTo>
                              <a:lnTo>
                                <a:pt x="318" y="236"/>
                              </a:lnTo>
                              <a:lnTo>
                                <a:pt x="331" y="340"/>
                              </a:lnTo>
                              <a:lnTo>
                                <a:pt x="339" y="407"/>
                              </a:lnTo>
                              <a:lnTo>
                                <a:pt x="264" y="418"/>
                              </a:lnTo>
                              <a:lnTo>
                                <a:pt x="169" y="468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  <p:grpSp>
                    <p:nvGrpSpPr>
                      <p:cNvPr id="22808" name="Group 28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340" y="2889"/>
                        <a:ext cx="538" cy="923"/>
                        <a:chOff x="2340" y="2889"/>
                        <a:chExt cx="538" cy="923"/>
                      </a:xfrm>
                    </p:grpSpPr>
                    <p:sp>
                      <p:nvSpPr>
                        <p:cNvPr id="22800" name="Freeform 2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62" y="2922"/>
                          <a:ext cx="341" cy="472"/>
                        </a:xfrm>
                        <a:custGeom>
                          <a:avLst/>
                          <a:gdLst>
                            <a:gd name="T0" fmla="*/ 170 w 341"/>
                            <a:gd name="T1" fmla="*/ 471 h 472"/>
                            <a:gd name="T2" fmla="*/ 162 w 341"/>
                            <a:gd name="T3" fmla="*/ 404 h 472"/>
                            <a:gd name="T4" fmla="*/ 157 w 341"/>
                            <a:gd name="T5" fmla="*/ 353 h 472"/>
                            <a:gd name="T6" fmla="*/ 175 w 341"/>
                            <a:gd name="T7" fmla="*/ 299 h 472"/>
                            <a:gd name="T8" fmla="*/ 203 w 341"/>
                            <a:gd name="T9" fmla="*/ 258 h 472"/>
                            <a:gd name="T10" fmla="*/ 241 w 341"/>
                            <a:gd name="T11" fmla="*/ 216 h 472"/>
                            <a:gd name="T12" fmla="*/ 283 w 341"/>
                            <a:gd name="T13" fmla="*/ 187 h 472"/>
                            <a:gd name="T14" fmla="*/ 340 w 341"/>
                            <a:gd name="T15" fmla="*/ 166 h 472"/>
                            <a:gd name="T16" fmla="*/ 279 w 341"/>
                            <a:gd name="T17" fmla="*/ 104 h 472"/>
                            <a:gd name="T18" fmla="*/ 249 w 341"/>
                            <a:gd name="T19" fmla="*/ 0 h 472"/>
                            <a:gd name="T20" fmla="*/ 175 w 341"/>
                            <a:gd name="T21" fmla="*/ 42 h 472"/>
                            <a:gd name="T22" fmla="*/ 108 w 341"/>
                            <a:gd name="T23" fmla="*/ 84 h 472"/>
                            <a:gd name="T24" fmla="*/ 75 w 341"/>
                            <a:gd name="T25" fmla="*/ 130 h 472"/>
                            <a:gd name="T26" fmla="*/ 21 w 341"/>
                            <a:gd name="T27" fmla="*/ 237 h 472"/>
                            <a:gd name="T28" fmla="*/ 9 w 341"/>
                            <a:gd name="T29" fmla="*/ 340 h 472"/>
                            <a:gd name="T30" fmla="*/ 0 w 341"/>
                            <a:gd name="T31" fmla="*/ 408 h 472"/>
                            <a:gd name="T32" fmla="*/ 75 w 341"/>
                            <a:gd name="T33" fmla="*/ 421 h 472"/>
                            <a:gd name="T34" fmla="*/ 170 w 341"/>
                            <a:gd name="T35" fmla="*/ 471 h 47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2">
                              <a:moveTo>
                                <a:pt x="170" y="471"/>
                              </a:moveTo>
                              <a:lnTo>
                                <a:pt x="162" y="404"/>
                              </a:lnTo>
                              <a:lnTo>
                                <a:pt x="157" y="353"/>
                              </a:lnTo>
                              <a:lnTo>
                                <a:pt x="175" y="299"/>
                              </a:lnTo>
                              <a:lnTo>
                                <a:pt x="203" y="258"/>
                              </a:lnTo>
                              <a:lnTo>
                                <a:pt x="241" y="216"/>
                              </a:lnTo>
                              <a:lnTo>
                                <a:pt x="283" y="187"/>
                              </a:lnTo>
                              <a:lnTo>
                                <a:pt x="340" y="166"/>
                              </a:lnTo>
                              <a:lnTo>
                                <a:pt x="279" y="104"/>
                              </a:lnTo>
                              <a:lnTo>
                                <a:pt x="249" y="0"/>
                              </a:lnTo>
                              <a:lnTo>
                                <a:pt x="175" y="42"/>
                              </a:lnTo>
                              <a:lnTo>
                                <a:pt x="108" y="84"/>
                              </a:lnTo>
                              <a:lnTo>
                                <a:pt x="75" y="130"/>
                              </a:lnTo>
                              <a:lnTo>
                                <a:pt x="21" y="237"/>
                              </a:lnTo>
                              <a:lnTo>
                                <a:pt x="9" y="340"/>
                              </a:lnTo>
                              <a:lnTo>
                                <a:pt x="0" y="408"/>
                              </a:lnTo>
                              <a:lnTo>
                                <a:pt x="75" y="421"/>
                              </a:lnTo>
                              <a:lnTo>
                                <a:pt x="170" y="471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1" name="Freeform 2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95" y="3063"/>
                          <a:ext cx="341" cy="471"/>
                        </a:xfrm>
                        <a:custGeom>
                          <a:avLst/>
                          <a:gdLst>
                            <a:gd name="T0" fmla="*/ 170 w 341"/>
                            <a:gd name="T1" fmla="*/ 0 h 471"/>
                            <a:gd name="T2" fmla="*/ 179 w 341"/>
                            <a:gd name="T3" fmla="*/ 67 h 471"/>
                            <a:gd name="T4" fmla="*/ 183 w 341"/>
                            <a:gd name="T5" fmla="*/ 117 h 471"/>
                            <a:gd name="T6" fmla="*/ 166 w 341"/>
                            <a:gd name="T7" fmla="*/ 171 h 471"/>
                            <a:gd name="T8" fmla="*/ 137 w 341"/>
                            <a:gd name="T9" fmla="*/ 212 h 471"/>
                            <a:gd name="T10" fmla="*/ 100 w 341"/>
                            <a:gd name="T11" fmla="*/ 254 h 471"/>
                            <a:gd name="T12" fmla="*/ 57 w 341"/>
                            <a:gd name="T13" fmla="*/ 284 h 471"/>
                            <a:gd name="T14" fmla="*/ 0 w 341"/>
                            <a:gd name="T15" fmla="*/ 304 h 471"/>
                            <a:gd name="T16" fmla="*/ 62 w 341"/>
                            <a:gd name="T17" fmla="*/ 367 h 471"/>
                            <a:gd name="T18" fmla="*/ 92 w 341"/>
                            <a:gd name="T19" fmla="*/ 470 h 471"/>
                            <a:gd name="T20" fmla="*/ 166 w 341"/>
                            <a:gd name="T21" fmla="*/ 429 h 471"/>
                            <a:gd name="T22" fmla="*/ 232 w 341"/>
                            <a:gd name="T23" fmla="*/ 388 h 471"/>
                            <a:gd name="T24" fmla="*/ 265 w 341"/>
                            <a:gd name="T25" fmla="*/ 342 h 471"/>
                            <a:gd name="T26" fmla="*/ 319 w 341"/>
                            <a:gd name="T27" fmla="*/ 234 h 471"/>
                            <a:gd name="T28" fmla="*/ 332 w 341"/>
                            <a:gd name="T29" fmla="*/ 129 h 471"/>
                            <a:gd name="T30" fmla="*/ 340 w 341"/>
                            <a:gd name="T31" fmla="*/ 63 h 471"/>
                            <a:gd name="T32" fmla="*/ 265 w 341"/>
                            <a:gd name="T33" fmla="*/ 50 h 471"/>
                            <a:gd name="T34" fmla="*/ 170 w 341"/>
                            <a:gd name="T35" fmla="*/ 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0" y="0"/>
                              </a:moveTo>
                              <a:lnTo>
                                <a:pt x="179" y="67"/>
                              </a:lnTo>
                              <a:lnTo>
                                <a:pt x="183" y="117"/>
                              </a:lnTo>
                              <a:lnTo>
                                <a:pt x="166" y="171"/>
                              </a:lnTo>
                              <a:lnTo>
                                <a:pt x="137" y="212"/>
                              </a:lnTo>
                              <a:lnTo>
                                <a:pt x="100" y="254"/>
                              </a:lnTo>
                              <a:lnTo>
                                <a:pt x="57" y="284"/>
                              </a:lnTo>
                              <a:lnTo>
                                <a:pt x="0" y="304"/>
                              </a:lnTo>
                              <a:lnTo>
                                <a:pt x="62" y="367"/>
                              </a:lnTo>
                              <a:lnTo>
                                <a:pt x="92" y="470"/>
                              </a:lnTo>
                              <a:lnTo>
                                <a:pt x="166" y="429"/>
                              </a:lnTo>
                              <a:lnTo>
                                <a:pt x="232" y="388"/>
                              </a:lnTo>
                              <a:lnTo>
                                <a:pt x="265" y="342"/>
                              </a:lnTo>
                              <a:lnTo>
                                <a:pt x="319" y="234"/>
                              </a:lnTo>
                              <a:lnTo>
                                <a:pt x="332" y="129"/>
                              </a:lnTo>
                              <a:lnTo>
                                <a:pt x="340" y="63"/>
                              </a:lnTo>
                              <a:lnTo>
                                <a:pt x="265" y="50"/>
                              </a:lnTo>
                              <a:lnTo>
                                <a:pt x="170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2" name="Freeform 2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57" y="2889"/>
                          <a:ext cx="341" cy="471"/>
                        </a:xfrm>
                        <a:custGeom>
                          <a:avLst/>
                          <a:gdLst>
                            <a:gd name="T0" fmla="*/ 171 w 341"/>
                            <a:gd name="T1" fmla="*/ 470 h 471"/>
                            <a:gd name="T2" fmla="*/ 162 w 341"/>
                            <a:gd name="T3" fmla="*/ 404 h 471"/>
                            <a:gd name="T4" fmla="*/ 159 w 341"/>
                            <a:gd name="T5" fmla="*/ 353 h 471"/>
                            <a:gd name="T6" fmla="*/ 175 w 341"/>
                            <a:gd name="T7" fmla="*/ 299 h 471"/>
                            <a:gd name="T8" fmla="*/ 204 w 341"/>
                            <a:gd name="T9" fmla="*/ 258 h 471"/>
                            <a:gd name="T10" fmla="*/ 242 w 341"/>
                            <a:gd name="T11" fmla="*/ 217 h 471"/>
                            <a:gd name="T12" fmla="*/ 283 w 341"/>
                            <a:gd name="T13" fmla="*/ 187 h 471"/>
                            <a:gd name="T14" fmla="*/ 340 w 341"/>
                            <a:gd name="T15" fmla="*/ 167 h 471"/>
                            <a:gd name="T16" fmla="*/ 279 w 341"/>
                            <a:gd name="T17" fmla="*/ 105 h 471"/>
                            <a:gd name="T18" fmla="*/ 249 w 341"/>
                            <a:gd name="T19" fmla="*/ 0 h 471"/>
                            <a:gd name="T20" fmla="*/ 175 w 341"/>
                            <a:gd name="T21" fmla="*/ 42 h 471"/>
                            <a:gd name="T22" fmla="*/ 108 w 341"/>
                            <a:gd name="T23" fmla="*/ 84 h 471"/>
                            <a:gd name="T24" fmla="*/ 75 w 341"/>
                            <a:gd name="T25" fmla="*/ 129 h 471"/>
                            <a:gd name="T26" fmla="*/ 21 w 341"/>
                            <a:gd name="T27" fmla="*/ 237 h 471"/>
                            <a:gd name="T28" fmla="*/ 9 w 341"/>
                            <a:gd name="T29" fmla="*/ 341 h 471"/>
                            <a:gd name="T30" fmla="*/ 0 w 341"/>
                            <a:gd name="T31" fmla="*/ 408 h 471"/>
                            <a:gd name="T32" fmla="*/ 75 w 341"/>
                            <a:gd name="T33" fmla="*/ 420 h 471"/>
                            <a:gd name="T34" fmla="*/ 171 w 341"/>
                            <a:gd name="T35" fmla="*/ 47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1" y="470"/>
                              </a:moveTo>
                              <a:lnTo>
                                <a:pt x="162" y="404"/>
                              </a:lnTo>
                              <a:lnTo>
                                <a:pt x="159" y="353"/>
                              </a:lnTo>
                              <a:lnTo>
                                <a:pt x="175" y="299"/>
                              </a:lnTo>
                              <a:lnTo>
                                <a:pt x="204" y="258"/>
                              </a:lnTo>
                              <a:lnTo>
                                <a:pt x="242" y="217"/>
                              </a:lnTo>
                              <a:lnTo>
                                <a:pt x="283" y="187"/>
                              </a:lnTo>
                              <a:lnTo>
                                <a:pt x="340" y="167"/>
                              </a:lnTo>
                              <a:lnTo>
                                <a:pt x="279" y="105"/>
                              </a:lnTo>
                              <a:lnTo>
                                <a:pt x="249" y="0"/>
                              </a:lnTo>
                              <a:lnTo>
                                <a:pt x="175" y="42"/>
                              </a:lnTo>
                              <a:lnTo>
                                <a:pt x="108" y="84"/>
                              </a:lnTo>
                              <a:lnTo>
                                <a:pt x="75" y="129"/>
                              </a:lnTo>
                              <a:lnTo>
                                <a:pt x="21" y="237"/>
                              </a:lnTo>
                              <a:lnTo>
                                <a:pt x="9" y="341"/>
                              </a:lnTo>
                              <a:lnTo>
                                <a:pt x="0" y="408"/>
                              </a:lnTo>
                              <a:lnTo>
                                <a:pt x="75" y="420"/>
                              </a:lnTo>
                              <a:lnTo>
                                <a:pt x="171" y="47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3" name="Freeform 2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29" y="3238"/>
                          <a:ext cx="341" cy="471"/>
                        </a:xfrm>
                        <a:custGeom>
                          <a:avLst/>
                          <a:gdLst>
                            <a:gd name="T0" fmla="*/ 171 w 341"/>
                            <a:gd name="T1" fmla="*/ 0 h 471"/>
                            <a:gd name="T2" fmla="*/ 178 w 341"/>
                            <a:gd name="T3" fmla="*/ 67 h 471"/>
                            <a:gd name="T4" fmla="*/ 182 w 341"/>
                            <a:gd name="T5" fmla="*/ 116 h 471"/>
                            <a:gd name="T6" fmla="*/ 166 w 341"/>
                            <a:gd name="T7" fmla="*/ 171 h 471"/>
                            <a:gd name="T8" fmla="*/ 136 w 341"/>
                            <a:gd name="T9" fmla="*/ 213 h 471"/>
                            <a:gd name="T10" fmla="*/ 99 w 341"/>
                            <a:gd name="T11" fmla="*/ 254 h 471"/>
                            <a:gd name="T12" fmla="*/ 58 w 341"/>
                            <a:gd name="T13" fmla="*/ 282 h 471"/>
                            <a:gd name="T14" fmla="*/ 0 w 341"/>
                            <a:gd name="T15" fmla="*/ 303 h 471"/>
                            <a:gd name="T16" fmla="*/ 62 w 341"/>
                            <a:gd name="T17" fmla="*/ 365 h 471"/>
                            <a:gd name="T18" fmla="*/ 90 w 341"/>
                            <a:gd name="T19" fmla="*/ 470 h 471"/>
                            <a:gd name="T20" fmla="*/ 166 w 341"/>
                            <a:gd name="T21" fmla="*/ 428 h 471"/>
                            <a:gd name="T22" fmla="*/ 232 w 341"/>
                            <a:gd name="T23" fmla="*/ 387 h 471"/>
                            <a:gd name="T24" fmla="*/ 266 w 341"/>
                            <a:gd name="T25" fmla="*/ 341 h 471"/>
                            <a:gd name="T26" fmla="*/ 319 w 341"/>
                            <a:gd name="T27" fmla="*/ 233 h 471"/>
                            <a:gd name="T28" fmla="*/ 331 w 341"/>
                            <a:gd name="T29" fmla="*/ 129 h 471"/>
                            <a:gd name="T30" fmla="*/ 340 w 341"/>
                            <a:gd name="T31" fmla="*/ 63 h 471"/>
                            <a:gd name="T32" fmla="*/ 266 w 341"/>
                            <a:gd name="T33" fmla="*/ 51 h 471"/>
                            <a:gd name="T34" fmla="*/ 171 w 341"/>
                            <a:gd name="T35" fmla="*/ 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71" y="0"/>
                              </a:moveTo>
                              <a:lnTo>
                                <a:pt x="178" y="67"/>
                              </a:lnTo>
                              <a:lnTo>
                                <a:pt x="182" y="116"/>
                              </a:lnTo>
                              <a:lnTo>
                                <a:pt x="166" y="171"/>
                              </a:lnTo>
                              <a:lnTo>
                                <a:pt x="136" y="213"/>
                              </a:lnTo>
                              <a:lnTo>
                                <a:pt x="99" y="254"/>
                              </a:lnTo>
                              <a:lnTo>
                                <a:pt x="58" y="282"/>
                              </a:lnTo>
                              <a:lnTo>
                                <a:pt x="0" y="303"/>
                              </a:lnTo>
                              <a:lnTo>
                                <a:pt x="62" y="365"/>
                              </a:lnTo>
                              <a:lnTo>
                                <a:pt x="90" y="470"/>
                              </a:lnTo>
                              <a:lnTo>
                                <a:pt x="166" y="428"/>
                              </a:lnTo>
                              <a:lnTo>
                                <a:pt x="232" y="387"/>
                              </a:lnTo>
                              <a:lnTo>
                                <a:pt x="266" y="341"/>
                              </a:lnTo>
                              <a:lnTo>
                                <a:pt x="319" y="233"/>
                              </a:lnTo>
                              <a:lnTo>
                                <a:pt x="331" y="129"/>
                              </a:lnTo>
                              <a:lnTo>
                                <a:pt x="340" y="63"/>
                              </a:lnTo>
                              <a:lnTo>
                                <a:pt x="266" y="51"/>
                              </a:lnTo>
                              <a:lnTo>
                                <a:pt x="171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4" name="Freeform 2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83" y="3101"/>
                          <a:ext cx="341" cy="470"/>
                        </a:xfrm>
                        <a:custGeom>
                          <a:avLst/>
                          <a:gdLst>
                            <a:gd name="T0" fmla="*/ 169 w 341"/>
                            <a:gd name="T1" fmla="*/ 0 h 470"/>
                            <a:gd name="T2" fmla="*/ 178 w 341"/>
                            <a:gd name="T3" fmla="*/ 66 h 470"/>
                            <a:gd name="T4" fmla="*/ 182 w 341"/>
                            <a:gd name="T5" fmla="*/ 116 h 470"/>
                            <a:gd name="T6" fmla="*/ 166 w 341"/>
                            <a:gd name="T7" fmla="*/ 170 h 470"/>
                            <a:gd name="T8" fmla="*/ 136 w 341"/>
                            <a:gd name="T9" fmla="*/ 212 h 470"/>
                            <a:gd name="T10" fmla="*/ 99 w 341"/>
                            <a:gd name="T11" fmla="*/ 253 h 470"/>
                            <a:gd name="T12" fmla="*/ 58 w 341"/>
                            <a:gd name="T13" fmla="*/ 283 h 470"/>
                            <a:gd name="T14" fmla="*/ 0 w 341"/>
                            <a:gd name="T15" fmla="*/ 304 h 470"/>
                            <a:gd name="T16" fmla="*/ 63 w 341"/>
                            <a:gd name="T17" fmla="*/ 366 h 470"/>
                            <a:gd name="T18" fmla="*/ 91 w 341"/>
                            <a:gd name="T19" fmla="*/ 469 h 470"/>
                            <a:gd name="T20" fmla="*/ 166 w 341"/>
                            <a:gd name="T21" fmla="*/ 428 h 470"/>
                            <a:gd name="T22" fmla="*/ 233 w 341"/>
                            <a:gd name="T23" fmla="*/ 387 h 470"/>
                            <a:gd name="T24" fmla="*/ 266 w 341"/>
                            <a:gd name="T25" fmla="*/ 341 h 470"/>
                            <a:gd name="T26" fmla="*/ 319 w 341"/>
                            <a:gd name="T27" fmla="*/ 234 h 470"/>
                            <a:gd name="T28" fmla="*/ 332 w 341"/>
                            <a:gd name="T29" fmla="*/ 129 h 470"/>
                            <a:gd name="T30" fmla="*/ 340 w 341"/>
                            <a:gd name="T31" fmla="*/ 62 h 470"/>
                            <a:gd name="T32" fmla="*/ 266 w 341"/>
                            <a:gd name="T33" fmla="*/ 50 h 470"/>
                            <a:gd name="T34" fmla="*/ 169 w 341"/>
                            <a:gd name="T35" fmla="*/ 0 h 47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0">
                              <a:moveTo>
                                <a:pt x="169" y="0"/>
                              </a:moveTo>
                              <a:lnTo>
                                <a:pt x="178" y="66"/>
                              </a:lnTo>
                              <a:lnTo>
                                <a:pt x="182" y="116"/>
                              </a:lnTo>
                              <a:lnTo>
                                <a:pt x="166" y="170"/>
                              </a:lnTo>
                              <a:lnTo>
                                <a:pt x="136" y="212"/>
                              </a:lnTo>
                              <a:lnTo>
                                <a:pt x="99" y="253"/>
                              </a:lnTo>
                              <a:lnTo>
                                <a:pt x="58" y="283"/>
                              </a:lnTo>
                              <a:lnTo>
                                <a:pt x="0" y="304"/>
                              </a:lnTo>
                              <a:lnTo>
                                <a:pt x="63" y="366"/>
                              </a:lnTo>
                              <a:lnTo>
                                <a:pt x="91" y="469"/>
                              </a:lnTo>
                              <a:lnTo>
                                <a:pt x="166" y="428"/>
                              </a:lnTo>
                              <a:lnTo>
                                <a:pt x="233" y="387"/>
                              </a:lnTo>
                              <a:lnTo>
                                <a:pt x="266" y="341"/>
                              </a:lnTo>
                              <a:lnTo>
                                <a:pt x="319" y="234"/>
                              </a:lnTo>
                              <a:lnTo>
                                <a:pt x="332" y="129"/>
                              </a:lnTo>
                              <a:lnTo>
                                <a:pt x="340" y="62"/>
                              </a:lnTo>
                              <a:lnTo>
                                <a:pt x="266" y="50"/>
                              </a:lnTo>
                              <a:lnTo>
                                <a:pt x="169" y="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5" name="Freeform 2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40" y="3132"/>
                          <a:ext cx="469" cy="342"/>
                        </a:xfrm>
                        <a:custGeom>
                          <a:avLst/>
                          <a:gdLst>
                            <a:gd name="T0" fmla="*/ 468 w 469"/>
                            <a:gd name="T1" fmla="*/ 171 h 342"/>
                            <a:gd name="T2" fmla="*/ 402 w 469"/>
                            <a:gd name="T3" fmla="*/ 179 h 342"/>
                            <a:gd name="T4" fmla="*/ 353 w 469"/>
                            <a:gd name="T5" fmla="*/ 183 h 342"/>
                            <a:gd name="T6" fmla="*/ 299 w 469"/>
                            <a:gd name="T7" fmla="*/ 167 h 342"/>
                            <a:gd name="T8" fmla="*/ 257 w 469"/>
                            <a:gd name="T9" fmla="*/ 137 h 342"/>
                            <a:gd name="T10" fmla="*/ 214 w 469"/>
                            <a:gd name="T11" fmla="*/ 100 h 342"/>
                            <a:gd name="T12" fmla="*/ 186 w 469"/>
                            <a:gd name="T13" fmla="*/ 58 h 342"/>
                            <a:gd name="T14" fmla="*/ 165 w 469"/>
                            <a:gd name="T15" fmla="*/ 0 h 342"/>
                            <a:gd name="T16" fmla="*/ 103 w 469"/>
                            <a:gd name="T17" fmla="*/ 63 h 342"/>
                            <a:gd name="T18" fmla="*/ 0 w 469"/>
                            <a:gd name="T19" fmla="*/ 92 h 342"/>
                            <a:gd name="T20" fmla="*/ 41 w 469"/>
                            <a:gd name="T21" fmla="*/ 167 h 342"/>
                            <a:gd name="T22" fmla="*/ 82 w 469"/>
                            <a:gd name="T23" fmla="*/ 233 h 342"/>
                            <a:gd name="T24" fmla="*/ 128 w 469"/>
                            <a:gd name="T25" fmla="*/ 267 h 342"/>
                            <a:gd name="T26" fmla="*/ 236 w 469"/>
                            <a:gd name="T27" fmla="*/ 320 h 342"/>
                            <a:gd name="T28" fmla="*/ 340 w 469"/>
                            <a:gd name="T29" fmla="*/ 333 h 342"/>
                            <a:gd name="T30" fmla="*/ 406 w 469"/>
                            <a:gd name="T31" fmla="*/ 341 h 342"/>
                            <a:gd name="T32" fmla="*/ 418 w 469"/>
                            <a:gd name="T33" fmla="*/ 267 h 342"/>
                            <a:gd name="T34" fmla="*/ 468 w 469"/>
                            <a:gd name="T35" fmla="*/ 171 h 34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469" h="342">
                              <a:moveTo>
                                <a:pt x="468" y="171"/>
                              </a:moveTo>
                              <a:lnTo>
                                <a:pt x="402" y="179"/>
                              </a:lnTo>
                              <a:lnTo>
                                <a:pt x="353" y="183"/>
                              </a:lnTo>
                              <a:lnTo>
                                <a:pt x="299" y="167"/>
                              </a:lnTo>
                              <a:lnTo>
                                <a:pt x="257" y="137"/>
                              </a:lnTo>
                              <a:lnTo>
                                <a:pt x="214" y="100"/>
                              </a:lnTo>
                              <a:lnTo>
                                <a:pt x="186" y="58"/>
                              </a:lnTo>
                              <a:lnTo>
                                <a:pt x="165" y="0"/>
                              </a:lnTo>
                              <a:lnTo>
                                <a:pt x="103" y="63"/>
                              </a:lnTo>
                              <a:lnTo>
                                <a:pt x="0" y="92"/>
                              </a:lnTo>
                              <a:lnTo>
                                <a:pt x="41" y="167"/>
                              </a:lnTo>
                              <a:lnTo>
                                <a:pt x="82" y="233"/>
                              </a:lnTo>
                              <a:lnTo>
                                <a:pt x="128" y="267"/>
                              </a:lnTo>
                              <a:lnTo>
                                <a:pt x="236" y="320"/>
                              </a:lnTo>
                              <a:lnTo>
                                <a:pt x="340" y="333"/>
                              </a:lnTo>
                              <a:lnTo>
                                <a:pt x="406" y="341"/>
                              </a:lnTo>
                              <a:lnTo>
                                <a:pt x="418" y="267"/>
                              </a:lnTo>
                              <a:lnTo>
                                <a:pt x="468" y="171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6" name="Freeform 2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537" y="3201"/>
                          <a:ext cx="341" cy="471"/>
                        </a:xfrm>
                        <a:custGeom>
                          <a:avLst/>
                          <a:gdLst>
                            <a:gd name="T0" fmla="*/ 169 w 341"/>
                            <a:gd name="T1" fmla="*/ 470 h 471"/>
                            <a:gd name="T2" fmla="*/ 162 w 341"/>
                            <a:gd name="T3" fmla="*/ 402 h 471"/>
                            <a:gd name="T4" fmla="*/ 158 w 341"/>
                            <a:gd name="T5" fmla="*/ 352 h 471"/>
                            <a:gd name="T6" fmla="*/ 173 w 341"/>
                            <a:gd name="T7" fmla="*/ 299 h 471"/>
                            <a:gd name="T8" fmla="*/ 203 w 341"/>
                            <a:gd name="T9" fmla="*/ 257 h 471"/>
                            <a:gd name="T10" fmla="*/ 240 w 341"/>
                            <a:gd name="T11" fmla="*/ 216 h 471"/>
                            <a:gd name="T12" fmla="*/ 282 w 341"/>
                            <a:gd name="T13" fmla="*/ 187 h 471"/>
                            <a:gd name="T14" fmla="*/ 340 w 341"/>
                            <a:gd name="T15" fmla="*/ 166 h 471"/>
                            <a:gd name="T16" fmla="*/ 277 w 341"/>
                            <a:gd name="T17" fmla="*/ 104 h 471"/>
                            <a:gd name="T18" fmla="*/ 248 w 341"/>
                            <a:gd name="T19" fmla="*/ 0 h 471"/>
                            <a:gd name="T20" fmla="*/ 173 w 341"/>
                            <a:gd name="T21" fmla="*/ 41 h 471"/>
                            <a:gd name="T22" fmla="*/ 108 w 341"/>
                            <a:gd name="T23" fmla="*/ 83 h 471"/>
                            <a:gd name="T24" fmla="*/ 74 w 341"/>
                            <a:gd name="T25" fmla="*/ 129 h 471"/>
                            <a:gd name="T26" fmla="*/ 20 w 341"/>
                            <a:gd name="T27" fmla="*/ 237 h 471"/>
                            <a:gd name="T28" fmla="*/ 8 w 341"/>
                            <a:gd name="T29" fmla="*/ 340 h 471"/>
                            <a:gd name="T30" fmla="*/ 0 w 341"/>
                            <a:gd name="T31" fmla="*/ 407 h 471"/>
                            <a:gd name="T32" fmla="*/ 74 w 341"/>
                            <a:gd name="T33" fmla="*/ 420 h 471"/>
                            <a:gd name="T34" fmla="*/ 169 w 341"/>
                            <a:gd name="T35" fmla="*/ 470 h 47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71">
                              <a:moveTo>
                                <a:pt x="169" y="470"/>
                              </a:moveTo>
                              <a:lnTo>
                                <a:pt x="162" y="402"/>
                              </a:lnTo>
                              <a:lnTo>
                                <a:pt x="158" y="352"/>
                              </a:lnTo>
                              <a:lnTo>
                                <a:pt x="173" y="299"/>
                              </a:lnTo>
                              <a:lnTo>
                                <a:pt x="203" y="257"/>
                              </a:lnTo>
                              <a:lnTo>
                                <a:pt x="240" y="216"/>
                              </a:lnTo>
                              <a:lnTo>
                                <a:pt x="282" y="187"/>
                              </a:lnTo>
                              <a:lnTo>
                                <a:pt x="340" y="166"/>
                              </a:lnTo>
                              <a:lnTo>
                                <a:pt x="277" y="104"/>
                              </a:lnTo>
                              <a:lnTo>
                                <a:pt x="248" y="0"/>
                              </a:lnTo>
                              <a:lnTo>
                                <a:pt x="173" y="41"/>
                              </a:lnTo>
                              <a:lnTo>
                                <a:pt x="108" y="83"/>
                              </a:lnTo>
                              <a:lnTo>
                                <a:pt x="74" y="129"/>
                              </a:lnTo>
                              <a:lnTo>
                                <a:pt x="20" y="237"/>
                              </a:lnTo>
                              <a:lnTo>
                                <a:pt x="8" y="340"/>
                              </a:lnTo>
                              <a:lnTo>
                                <a:pt x="0" y="407"/>
                              </a:lnTo>
                              <a:lnTo>
                                <a:pt x="74" y="420"/>
                              </a:lnTo>
                              <a:lnTo>
                                <a:pt x="169" y="470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  <p:sp>
                      <p:nvSpPr>
                        <p:cNvPr id="22807" name="Freeform 27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537" y="3343"/>
                          <a:ext cx="341" cy="469"/>
                        </a:xfrm>
                        <a:custGeom>
                          <a:avLst/>
                          <a:gdLst>
                            <a:gd name="T0" fmla="*/ 169 w 341"/>
                            <a:gd name="T1" fmla="*/ 468 h 469"/>
                            <a:gd name="T2" fmla="*/ 162 w 341"/>
                            <a:gd name="T3" fmla="*/ 402 h 469"/>
                            <a:gd name="T4" fmla="*/ 158 w 341"/>
                            <a:gd name="T5" fmla="*/ 353 h 469"/>
                            <a:gd name="T6" fmla="*/ 173 w 341"/>
                            <a:gd name="T7" fmla="*/ 299 h 469"/>
                            <a:gd name="T8" fmla="*/ 203 w 341"/>
                            <a:gd name="T9" fmla="*/ 257 h 469"/>
                            <a:gd name="T10" fmla="*/ 240 w 341"/>
                            <a:gd name="T11" fmla="*/ 215 h 469"/>
                            <a:gd name="T12" fmla="*/ 282 w 341"/>
                            <a:gd name="T13" fmla="*/ 186 h 469"/>
                            <a:gd name="T14" fmla="*/ 340 w 341"/>
                            <a:gd name="T15" fmla="*/ 165 h 469"/>
                            <a:gd name="T16" fmla="*/ 277 w 341"/>
                            <a:gd name="T17" fmla="*/ 104 h 469"/>
                            <a:gd name="T18" fmla="*/ 248 w 341"/>
                            <a:gd name="T19" fmla="*/ 0 h 469"/>
                            <a:gd name="T20" fmla="*/ 173 w 341"/>
                            <a:gd name="T21" fmla="*/ 41 h 469"/>
                            <a:gd name="T22" fmla="*/ 108 w 341"/>
                            <a:gd name="T23" fmla="*/ 83 h 469"/>
                            <a:gd name="T24" fmla="*/ 74 w 341"/>
                            <a:gd name="T25" fmla="*/ 128 h 469"/>
                            <a:gd name="T26" fmla="*/ 20 w 341"/>
                            <a:gd name="T27" fmla="*/ 236 h 469"/>
                            <a:gd name="T28" fmla="*/ 8 w 341"/>
                            <a:gd name="T29" fmla="*/ 340 h 469"/>
                            <a:gd name="T30" fmla="*/ 0 w 341"/>
                            <a:gd name="T31" fmla="*/ 405 h 469"/>
                            <a:gd name="T32" fmla="*/ 74 w 341"/>
                            <a:gd name="T33" fmla="*/ 418 h 469"/>
                            <a:gd name="T34" fmla="*/ 169 w 341"/>
                            <a:gd name="T35" fmla="*/ 468 h 46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</a:cxnLst>
                          <a:rect l="0" t="0" r="r" b="b"/>
                          <a:pathLst>
                            <a:path w="341" h="469">
                              <a:moveTo>
                                <a:pt x="169" y="468"/>
                              </a:moveTo>
                              <a:lnTo>
                                <a:pt x="162" y="402"/>
                              </a:lnTo>
                              <a:lnTo>
                                <a:pt x="158" y="353"/>
                              </a:lnTo>
                              <a:lnTo>
                                <a:pt x="173" y="299"/>
                              </a:lnTo>
                              <a:lnTo>
                                <a:pt x="203" y="257"/>
                              </a:lnTo>
                              <a:lnTo>
                                <a:pt x="240" y="215"/>
                              </a:lnTo>
                              <a:lnTo>
                                <a:pt x="282" y="186"/>
                              </a:lnTo>
                              <a:lnTo>
                                <a:pt x="340" y="165"/>
                              </a:lnTo>
                              <a:lnTo>
                                <a:pt x="277" y="104"/>
                              </a:lnTo>
                              <a:lnTo>
                                <a:pt x="248" y="0"/>
                              </a:lnTo>
                              <a:lnTo>
                                <a:pt x="173" y="41"/>
                              </a:lnTo>
                              <a:lnTo>
                                <a:pt x="108" y="83"/>
                              </a:lnTo>
                              <a:lnTo>
                                <a:pt x="74" y="128"/>
                              </a:lnTo>
                              <a:lnTo>
                                <a:pt x="20" y="236"/>
                              </a:lnTo>
                              <a:lnTo>
                                <a:pt x="8" y="340"/>
                              </a:lnTo>
                              <a:lnTo>
                                <a:pt x="0" y="405"/>
                              </a:lnTo>
                              <a:lnTo>
                                <a:pt x="74" y="418"/>
                              </a:lnTo>
                              <a:lnTo>
                                <a:pt x="169" y="468"/>
                              </a:lnTo>
                            </a:path>
                          </a:pathLst>
                        </a:custGeom>
                        <a:solidFill>
                          <a:srgbClr val="00FF00"/>
                        </a:solidFill>
                        <a:ln w="12700" cap="rnd" cmpd="sng">
                          <a:solidFill>
                            <a:srgbClr val="008000"/>
                          </a:solidFill>
                          <a:prstDash val="solid"/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de-DE"/>
                        </a:p>
                      </p:txBody>
                    </p:sp>
                  </p:grpSp>
                </p:grpSp>
                <p:grpSp>
                  <p:nvGrpSpPr>
                    <p:cNvPr id="22815" name="Group 2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17" y="3207"/>
                      <a:ext cx="245" cy="307"/>
                      <a:chOff x="2217" y="3207"/>
                      <a:chExt cx="245" cy="307"/>
                    </a:xfrm>
                  </p:grpSpPr>
                  <p:sp>
                    <p:nvSpPr>
                      <p:cNvPr id="22810" name="Freeform 2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7" y="3207"/>
                        <a:ext cx="245" cy="307"/>
                      </a:xfrm>
                      <a:custGeom>
                        <a:avLst/>
                        <a:gdLst>
                          <a:gd name="T0" fmla="*/ 155 w 245"/>
                          <a:gd name="T1" fmla="*/ 17 h 307"/>
                          <a:gd name="T2" fmla="*/ 198 w 245"/>
                          <a:gd name="T3" fmla="*/ 0 h 307"/>
                          <a:gd name="T4" fmla="*/ 214 w 245"/>
                          <a:gd name="T5" fmla="*/ 2 h 307"/>
                          <a:gd name="T6" fmla="*/ 226 w 245"/>
                          <a:gd name="T7" fmla="*/ 19 h 307"/>
                          <a:gd name="T8" fmla="*/ 220 w 245"/>
                          <a:gd name="T9" fmla="*/ 40 h 307"/>
                          <a:gd name="T10" fmla="*/ 203 w 245"/>
                          <a:gd name="T11" fmla="*/ 54 h 307"/>
                          <a:gd name="T12" fmla="*/ 182 w 245"/>
                          <a:gd name="T13" fmla="*/ 65 h 307"/>
                          <a:gd name="T14" fmla="*/ 153 w 245"/>
                          <a:gd name="T15" fmla="*/ 77 h 307"/>
                          <a:gd name="T16" fmla="*/ 127 w 245"/>
                          <a:gd name="T17" fmla="*/ 80 h 307"/>
                          <a:gd name="T18" fmla="*/ 106 w 245"/>
                          <a:gd name="T19" fmla="*/ 83 h 307"/>
                          <a:gd name="T20" fmla="*/ 125 w 245"/>
                          <a:gd name="T21" fmla="*/ 88 h 307"/>
                          <a:gd name="T22" fmla="*/ 148 w 245"/>
                          <a:gd name="T23" fmla="*/ 89 h 307"/>
                          <a:gd name="T24" fmla="*/ 184 w 245"/>
                          <a:gd name="T25" fmla="*/ 77 h 307"/>
                          <a:gd name="T26" fmla="*/ 223 w 245"/>
                          <a:gd name="T27" fmla="*/ 61 h 307"/>
                          <a:gd name="T28" fmla="*/ 235 w 245"/>
                          <a:gd name="T29" fmla="*/ 65 h 307"/>
                          <a:gd name="T30" fmla="*/ 239 w 245"/>
                          <a:gd name="T31" fmla="*/ 78 h 307"/>
                          <a:gd name="T32" fmla="*/ 235 w 245"/>
                          <a:gd name="T33" fmla="*/ 100 h 307"/>
                          <a:gd name="T34" fmla="*/ 221 w 245"/>
                          <a:gd name="T35" fmla="*/ 115 h 307"/>
                          <a:gd name="T36" fmla="*/ 193 w 245"/>
                          <a:gd name="T37" fmla="*/ 132 h 307"/>
                          <a:gd name="T38" fmla="*/ 117 w 245"/>
                          <a:gd name="T39" fmla="*/ 154 h 307"/>
                          <a:gd name="T40" fmla="*/ 161 w 245"/>
                          <a:gd name="T41" fmla="*/ 151 h 307"/>
                          <a:gd name="T42" fmla="*/ 196 w 245"/>
                          <a:gd name="T43" fmla="*/ 146 h 307"/>
                          <a:gd name="T44" fmla="*/ 231 w 245"/>
                          <a:gd name="T45" fmla="*/ 138 h 307"/>
                          <a:gd name="T46" fmla="*/ 244 w 245"/>
                          <a:gd name="T47" fmla="*/ 149 h 307"/>
                          <a:gd name="T48" fmla="*/ 240 w 245"/>
                          <a:gd name="T49" fmla="*/ 166 h 307"/>
                          <a:gd name="T50" fmla="*/ 230 w 245"/>
                          <a:gd name="T51" fmla="*/ 181 h 307"/>
                          <a:gd name="T52" fmla="*/ 205 w 245"/>
                          <a:gd name="T53" fmla="*/ 195 h 307"/>
                          <a:gd name="T54" fmla="*/ 170 w 245"/>
                          <a:gd name="T55" fmla="*/ 205 h 307"/>
                          <a:gd name="T56" fmla="*/ 121 w 245"/>
                          <a:gd name="T57" fmla="*/ 214 h 307"/>
                          <a:gd name="T58" fmla="*/ 100 w 245"/>
                          <a:gd name="T59" fmla="*/ 241 h 307"/>
                          <a:gd name="T60" fmla="*/ 91 w 245"/>
                          <a:gd name="T61" fmla="*/ 277 h 307"/>
                          <a:gd name="T62" fmla="*/ 67 w 245"/>
                          <a:gd name="T63" fmla="*/ 297 h 307"/>
                          <a:gd name="T64" fmla="*/ 47 w 245"/>
                          <a:gd name="T65" fmla="*/ 306 h 307"/>
                          <a:gd name="T66" fmla="*/ 25 w 245"/>
                          <a:gd name="T67" fmla="*/ 305 h 307"/>
                          <a:gd name="T68" fmla="*/ 13 w 245"/>
                          <a:gd name="T69" fmla="*/ 293 h 307"/>
                          <a:gd name="T70" fmla="*/ 8 w 245"/>
                          <a:gd name="T71" fmla="*/ 268 h 307"/>
                          <a:gd name="T72" fmla="*/ 12 w 245"/>
                          <a:gd name="T73" fmla="*/ 244 h 307"/>
                          <a:gd name="T74" fmla="*/ 24 w 245"/>
                          <a:gd name="T75" fmla="*/ 218 h 307"/>
                          <a:gd name="T76" fmla="*/ 44 w 245"/>
                          <a:gd name="T77" fmla="*/ 203 h 307"/>
                          <a:gd name="T78" fmla="*/ 27 w 245"/>
                          <a:gd name="T79" fmla="*/ 196 h 307"/>
                          <a:gd name="T80" fmla="*/ 15 w 245"/>
                          <a:gd name="T81" fmla="*/ 187 h 307"/>
                          <a:gd name="T82" fmla="*/ 12 w 245"/>
                          <a:gd name="T83" fmla="*/ 172 h 307"/>
                          <a:gd name="T84" fmla="*/ 17 w 245"/>
                          <a:gd name="T85" fmla="*/ 152 h 307"/>
                          <a:gd name="T86" fmla="*/ 25 w 245"/>
                          <a:gd name="T87" fmla="*/ 142 h 307"/>
                          <a:gd name="T88" fmla="*/ 12 w 245"/>
                          <a:gd name="T89" fmla="*/ 135 h 307"/>
                          <a:gd name="T90" fmla="*/ 1 w 245"/>
                          <a:gd name="T91" fmla="*/ 122 h 307"/>
                          <a:gd name="T92" fmla="*/ 0 w 245"/>
                          <a:gd name="T93" fmla="*/ 103 h 307"/>
                          <a:gd name="T94" fmla="*/ 8 w 245"/>
                          <a:gd name="T95" fmla="*/ 89 h 307"/>
                          <a:gd name="T96" fmla="*/ 19 w 245"/>
                          <a:gd name="T97" fmla="*/ 80 h 307"/>
                          <a:gd name="T98" fmla="*/ 7 w 245"/>
                          <a:gd name="T99" fmla="*/ 63 h 307"/>
                          <a:gd name="T100" fmla="*/ 8 w 245"/>
                          <a:gd name="T101" fmla="*/ 46 h 307"/>
                          <a:gd name="T102" fmla="*/ 16 w 245"/>
                          <a:gd name="T103" fmla="*/ 31 h 307"/>
                          <a:gd name="T104" fmla="*/ 30 w 245"/>
                          <a:gd name="T105" fmla="*/ 17 h 307"/>
                          <a:gd name="T106" fmla="*/ 52 w 245"/>
                          <a:gd name="T107" fmla="*/ 12 h 307"/>
                          <a:gd name="T108" fmla="*/ 76 w 245"/>
                          <a:gd name="T109" fmla="*/ 18 h 307"/>
                          <a:gd name="T110" fmla="*/ 113 w 245"/>
                          <a:gd name="T111" fmla="*/ 24 h 307"/>
                          <a:gd name="T112" fmla="*/ 155 w 245"/>
                          <a:gd name="T113" fmla="*/ 17 h 30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</a:cxnLst>
                        <a:rect l="0" t="0" r="r" b="b"/>
                        <a:pathLst>
                          <a:path w="245" h="307">
                            <a:moveTo>
                              <a:pt x="155" y="17"/>
                            </a:moveTo>
                            <a:lnTo>
                              <a:pt x="198" y="0"/>
                            </a:lnTo>
                            <a:lnTo>
                              <a:pt x="214" y="2"/>
                            </a:lnTo>
                            <a:lnTo>
                              <a:pt x="226" y="19"/>
                            </a:lnTo>
                            <a:lnTo>
                              <a:pt x="220" y="40"/>
                            </a:lnTo>
                            <a:lnTo>
                              <a:pt x="203" y="54"/>
                            </a:lnTo>
                            <a:lnTo>
                              <a:pt x="182" y="65"/>
                            </a:lnTo>
                            <a:lnTo>
                              <a:pt x="153" y="77"/>
                            </a:lnTo>
                            <a:lnTo>
                              <a:pt x="127" y="80"/>
                            </a:lnTo>
                            <a:lnTo>
                              <a:pt x="106" y="83"/>
                            </a:lnTo>
                            <a:lnTo>
                              <a:pt x="125" y="88"/>
                            </a:lnTo>
                            <a:lnTo>
                              <a:pt x="148" y="89"/>
                            </a:lnTo>
                            <a:lnTo>
                              <a:pt x="184" y="77"/>
                            </a:lnTo>
                            <a:lnTo>
                              <a:pt x="223" y="61"/>
                            </a:lnTo>
                            <a:lnTo>
                              <a:pt x="235" y="65"/>
                            </a:lnTo>
                            <a:lnTo>
                              <a:pt x="239" y="78"/>
                            </a:lnTo>
                            <a:lnTo>
                              <a:pt x="235" y="100"/>
                            </a:lnTo>
                            <a:lnTo>
                              <a:pt x="221" y="115"/>
                            </a:lnTo>
                            <a:lnTo>
                              <a:pt x="193" y="132"/>
                            </a:lnTo>
                            <a:lnTo>
                              <a:pt x="117" y="154"/>
                            </a:lnTo>
                            <a:lnTo>
                              <a:pt x="161" y="151"/>
                            </a:lnTo>
                            <a:lnTo>
                              <a:pt x="196" y="146"/>
                            </a:lnTo>
                            <a:lnTo>
                              <a:pt x="231" y="138"/>
                            </a:lnTo>
                            <a:lnTo>
                              <a:pt x="244" y="149"/>
                            </a:lnTo>
                            <a:lnTo>
                              <a:pt x="240" y="166"/>
                            </a:lnTo>
                            <a:lnTo>
                              <a:pt x="230" y="181"/>
                            </a:lnTo>
                            <a:lnTo>
                              <a:pt x="205" y="195"/>
                            </a:lnTo>
                            <a:lnTo>
                              <a:pt x="170" y="205"/>
                            </a:lnTo>
                            <a:lnTo>
                              <a:pt x="121" y="214"/>
                            </a:lnTo>
                            <a:lnTo>
                              <a:pt x="100" y="241"/>
                            </a:lnTo>
                            <a:lnTo>
                              <a:pt x="91" y="277"/>
                            </a:lnTo>
                            <a:lnTo>
                              <a:pt x="67" y="297"/>
                            </a:lnTo>
                            <a:lnTo>
                              <a:pt x="47" y="306"/>
                            </a:lnTo>
                            <a:lnTo>
                              <a:pt x="25" y="305"/>
                            </a:lnTo>
                            <a:lnTo>
                              <a:pt x="13" y="293"/>
                            </a:lnTo>
                            <a:lnTo>
                              <a:pt x="8" y="268"/>
                            </a:lnTo>
                            <a:lnTo>
                              <a:pt x="12" y="244"/>
                            </a:lnTo>
                            <a:lnTo>
                              <a:pt x="24" y="218"/>
                            </a:lnTo>
                            <a:lnTo>
                              <a:pt x="44" y="203"/>
                            </a:lnTo>
                            <a:lnTo>
                              <a:pt x="27" y="196"/>
                            </a:lnTo>
                            <a:lnTo>
                              <a:pt x="15" y="187"/>
                            </a:lnTo>
                            <a:lnTo>
                              <a:pt x="12" y="172"/>
                            </a:lnTo>
                            <a:lnTo>
                              <a:pt x="17" y="152"/>
                            </a:lnTo>
                            <a:lnTo>
                              <a:pt x="25" y="142"/>
                            </a:lnTo>
                            <a:lnTo>
                              <a:pt x="12" y="135"/>
                            </a:lnTo>
                            <a:lnTo>
                              <a:pt x="1" y="122"/>
                            </a:lnTo>
                            <a:lnTo>
                              <a:pt x="0" y="103"/>
                            </a:lnTo>
                            <a:lnTo>
                              <a:pt x="8" y="89"/>
                            </a:lnTo>
                            <a:lnTo>
                              <a:pt x="19" y="80"/>
                            </a:lnTo>
                            <a:lnTo>
                              <a:pt x="7" y="63"/>
                            </a:lnTo>
                            <a:lnTo>
                              <a:pt x="8" y="46"/>
                            </a:lnTo>
                            <a:lnTo>
                              <a:pt x="16" y="31"/>
                            </a:lnTo>
                            <a:lnTo>
                              <a:pt x="30" y="17"/>
                            </a:lnTo>
                            <a:lnTo>
                              <a:pt x="52" y="12"/>
                            </a:lnTo>
                            <a:lnTo>
                              <a:pt x="76" y="18"/>
                            </a:lnTo>
                            <a:lnTo>
                              <a:pt x="113" y="24"/>
                            </a:lnTo>
                            <a:lnTo>
                              <a:pt x="155" y="17"/>
                            </a:lnTo>
                          </a:path>
                        </a:pathLst>
                      </a:custGeom>
                      <a:solidFill>
                        <a:srgbClr val="E0A08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11" name="Freeform 2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9" y="3291"/>
                        <a:ext cx="82" cy="17"/>
                      </a:xfrm>
                      <a:custGeom>
                        <a:avLst/>
                        <a:gdLst>
                          <a:gd name="T0" fmla="*/ 0 w 82"/>
                          <a:gd name="T1" fmla="*/ 0 h 17"/>
                          <a:gd name="T2" fmla="*/ 20 w 82"/>
                          <a:gd name="T3" fmla="*/ 11 h 17"/>
                          <a:gd name="T4" fmla="*/ 49 w 82"/>
                          <a:gd name="T5" fmla="*/ 16 h 17"/>
                          <a:gd name="T6" fmla="*/ 81 w 82"/>
                          <a:gd name="T7" fmla="*/ 0 h 1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82" h="17">
                            <a:moveTo>
                              <a:pt x="0" y="0"/>
                            </a:moveTo>
                            <a:lnTo>
                              <a:pt x="20" y="11"/>
                            </a:lnTo>
                            <a:lnTo>
                              <a:pt x="49" y="16"/>
                            </a:lnTo>
                            <a:lnTo>
                              <a:pt x="81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12" name="Freeform 2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3" y="3345"/>
                        <a:ext cx="87" cy="17"/>
                      </a:xfrm>
                      <a:custGeom>
                        <a:avLst/>
                        <a:gdLst>
                          <a:gd name="T0" fmla="*/ 0 w 87"/>
                          <a:gd name="T1" fmla="*/ 0 h 17"/>
                          <a:gd name="T2" fmla="*/ 24 w 87"/>
                          <a:gd name="T3" fmla="*/ 12 h 17"/>
                          <a:gd name="T4" fmla="*/ 43 w 87"/>
                          <a:gd name="T5" fmla="*/ 15 h 17"/>
                          <a:gd name="T6" fmla="*/ 60 w 87"/>
                          <a:gd name="T7" fmla="*/ 16 h 17"/>
                          <a:gd name="T8" fmla="*/ 86 w 87"/>
                          <a:gd name="T9" fmla="*/ 14 h 1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87" h="17">
                            <a:moveTo>
                              <a:pt x="0" y="0"/>
                            </a:moveTo>
                            <a:lnTo>
                              <a:pt x="24" y="12"/>
                            </a:lnTo>
                            <a:lnTo>
                              <a:pt x="43" y="15"/>
                            </a:lnTo>
                            <a:lnTo>
                              <a:pt x="60" y="16"/>
                            </a:lnTo>
                            <a:lnTo>
                              <a:pt x="86" y="14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13" name="Freeform 2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65" y="3410"/>
                        <a:ext cx="71" cy="17"/>
                      </a:xfrm>
                      <a:custGeom>
                        <a:avLst/>
                        <a:gdLst>
                          <a:gd name="T0" fmla="*/ 0 w 71"/>
                          <a:gd name="T1" fmla="*/ 0 h 17"/>
                          <a:gd name="T2" fmla="*/ 21 w 71"/>
                          <a:gd name="T3" fmla="*/ 11 h 17"/>
                          <a:gd name="T4" fmla="*/ 44 w 71"/>
                          <a:gd name="T5" fmla="*/ 16 h 17"/>
                          <a:gd name="T6" fmla="*/ 70 w 71"/>
                          <a:gd name="T7" fmla="*/ 14 h 1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71" h="17">
                            <a:moveTo>
                              <a:pt x="0" y="0"/>
                            </a:moveTo>
                            <a:lnTo>
                              <a:pt x="21" y="11"/>
                            </a:lnTo>
                            <a:lnTo>
                              <a:pt x="44" y="16"/>
                            </a:lnTo>
                            <a:lnTo>
                              <a:pt x="70" y="14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14" name="Freeform 2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1" y="3446"/>
                        <a:ext cx="58" cy="57"/>
                      </a:xfrm>
                      <a:custGeom>
                        <a:avLst/>
                        <a:gdLst>
                          <a:gd name="T0" fmla="*/ 0 w 58"/>
                          <a:gd name="T1" fmla="*/ 30 h 57"/>
                          <a:gd name="T2" fmla="*/ 13 w 58"/>
                          <a:gd name="T3" fmla="*/ 17 h 57"/>
                          <a:gd name="T4" fmla="*/ 23 w 58"/>
                          <a:gd name="T5" fmla="*/ 1 h 57"/>
                          <a:gd name="T6" fmla="*/ 39 w 58"/>
                          <a:gd name="T7" fmla="*/ 0 h 57"/>
                          <a:gd name="T8" fmla="*/ 51 w 58"/>
                          <a:gd name="T9" fmla="*/ 6 h 57"/>
                          <a:gd name="T10" fmla="*/ 57 w 58"/>
                          <a:gd name="T11" fmla="*/ 20 h 57"/>
                          <a:gd name="T12" fmla="*/ 55 w 58"/>
                          <a:gd name="T13" fmla="*/ 31 h 57"/>
                          <a:gd name="T14" fmla="*/ 50 w 58"/>
                          <a:gd name="T15" fmla="*/ 44 h 57"/>
                          <a:gd name="T16" fmla="*/ 38 w 58"/>
                          <a:gd name="T17" fmla="*/ 56 h 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</a:cxnLst>
                        <a:rect l="0" t="0" r="r" b="b"/>
                        <a:pathLst>
                          <a:path w="58" h="57">
                            <a:moveTo>
                              <a:pt x="0" y="30"/>
                            </a:moveTo>
                            <a:lnTo>
                              <a:pt x="13" y="17"/>
                            </a:lnTo>
                            <a:lnTo>
                              <a:pt x="23" y="1"/>
                            </a:lnTo>
                            <a:lnTo>
                              <a:pt x="39" y="0"/>
                            </a:lnTo>
                            <a:lnTo>
                              <a:pt x="51" y="6"/>
                            </a:lnTo>
                            <a:lnTo>
                              <a:pt x="57" y="20"/>
                            </a:lnTo>
                            <a:lnTo>
                              <a:pt x="55" y="31"/>
                            </a:lnTo>
                            <a:lnTo>
                              <a:pt x="50" y="44"/>
                            </a:lnTo>
                            <a:lnTo>
                              <a:pt x="38" y="56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</p:grpSp>
          </p:grpSp>
          <p:grpSp>
            <p:nvGrpSpPr>
              <p:cNvPr id="22829" name="Group 301"/>
              <p:cNvGrpSpPr>
                <a:grpSpLocks/>
              </p:cNvGrpSpPr>
              <p:nvPr/>
            </p:nvGrpSpPr>
            <p:grpSpPr bwMode="auto">
              <a:xfrm>
                <a:off x="2670" y="3311"/>
                <a:ext cx="855" cy="633"/>
                <a:chOff x="2670" y="3311"/>
                <a:chExt cx="855" cy="633"/>
              </a:xfrm>
            </p:grpSpPr>
            <p:sp>
              <p:nvSpPr>
                <p:cNvPr id="22819" name="Freeform 291"/>
                <p:cNvSpPr>
                  <a:spLocks/>
                </p:cNvSpPr>
                <p:nvPr/>
              </p:nvSpPr>
              <p:spPr bwMode="auto">
                <a:xfrm>
                  <a:off x="2670" y="3311"/>
                  <a:ext cx="855" cy="633"/>
                </a:xfrm>
                <a:custGeom>
                  <a:avLst/>
                  <a:gdLst>
                    <a:gd name="T0" fmla="*/ 227 w 855"/>
                    <a:gd name="T1" fmla="*/ 304 h 633"/>
                    <a:gd name="T2" fmla="*/ 275 w 855"/>
                    <a:gd name="T3" fmla="*/ 325 h 633"/>
                    <a:gd name="T4" fmla="*/ 294 w 855"/>
                    <a:gd name="T5" fmla="*/ 297 h 633"/>
                    <a:gd name="T6" fmla="*/ 324 w 855"/>
                    <a:gd name="T7" fmla="*/ 258 h 633"/>
                    <a:gd name="T8" fmla="*/ 360 w 855"/>
                    <a:gd name="T9" fmla="*/ 218 h 633"/>
                    <a:gd name="T10" fmla="*/ 408 w 855"/>
                    <a:gd name="T11" fmla="*/ 181 h 633"/>
                    <a:gd name="T12" fmla="*/ 467 w 855"/>
                    <a:gd name="T13" fmla="*/ 138 h 633"/>
                    <a:gd name="T14" fmla="*/ 538 w 855"/>
                    <a:gd name="T15" fmla="*/ 98 h 633"/>
                    <a:gd name="T16" fmla="*/ 615 w 855"/>
                    <a:gd name="T17" fmla="*/ 52 h 633"/>
                    <a:gd name="T18" fmla="*/ 701 w 855"/>
                    <a:gd name="T19" fmla="*/ 2 h 633"/>
                    <a:gd name="T20" fmla="*/ 733 w 855"/>
                    <a:gd name="T21" fmla="*/ 0 h 633"/>
                    <a:gd name="T22" fmla="*/ 773 w 855"/>
                    <a:gd name="T23" fmla="*/ 17 h 633"/>
                    <a:gd name="T24" fmla="*/ 808 w 855"/>
                    <a:gd name="T25" fmla="*/ 61 h 633"/>
                    <a:gd name="T26" fmla="*/ 833 w 855"/>
                    <a:gd name="T27" fmla="*/ 117 h 633"/>
                    <a:gd name="T28" fmla="*/ 845 w 855"/>
                    <a:gd name="T29" fmla="*/ 181 h 633"/>
                    <a:gd name="T30" fmla="*/ 854 w 855"/>
                    <a:gd name="T31" fmla="*/ 280 h 633"/>
                    <a:gd name="T32" fmla="*/ 851 w 855"/>
                    <a:gd name="T33" fmla="*/ 343 h 633"/>
                    <a:gd name="T34" fmla="*/ 837 w 855"/>
                    <a:gd name="T35" fmla="*/ 423 h 633"/>
                    <a:gd name="T36" fmla="*/ 810 w 855"/>
                    <a:gd name="T37" fmla="*/ 502 h 633"/>
                    <a:gd name="T38" fmla="*/ 776 w 855"/>
                    <a:gd name="T39" fmla="*/ 574 h 633"/>
                    <a:gd name="T40" fmla="*/ 738 w 855"/>
                    <a:gd name="T41" fmla="*/ 632 h 633"/>
                    <a:gd name="T42" fmla="*/ 0 w 855"/>
                    <a:gd name="T43" fmla="*/ 632 h 633"/>
                    <a:gd name="T44" fmla="*/ 66 w 855"/>
                    <a:gd name="T45" fmla="*/ 487 h 633"/>
                    <a:gd name="T46" fmla="*/ 103 w 855"/>
                    <a:gd name="T47" fmla="*/ 504 h 633"/>
                    <a:gd name="T48" fmla="*/ 140 w 855"/>
                    <a:gd name="T49" fmla="*/ 476 h 633"/>
                    <a:gd name="T50" fmla="*/ 177 w 855"/>
                    <a:gd name="T51" fmla="*/ 442 h 633"/>
                    <a:gd name="T52" fmla="*/ 194 w 855"/>
                    <a:gd name="T53" fmla="*/ 422 h 633"/>
                    <a:gd name="T54" fmla="*/ 215 w 855"/>
                    <a:gd name="T55" fmla="*/ 385 h 633"/>
                    <a:gd name="T56" fmla="*/ 227 w 855"/>
                    <a:gd name="T57" fmla="*/ 304 h 6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855" h="633">
                      <a:moveTo>
                        <a:pt x="227" y="304"/>
                      </a:moveTo>
                      <a:lnTo>
                        <a:pt x="275" y="325"/>
                      </a:lnTo>
                      <a:lnTo>
                        <a:pt x="294" y="297"/>
                      </a:lnTo>
                      <a:lnTo>
                        <a:pt x="324" y="258"/>
                      </a:lnTo>
                      <a:lnTo>
                        <a:pt x="360" y="218"/>
                      </a:lnTo>
                      <a:lnTo>
                        <a:pt x="408" y="181"/>
                      </a:lnTo>
                      <a:lnTo>
                        <a:pt x="467" y="138"/>
                      </a:lnTo>
                      <a:lnTo>
                        <a:pt x="538" y="98"/>
                      </a:lnTo>
                      <a:lnTo>
                        <a:pt x="615" y="52"/>
                      </a:lnTo>
                      <a:lnTo>
                        <a:pt x="701" y="2"/>
                      </a:lnTo>
                      <a:lnTo>
                        <a:pt x="733" y="0"/>
                      </a:lnTo>
                      <a:lnTo>
                        <a:pt x="773" y="17"/>
                      </a:lnTo>
                      <a:lnTo>
                        <a:pt x="808" y="61"/>
                      </a:lnTo>
                      <a:lnTo>
                        <a:pt x="833" y="117"/>
                      </a:lnTo>
                      <a:lnTo>
                        <a:pt x="845" y="181"/>
                      </a:lnTo>
                      <a:lnTo>
                        <a:pt x="854" y="280"/>
                      </a:lnTo>
                      <a:lnTo>
                        <a:pt x="851" y="343"/>
                      </a:lnTo>
                      <a:lnTo>
                        <a:pt x="837" y="423"/>
                      </a:lnTo>
                      <a:lnTo>
                        <a:pt x="810" y="502"/>
                      </a:lnTo>
                      <a:lnTo>
                        <a:pt x="776" y="574"/>
                      </a:lnTo>
                      <a:lnTo>
                        <a:pt x="738" y="632"/>
                      </a:lnTo>
                      <a:lnTo>
                        <a:pt x="0" y="632"/>
                      </a:lnTo>
                      <a:lnTo>
                        <a:pt x="66" y="487"/>
                      </a:lnTo>
                      <a:lnTo>
                        <a:pt x="103" y="504"/>
                      </a:lnTo>
                      <a:lnTo>
                        <a:pt x="140" y="476"/>
                      </a:lnTo>
                      <a:lnTo>
                        <a:pt x="177" y="442"/>
                      </a:lnTo>
                      <a:lnTo>
                        <a:pt x="194" y="422"/>
                      </a:lnTo>
                      <a:lnTo>
                        <a:pt x="215" y="385"/>
                      </a:lnTo>
                      <a:lnTo>
                        <a:pt x="227" y="304"/>
                      </a:lnTo>
                    </a:path>
                  </a:pathLst>
                </a:custGeom>
                <a:solidFill>
                  <a:srgbClr val="00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22822" name="Group 294"/>
                <p:cNvGrpSpPr>
                  <a:grpSpLocks/>
                </p:cNvGrpSpPr>
                <p:nvPr/>
              </p:nvGrpSpPr>
              <p:grpSpPr bwMode="auto">
                <a:xfrm>
                  <a:off x="2924" y="3512"/>
                  <a:ext cx="347" cy="332"/>
                  <a:chOff x="2924" y="3512"/>
                  <a:chExt cx="347" cy="332"/>
                </a:xfrm>
              </p:grpSpPr>
              <p:sp>
                <p:nvSpPr>
                  <p:cNvPr id="22820" name="Freeform 292"/>
                  <p:cNvSpPr>
                    <a:spLocks/>
                  </p:cNvSpPr>
                  <p:nvPr/>
                </p:nvSpPr>
                <p:spPr bwMode="auto">
                  <a:xfrm>
                    <a:off x="2924" y="3516"/>
                    <a:ext cx="347" cy="328"/>
                  </a:xfrm>
                  <a:custGeom>
                    <a:avLst/>
                    <a:gdLst>
                      <a:gd name="T0" fmla="*/ 0 w 347"/>
                      <a:gd name="T1" fmla="*/ 111 h 328"/>
                      <a:gd name="T2" fmla="*/ 17 w 347"/>
                      <a:gd name="T3" fmla="*/ 124 h 328"/>
                      <a:gd name="T4" fmla="*/ 33 w 347"/>
                      <a:gd name="T5" fmla="*/ 134 h 328"/>
                      <a:gd name="T6" fmla="*/ 68 w 347"/>
                      <a:gd name="T7" fmla="*/ 159 h 328"/>
                      <a:gd name="T8" fmla="*/ 97 w 347"/>
                      <a:gd name="T9" fmla="*/ 184 h 328"/>
                      <a:gd name="T10" fmla="*/ 116 w 347"/>
                      <a:gd name="T11" fmla="*/ 204 h 328"/>
                      <a:gd name="T12" fmla="*/ 135 w 347"/>
                      <a:gd name="T13" fmla="*/ 229 h 328"/>
                      <a:gd name="T14" fmla="*/ 137 w 347"/>
                      <a:gd name="T15" fmla="*/ 250 h 328"/>
                      <a:gd name="T16" fmla="*/ 153 w 347"/>
                      <a:gd name="T17" fmla="*/ 247 h 328"/>
                      <a:gd name="T18" fmla="*/ 158 w 347"/>
                      <a:gd name="T19" fmla="*/ 256 h 328"/>
                      <a:gd name="T20" fmla="*/ 168 w 347"/>
                      <a:gd name="T21" fmla="*/ 271 h 328"/>
                      <a:gd name="T22" fmla="*/ 172 w 347"/>
                      <a:gd name="T23" fmla="*/ 279 h 328"/>
                      <a:gd name="T24" fmla="*/ 168 w 347"/>
                      <a:gd name="T25" fmla="*/ 285 h 328"/>
                      <a:gd name="T26" fmla="*/ 183 w 347"/>
                      <a:gd name="T27" fmla="*/ 289 h 328"/>
                      <a:gd name="T28" fmla="*/ 208 w 347"/>
                      <a:gd name="T29" fmla="*/ 306 h 328"/>
                      <a:gd name="T30" fmla="*/ 210 w 347"/>
                      <a:gd name="T31" fmla="*/ 327 h 328"/>
                      <a:gd name="T32" fmla="*/ 212 w 347"/>
                      <a:gd name="T33" fmla="*/ 289 h 328"/>
                      <a:gd name="T34" fmla="*/ 198 w 347"/>
                      <a:gd name="T35" fmla="*/ 277 h 328"/>
                      <a:gd name="T36" fmla="*/ 201 w 347"/>
                      <a:gd name="T37" fmla="*/ 243 h 328"/>
                      <a:gd name="T38" fmla="*/ 201 w 347"/>
                      <a:gd name="T39" fmla="*/ 241 h 328"/>
                      <a:gd name="T40" fmla="*/ 206 w 347"/>
                      <a:gd name="T41" fmla="*/ 225 h 328"/>
                      <a:gd name="T42" fmla="*/ 215 w 347"/>
                      <a:gd name="T43" fmla="*/ 184 h 328"/>
                      <a:gd name="T44" fmla="*/ 230 w 347"/>
                      <a:gd name="T45" fmla="*/ 155 h 328"/>
                      <a:gd name="T46" fmla="*/ 254 w 347"/>
                      <a:gd name="T47" fmla="*/ 139 h 328"/>
                      <a:gd name="T48" fmla="*/ 282 w 347"/>
                      <a:gd name="T49" fmla="*/ 113 h 328"/>
                      <a:gd name="T50" fmla="*/ 319 w 347"/>
                      <a:gd name="T51" fmla="*/ 76 h 328"/>
                      <a:gd name="T52" fmla="*/ 333 w 347"/>
                      <a:gd name="T53" fmla="*/ 44 h 328"/>
                      <a:gd name="T54" fmla="*/ 342 w 347"/>
                      <a:gd name="T55" fmla="*/ 21 h 328"/>
                      <a:gd name="T56" fmla="*/ 346 w 347"/>
                      <a:gd name="T57" fmla="*/ 0 h 328"/>
                      <a:gd name="T58" fmla="*/ 321 w 347"/>
                      <a:gd name="T59" fmla="*/ 48 h 328"/>
                      <a:gd name="T60" fmla="*/ 296 w 347"/>
                      <a:gd name="T61" fmla="*/ 84 h 328"/>
                      <a:gd name="T62" fmla="*/ 263 w 347"/>
                      <a:gd name="T63" fmla="*/ 107 h 328"/>
                      <a:gd name="T64" fmla="*/ 239 w 347"/>
                      <a:gd name="T65" fmla="*/ 120 h 328"/>
                      <a:gd name="T66" fmla="*/ 215 w 347"/>
                      <a:gd name="T67" fmla="*/ 140 h 328"/>
                      <a:gd name="T68" fmla="*/ 191 w 347"/>
                      <a:gd name="T69" fmla="*/ 169 h 328"/>
                      <a:gd name="T70" fmla="*/ 178 w 347"/>
                      <a:gd name="T71" fmla="*/ 192 h 328"/>
                      <a:gd name="T72" fmla="*/ 176 w 347"/>
                      <a:gd name="T73" fmla="*/ 221 h 328"/>
                      <a:gd name="T74" fmla="*/ 172 w 347"/>
                      <a:gd name="T75" fmla="*/ 250 h 328"/>
                      <a:gd name="T76" fmla="*/ 178 w 347"/>
                      <a:gd name="T77" fmla="*/ 258 h 328"/>
                      <a:gd name="T78" fmla="*/ 166 w 347"/>
                      <a:gd name="T79" fmla="*/ 250 h 328"/>
                      <a:gd name="T80" fmla="*/ 162 w 347"/>
                      <a:gd name="T81" fmla="*/ 233 h 328"/>
                      <a:gd name="T82" fmla="*/ 150 w 347"/>
                      <a:gd name="T83" fmla="*/ 236 h 328"/>
                      <a:gd name="T84" fmla="*/ 148 w 347"/>
                      <a:gd name="T85" fmla="*/ 218 h 328"/>
                      <a:gd name="T86" fmla="*/ 124 w 347"/>
                      <a:gd name="T87" fmla="*/ 196 h 328"/>
                      <a:gd name="T88" fmla="*/ 92 w 347"/>
                      <a:gd name="T89" fmla="*/ 167 h 328"/>
                      <a:gd name="T90" fmla="*/ 50 w 347"/>
                      <a:gd name="T91" fmla="*/ 132 h 328"/>
                      <a:gd name="T92" fmla="*/ 0 w 347"/>
                      <a:gd name="T93" fmla="*/ 111 h 3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47" h="328">
                        <a:moveTo>
                          <a:pt x="0" y="111"/>
                        </a:moveTo>
                        <a:lnTo>
                          <a:pt x="17" y="124"/>
                        </a:lnTo>
                        <a:lnTo>
                          <a:pt x="33" y="134"/>
                        </a:lnTo>
                        <a:lnTo>
                          <a:pt x="68" y="159"/>
                        </a:lnTo>
                        <a:lnTo>
                          <a:pt x="97" y="184"/>
                        </a:lnTo>
                        <a:lnTo>
                          <a:pt x="116" y="204"/>
                        </a:lnTo>
                        <a:lnTo>
                          <a:pt x="135" y="229"/>
                        </a:lnTo>
                        <a:lnTo>
                          <a:pt x="137" y="250"/>
                        </a:lnTo>
                        <a:lnTo>
                          <a:pt x="153" y="247"/>
                        </a:lnTo>
                        <a:lnTo>
                          <a:pt x="158" y="256"/>
                        </a:lnTo>
                        <a:lnTo>
                          <a:pt x="168" y="271"/>
                        </a:lnTo>
                        <a:lnTo>
                          <a:pt x="172" y="279"/>
                        </a:lnTo>
                        <a:lnTo>
                          <a:pt x="168" y="285"/>
                        </a:lnTo>
                        <a:lnTo>
                          <a:pt x="183" y="289"/>
                        </a:lnTo>
                        <a:lnTo>
                          <a:pt x="208" y="306"/>
                        </a:lnTo>
                        <a:lnTo>
                          <a:pt x="210" y="327"/>
                        </a:lnTo>
                        <a:lnTo>
                          <a:pt x="212" y="289"/>
                        </a:lnTo>
                        <a:lnTo>
                          <a:pt x="198" y="277"/>
                        </a:lnTo>
                        <a:lnTo>
                          <a:pt x="201" y="243"/>
                        </a:lnTo>
                        <a:lnTo>
                          <a:pt x="201" y="241"/>
                        </a:lnTo>
                        <a:lnTo>
                          <a:pt x="206" y="225"/>
                        </a:lnTo>
                        <a:lnTo>
                          <a:pt x="215" y="184"/>
                        </a:lnTo>
                        <a:lnTo>
                          <a:pt x="230" y="155"/>
                        </a:lnTo>
                        <a:lnTo>
                          <a:pt x="254" y="139"/>
                        </a:lnTo>
                        <a:lnTo>
                          <a:pt x="282" y="113"/>
                        </a:lnTo>
                        <a:lnTo>
                          <a:pt x="319" y="76"/>
                        </a:lnTo>
                        <a:lnTo>
                          <a:pt x="333" y="44"/>
                        </a:lnTo>
                        <a:lnTo>
                          <a:pt x="342" y="21"/>
                        </a:lnTo>
                        <a:lnTo>
                          <a:pt x="346" y="0"/>
                        </a:lnTo>
                        <a:lnTo>
                          <a:pt x="321" y="48"/>
                        </a:lnTo>
                        <a:lnTo>
                          <a:pt x="296" y="84"/>
                        </a:lnTo>
                        <a:lnTo>
                          <a:pt x="263" y="107"/>
                        </a:lnTo>
                        <a:lnTo>
                          <a:pt x="239" y="120"/>
                        </a:lnTo>
                        <a:lnTo>
                          <a:pt x="215" y="140"/>
                        </a:lnTo>
                        <a:lnTo>
                          <a:pt x="191" y="169"/>
                        </a:lnTo>
                        <a:lnTo>
                          <a:pt x="178" y="192"/>
                        </a:lnTo>
                        <a:lnTo>
                          <a:pt x="176" y="221"/>
                        </a:lnTo>
                        <a:lnTo>
                          <a:pt x="172" y="250"/>
                        </a:lnTo>
                        <a:lnTo>
                          <a:pt x="178" y="258"/>
                        </a:lnTo>
                        <a:lnTo>
                          <a:pt x="166" y="250"/>
                        </a:lnTo>
                        <a:lnTo>
                          <a:pt x="162" y="233"/>
                        </a:lnTo>
                        <a:lnTo>
                          <a:pt x="150" y="236"/>
                        </a:lnTo>
                        <a:lnTo>
                          <a:pt x="148" y="218"/>
                        </a:lnTo>
                        <a:lnTo>
                          <a:pt x="124" y="196"/>
                        </a:lnTo>
                        <a:lnTo>
                          <a:pt x="92" y="167"/>
                        </a:lnTo>
                        <a:lnTo>
                          <a:pt x="50" y="132"/>
                        </a:lnTo>
                        <a:lnTo>
                          <a:pt x="0" y="111"/>
                        </a:lnTo>
                      </a:path>
                    </a:pathLst>
                  </a:custGeom>
                  <a:solidFill>
                    <a:srgbClr val="00C0E0"/>
                  </a:solidFill>
                  <a:ln w="12700" cap="rnd" cmpd="sng">
                    <a:solidFill>
                      <a:srgbClr val="00C0E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821" name="Freeform 293"/>
                  <p:cNvSpPr>
                    <a:spLocks/>
                  </p:cNvSpPr>
                  <p:nvPr/>
                </p:nvSpPr>
                <p:spPr bwMode="auto">
                  <a:xfrm>
                    <a:off x="2926" y="3512"/>
                    <a:ext cx="344" cy="294"/>
                  </a:xfrm>
                  <a:custGeom>
                    <a:avLst/>
                    <a:gdLst>
                      <a:gd name="T0" fmla="*/ 0 w 344"/>
                      <a:gd name="T1" fmla="*/ 117 h 294"/>
                      <a:gd name="T2" fmla="*/ 29 w 344"/>
                      <a:gd name="T3" fmla="*/ 122 h 294"/>
                      <a:gd name="T4" fmla="*/ 54 w 344"/>
                      <a:gd name="T5" fmla="*/ 141 h 294"/>
                      <a:gd name="T6" fmla="*/ 101 w 344"/>
                      <a:gd name="T7" fmla="*/ 175 h 294"/>
                      <a:gd name="T8" fmla="*/ 145 w 344"/>
                      <a:gd name="T9" fmla="*/ 221 h 294"/>
                      <a:gd name="T10" fmla="*/ 147 w 344"/>
                      <a:gd name="T11" fmla="*/ 236 h 294"/>
                      <a:gd name="T12" fmla="*/ 161 w 344"/>
                      <a:gd name="T13" fmla="*/ 233 h 294"/>
                      <a:gd name="T14" fmla="*/ 170 w 344"/>
                      <a:gd name="T15" fmla="*/ 252 h 294"/>
                      <a:gd name="T16" fmla="*/ 172 w 344"/>
                      <a:gd name="T17" fmla="*/ 265 h 294"/>
                      <a:gd name="T18" fmla="*/ 203 w 344"/>
                      <a:gd name="T19" fmla="*/ 293 h 294"/>
                      <a:gd name="T20" fmla="*/ 172 w 344"/>
                      <a:gd name="T21" fmla="*/ 263 h 294"/>
                      <a:gd name="T22" fmla="*/ 168 w 344"/>
                      <a:gd name="T23" fmla="*/ 245 h 294"/>
                      <a:gd name="T24" fmla="*/ 174 w 344"/>
                      <a:gd name="T25" fmla="*/ 194 h 294"/>
                      <a:gd name="T26" fmla="*/ 201 w 344"/>
                      <a:gd name="T27" fmla="*/ 152 h 294"/>
                      <a:gd name="T28" fmla="*/ 241 w 344"/>
                      <a:gd name="T29" fmla="*/ 119 h 294"/>
                      <a:gd name="T30" fmla="*/ 280 w 344"/>
                      <a:gd name="T31" fmla="*/ 96 h 294"/>
                      <a:gd name="T32" fmla="*/ 307 w 344"/>
                      <a:gd name="T33" fmla="*/ 64 h 294"/>
                      <a:gd name="T34" fmla="*/ 326 w 344"/>
                      <a:gd name="T35" fmla="*/ 38 h 294"/>
                      <a:gd name="T36" fmla="*/ 343 w 344"/>
                      <a:gd name="T37" fmla="*/ 0 h 2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344" h="294">
                        <a:moveTo>
                          <a:pt x="0" y="117"/>
                        </a:moveTo>
                        <a:lnTo>
                          <a:pt x="29" y="122"/>
                        </a:lnTo>
                        <a:lnTo>
                          <a:pt x="54" y="141"/>
                        </a:lnTo>
                        <a:lnTo>
                          <a:pt x="101" y="175"/>
                        </a:lnTo>
                        <a:lnTo>
                          <a:pt x="145" y="221"/>
                        </a:lnTo>
                        <a:lnTo>
                          <a:pt x="147" y="236"/>
                        </a:lnTo>
                        <a:lnTo>
                          <a:pt x="161" y="233"/>
                        </a:lnTo>
                        <a:lnTo>
                          <a:pt x="170" y="252"/>
                        </a:lnTo>
                        <a:lnTo>
                          <a:pt x="172" y="265"/>
                        </a:lnTo>
                        <a:lnTo>
                          <a:pt x="203" y="293"/>
                        </a:lnTo>
                        <a:lnTo>
                          <a:pt x="172" y="263"/>
                        </a:lnTo>
                        <a:lnTo>
                          <a:pt x="168" y="245"/>
                        </a:lnTo>
                        <a:lnTo>
                          <a:pt x="174" y="194"/>
                        </a:lnTo>
                        <a:lnTo>
                          <a:pt x="201" y="152"/>
                        </a:lnTo>
                        <a:lnTo>
                          <a:pt x="241" y="119"/>
                        </a:lnTo>
                        <a:lnTo>
                          <a:pt x="280" y="96"/>
                        </a:lnTo>
                        <a:lnTo>
                          <a:pt x="307" y="64"/>
                        </a:lnTo>
                        <a:lnTo>
                          <a:pt x="326" y="38"/>
                        </a:lnTo>
                        <a:lnTo>
                          <a:pt x="343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2825" name="Group 297"/>
                <p:cNvGrpSpPr>
                  <a:grpSpLocks/>
                </p:cNvGrpSpPr>
                <p:nvPr/>
              </p:nvGrpSpPr>
              <p:grpSpPr bwMode="auto">
                <a:xfrm>
                  <a:off x="2727" y="3814"/>
                  <a:ext cx="137" cy="129"/>
                  <a:chOff x="2727" y="3814"/>
                  <a:chExt cx="137" cy="129"/>
                </a:xfrm>
              </p:grpSpPr>
              <p:sp>
                <p:nvSpPr>
                  <p:cNvPr id="22823" name="Freeform 295"/>
                  <p:cNvSpPr>
                    <a:spLocks/>
                  </p:cNvSpPr>
                  <p:nvPr/>
                </p:nvSpPr>
                <p:spPr bwMode="auto">
                  <a:xfrm>
                    <a:off x="2727" y="3814"/>
                    <a:ext cx="137" cy="127"/>
                  </a:xfrm>
                  <a:custGeom>
                    <a:avLst/>
                    <a:gdLst>
                      <a:gd name="T0" fmla="*/ 0 w 137"/>
                      <a:gd name="T1" fmla="*/ 0 h 127"/>
                      <a:gd name="T2" fmla="*/ 66 w 137"/>
                      <a:gd name="T3" fmla="*/ 17 h 127"/>
                      <a:gd name="T4" fmla="*/ 83 w 137"/>
                      <a:gd name="T5" fmla="*/ 29 h 127"/>
                      <a:gd name="T6" fmla="*/ 97 w 137"/>
                      <a:gd name="T7" fmla="*/ 68 h 127"/>
                      <a:gd name="T8" fmla="*/ 99 w 137"/>
                      <a:gd name="T9" fmla="*/ 71 h 127"/>
                      <a:gd name="T10" fmla="*/ 110 w 137"/>
                      <a:gd name="T11" fmla="*/ 83 h 127"/>
                      <a:gd name="T12" fmla="*/ 118 w 137"/>
                      <a:gd name="T13" fmla="*/ 95 h 127"/>
                      <a:gd name="T14" fmla="*/ 130 w 137"/>
                      <a:gd name="T15" fmla="*/ 102 h 127"/>
                      <a:gd name="T16" fmla="*/ 130 w 137"/>
                      <a:gd name="T17" fmla="*/ 115 h 127"/>
                      <a:gd name="T18" fmla="*/ 136 w 137"/>
                      <a:gd name="T19" fmla="*/ 126 h 127"/>
                      <a:gd name="T20" fmla="*/ 125 w 137"/>
                      <a:gd name="T21" fmla="*/ 126 h 127"/>
                      <a:gd name="T22" fmla="*/ 124 w 137"/>
                      <a:gd name="T23" fmla="*/ 121 h 127"/>
                      <a:gd name="T24" fmla="*/ 124 w 137"/>
                      <a:gd name="T25" fmla="*/ 107 h 127"/>
                      <a:gd name="T26" fmla="*/ 106 w 137"/>
                      <a:gd name="T27" fmla="*/ 97 h 127"/>
                      <a:gd name="T28" fmla="*/ 91 w 137"/>
                      <a:gd name="T29" fmla="*/ 73 h 127"/>
                      <a:gd name="T30" fmla="*/ 83 w 137"/>
                      <a:gd name="T31" fmla="*/ 56 h 127"/>
                      <a:gd name="T32" fmla="*/ 70 w 137"/>
                      <a:gd name="T33" fmla="*/ 29 h 127"/>
                      <a:gd name="T34" fmla="*/ 45 w 137"/>
                      <a:gd name="T35" fmla="*/ 15 h 127"/>
                      <a:gd name="T36" fmla="*/ 0 w 137"/>
                      <a:gd name="T37" fmla="*/ 0 h 1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37" h="127">
                        <a:moveTo>
                          <a:pt x="0" y="0"/>
                        </a:moveTo>
                        <a:lnTo>
                          <a:pt x="66" y="17"/>
                        </a:lnTo>
                        <a:lnTo>
                          <a:pt x="83" y="29"/>
                        </a:lnTo>
                        <a:lnTo>
                          <a:pt x="97" y="68"/>
                        </a:lnTo>
                        <a:lnTo>
                          <a:pt x="99" y="71"/>
                        </a:lnTo>
                        <a:lnTo>
                          <a:pt x="110" y="83"/>
                        </a:lnTo>
                        <a:lnTo>
                          <a:pt x="118" y="95"/>
                        </a:lnTo>
                        <a:lnTo>
                          <a:pt x="130" y="102"/>
                        </a:lnTo>
                        <a:lnTo>
                          <a:pt x="130" y="115"/>
                        </a:lnTo>
                        <a:lnTo>
                          <a:pt x="136" y="126"/>
                        </a:lnTo>
                        <a:lnTo>
                          <a:pt x="125" y="126"/>
                        </a:lnTo>
                        <a:lnTo>
                          <a:pt x="124" y="121"/>
                        </a:lnTo>
                        <a:lnTo>
                          <a:pt x="124" y="107"/>
                        </a:lnTo>
                        <a:lnTo>
                          <a:pt x="106" y="97"/>
                        </a:lnTo>
                        <a:lnTo>
                          <a:pt x="91" y="73"/>
                        </a:lnTo>
                        <a:lnTo>
                          <a:pt x="83" y="56"/>
                        </a:lnTo>
                        <a:lnTo>
                          <a:pt x="70" y="29"/>
                        </a:lnTo>
                        <a:lnTo>
                          <a:pt x="45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C0E0"/>
                  </a:solidFill>
                  <a:ln w="12700" cap="rnd" cmpd="sng">
                    <a:solidFill>
                      <a:srgbClr val="00C0E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824" name="Freeform 296"/>
                  <p:cNvSpPr>
                    <a:spLocks/>
                  </p:cNvSpPr>
                  <p:nvPr/>
                </p:nvSpPr>
                <p:spPr bwMode="auto">
                  <a:xfrm>
                    <a:off x="2734" y="3815"/>
                    <a:ext cx="117" cy="128"/>
                  </a:xfrm>
                  <a:custGeom>
                    <a:avLst/>
                    <a:gdLst>
                      <a:gd name="T0" fmla="*/ 0 w 117"/>
                      <a:gd name="T1" fmla="*/ 0 h 128"/>
                      <a:gd name="T2" fmla="*/ 44 w 117"/>
                      <a:gd name="T3" fmla="*/ 19 h 128"/>
                      <a:gd name="T4" fmla="*/ 63 w 117"/>
                      <a:gd name="T5" fmla="*/ 30 h 128"/>
                      <a:gd name="T6" fmla="*/ 74 w 117"/>
                      <a:gd name="T7" fmla="*/ 50 h 128"/>
                      <a:gd name="T8" fmla="*/ 83 w 117"/>
                      <a:gd name="T9" fmla="*/ 76 h 128"/>
                      <a:gd name="T10" fmla="*/ 93 w 117"/>
                      <a:gd name="T11" fmla="*/ 92 h 128"/>
                      <a:gd name="T12" fmla="*/ 106 w 117"/>
                      <a:gd name="T13" fmla="*/ 101 h 128"/>
                      <a:gd name="T14" fmla="*/ 114 w 117"/>
                      <a:gd name="T15" fmla="*/ 109 h 128"/>
                      <a:gd name="T16" fmla="*/ 116 w 117"/>
                      <a:gd name="T17" fmla="*/ 127 h 1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17" h="128">
                        <a:moveTo>
                          <a:pt x="0" y="0"/>
                        </a:moveTo>
                        <a:lnTo>
                          <a:pt x="44" y="19"/>
                        </a:lnTo>
                        <a:lnTo>
                          <a:pt x="63" y="30"/>
                        </a:lnTo>
                        <a:lnTo>
                          <a:pt x="74" y="50"/>
                        </a:lnTo>
                        <a:lnTo>
                          <a:pt x="83" y="76"/>
                        </a:lnTo>
                        <a:lnTo>
                          <a:pt x="93" y="92"/>
                        </a:lnTo>
                        <a:lnTo>
                          <a:pt x="106" y="101"/>
                        </a:lnTo>
                        <a:lnTo>
                          <a:pt x="114" y="109"/>
                        </a:lnTo>
                        <a:lnTo>
                          <a:pt x="116" y="12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22828" name="Group 300"/>
                <p:cNvGrpSpPr>
                  <a:grpSpLocks/>
                </p:cNvGrpSpPr>
                <p:nvPr/>
              </p:nvGrpSpPr>
              <p:grpSpPr bwMode="auto">
                <a:xfrm>
                  <a:off x="3321" y="3664"/>
                  <a:ext cx="201" cy="280"/>
                  <a:chOff x="3321" y="3664"/>
                  <a:chExt cx="201" cy="280"/>
                </a:xfrm>
              </p:grpSpPr>
              <p:sp>
                <p:nvSpPr>
                  <p:cNvPr id="22826" name="Freeform 298"/>
                  <p:cNvSpPr>
                    <a:spLocks/>
                  </p:cNvSpPr>
                  <p:nvPr/>
                </p:nvSpPr>
                <p:spPr bwMode="auto">
                  <a:xfrm>
                    <a:off x="3325" y="3667"/>
                    <a:ext cx="197" cy="275"/>
                  </a:xfrm>
                  <a:custGeom>
                    <a:avLst/>
                    <a:gdLst>
                      <a:gd name="T0" fmla="*/ 196 w 197"/>
                      <a:gd name="T1" fmla="*/ 0 h 275"/>
                      <a:gd name="T2" fmla="*/ 189 w 197"/>
                      <a:gd name="T3" fmla="*/ 32 h 275"/>
                      <a:gd name="T4" fmla="*/ 177 w 197"/>
                      <a:gd name="T5" fmla="*/ 54 h 275"/>
                      <a:gd name="T6" fmla="*/ 154 w 197"/>
                      <a:gd name="T7" fmla="*/ 74 h 275"/>
                      <a:gd name="T8" fmla="*/ 127 w 197"/>
                      <a:gd name="T9" fmla="*/ 97 h 275"/>
                      <a:gd name="T10" fmla="*/ 95 w 197"/>
                      <a:gd name="T11" fmla="*/ 120 h 275"/>
                      <a:gd name="T12" fmla="*/ 70 w 197"/>
                      <a:gd name="T13" fmla="*/ 141 h 275"/>
                      <a:gd name="T14" fmla="*/ 49 w 197"/>
                      <a:gd name="T15" fmla="*/ 174 h 275"/>
                      <a:gd name="T16" fmla="*/ 34 w 197"/>
                      <a:gd name="T17" fmla="*/ 203 h 275"/>
                      <a:gd name="T18" fmla="*/ 28 w 197"/>
                      <a:gd name="T19" fmla="*/ 230 h 275"/>
                      <a:gd name="T20" fmla="*/ 20 w 197"/>
                      <a:gd name="T21" fmla="*/ 252 h 275"/>
                      <a:gd name="T22" fmla="*/ 10 w 197"/>
                      <a:gd name="T23" fmla="*/ 270 h 275"/>
                      <a:gd name="T24" fmla="*/ 0 w 197"/>
                      <a:gd name="T25" fmla="*/ 274 h 275"/>
                      <a:gd name="T26" fmla="*/ 14 w 197"/>
                      <a:gd name="T27" fmla="*/ 273 h 275"/>
                      <a:gd name="T28" fmla="*/ 24 w 197"/>
                      <a:gd name="T29" fmla="*/ 273 h 275"/>
                      <a:gd name="T30" fmla="*/ 41 w 197"/>
                      <a:gd name="T31" fmla="*/ 249 h 275"/>
                      <a:gd name="T32" fmla="*/ 47 w 197"/>
                      <a:gd name="T33" fmla="*/ 224 h 275"/>
                      <a:gd name="T34" fmla="*/ 56 w 197"/>
                      <a:gd name="T35" fmla="*/ 203 h 275"/>
                      <a:gd name="T36" fmla="*/ 70 w 197"/>
                      <a:gd name="T37" fmla="*/ 176 h 275"/>
                      <a:gd name="T38" fmla="*/ 89 w 197"/>
                      <a:gd name="T39" fmla="*/ 157 h 275"/>
                      <a:gd name="T40" fmla="*/ 101 w 197"/>
                      <a:gd name="T41" fmla="*/ 138 h 275"/>
                      <a:gd name="T42" fmla="*/ 125 w 197"/>
                      <a:gd name="T43" fmla="*/ 122 h 275"/>
                      <a:gd name="T44" fmla="*/ 148 w 197"/>
                      <a:gd name="T45" fmla="*/ 110 h 275"/>
                      <a:gd name="T46" fmla="*/ 168 w 197"/>
                      <a:gd name="T47" fmla="*/ 81 h 275"/>
                      <a:gd name="T48" fmla="*/ 179 w 197"/>
                      <a:gd name="T49" fmla="*/ 60 h 275"/>
                      <a:gd name="T50" fmla="*/ 188 w 197"/>
                      <a:gd name="T51" fmla="*/ 42 h 275"/>
                      <a:gd name="T52" fmla="*/ 196 w 197"/>
                      <a:gd name="T53" fmla="*/ 0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197" h="275">
                        <a:moveTo>
                          <a:pt x="196" y="0"/>
                        </a:moveTo>
                        <a:lnTo>
                          <a:pt x="189" y="32"/>
                        </a:lnTo>
                        <a:lnTo>
                          <a:pt x="177" y="54"/>
                        </a:lnTo>
                        <a:lnTo>
                          <a:pt x="154" y="74"/>
                        </a:lnTo>
                        <a:lnTo>
                          <a:pt x="127" y="97"/>
                        </a:lnTo>
                        <a:lnTo>
                          <a:pt x="95" y="120"/>
                        </a:lnTo>
                        <a:lnTo>
                          <a:pt x="70" y="141"/>
                        </a:lnTo>
                        <a:lnTo>
                          <a:pt x="49" y="174"/>
                        </a:lnTo>
                        <a:lnTo>
                          <a:pt x="34" y="203"/>
                        </a:lnTo>
                        <a:lnTo>
                          <a:pt x="28" y="230"/>
                        </a:lnTo>
                        <a:lnTo>
                          <a:pt x="20" y="252"/>
                        </a:lnTo>
                        <a:lnTo>
                          <a:pt x="10" y="270"/>
                        </a:lnTo>
                        <a:lnTo>
                          <a:pt x="0" y="274"/>
                        </a:lnTo>
                        <a:lnTo>
                          <a:pt x="14" y="273"/>
                        </a:lnTo>
                        <a:lnTo>
                          <a:pt x="24" y="273"/>
                        </a:lnTo>
                        <a:lnTo>
                          <a:pt x="41" y="249"/>
                        </a:lnTo>
                        <a:lnTo>
                          <a:pt x="47" y="224"/>
                        </a:lnTo>
                        <a:lnTo>
                          <a:pt x="56" y="203"/>
                        </a:lnTo>
                        <a:lnTo>
                          <a:pt x="70" y="176"/>
                        </a:lnTo>
                        <a:lnTo>
                          <a:pt x="89" y="157"/>
                        </a:lnTo>
                        <a:lnTo>
                          <a:pt x="101" y="138"/>
                        </a:lnTo>
                        <a:lnTo>
                          <a:pt x="125" y="122"/>
                        </a:lnTo>
                        <a:lnTo>
                          <a:pt x="148" y="110"/>
                        </a:lnTo>
                        <a:lnTo>
                          <a:pt x="168" y="81"/>
                        </a:lnTo>
                        <a:lnTo>
                          <a:pt x="179" y="60"/>
                        </a:lnTo>
                        <a:lnTo>
                          <a:pt x="188" y="42"/>
                        </a:lnTo>
                        <a:lnTo>
                          <a:pt x="196" y="0"/>
                        </a:lnTo>
                      </a:path>
                    </a:pathLst>
                  </a:custGeom>
                  <a:solidFill>
                    <a:srgbClr val="00C0E0"/>
                  </a:solidFill>
                  <a:ln w="12700" cap="rnd" cmpd="sng">
                    <a:solidFill>
                      <a:srgbClr val="00C0E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22827" name="Freeform 299"/>
                  <p:cNvSpPr>
                    <a:spLocks/>
                  </p:cNvSpPr>
                  <p:nvPr/>
                </p:nvSpPr>
                <p:spPr bwMode="auto">
                  <a:xfrm>
                    <a:off x="3321" y="3664"/>
                    <a:ext cx="201" cy="280"/>
                  </a:xfrm>
                  <a:custGeom>
                    <a:avLst/>
                    <a:gdLst>
                      <a:gd name="T0" fmla="*/ 0 w 201"/>
                      <a:gd name="T1" fmla="*/ 279 h 280"/>
                      <a:gd name="T2" fmla="*/ 19 w 201"/>
                      <a:gd name="T3" fmla="*/ 271 h 280"/>
                      <a:gd name="T4" fmla="*/ 30 w 201"/>
                      <a:gd name="T5" fmla="*/ 254 h 280"/>
                      <a:gd name="T6" fmla="*/ 37 w 201"/>
                      <a:gd name="T7" fmla="*/ 225 h 280"/>
                      <a:gd name="T8" fmla="*/ 53 w 201"/>
                      <a:gd name="T9" fmla="*/ 176 h 280"/>
                      <a:gd name="T10" fmla="*/ 80 w 201"/>
                      <a:gd name="T11" fmla="*/ 138 h 280"/>
                      <a:gd name="T12" fmla="*/ 132 w 201"/>
                      <a:gd name="T13" fmla="*/ 101 h 280"/>
                      <a:gd name="T14" fmla="*/ 155 w 201"/>
                      <a:gd name="T15" fmla="*/ 84 h 280"/>
                      <a:gd name="T16" fmla="*/ 189 w 201"/>
                      <a:gd name="T17" fmla="*/ 47 h 280"/>
                      <a:gd name="T18" fmla="*/ 197 w 201"/>
                      <a:gd name="T19" fmla="*/ 17 h 280"/>
                      <a:gd name="T20" fmla="*/ 200 w 201"/>
                      <a:gd name="T21" fmla="*/ 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01" h="280">
                        <a:moveTo>
                          <a:pt x="0" y="279"/>
                        </a:moveTo>
                        <a:lnTo>
                          <a:pt x="19" y="271"/>
                        </a:lnTo>
                        <a:lnTo>
                          <a:pt x="30" y="254"/>
                        </a:lnTo>
                        <a:lnTo>
                          <a:pt x="37" y="225"/>
                        </a:lnTo>
                        <a:lnTo>
                          <a:pt x="53" y="176"/>
                        </a:lnTo>
                        <a:lnTo>
                          <a:pt x="80" y="138"/>
                        </a:lnTo>
                        <a:lnTo>
                          <a:pt x="132" y="101"/>
                        </a:lnTo>
                        <a:lnTo>
                          <a:pt x="155" y="84"/>
                        </a:lnTo>
                        <a:lnTo>
                          <a:pt x="189" y="47"/>
                        </a:lnTo>
                        <a:lnTo>
                          <a:pt x="197" y="17"/>
                        </a:lnTo>
                        <a:lnTo>
                          <a:pt x="200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22832" name="Group 304"/>
              <p:cNvGrpSpPr>
                <a:grpSpLocks/>
              </p:cNvGrpSpPr>
              <p:nvPr/>
            </p:nvGrpSpPr>
            <p:grpSpPr bwMode="auto">
              <a:xfrm>
                <a:off x="3007" y="2921"/>
                <a:ext cx="133" cy="180"/>
                <a:chOff x="3007" y="2921"/>
                <a:chExt cx="133" cy="180"/>
              </a:xfrm>
            </p:grpSpPr>
            <p:sp>
              <p:nvSpPr>
                <p:cNvPr id="22830" name="Freeform 302"/>
                <p:cNvSpPr>
                  <a:spLocks/>
                </p:cNvSpPr>
                <p:nvPr/>
              </p:nvSpPr>
              <p:spPr bwMode="auto">
                <a:xfrm>
                  <a:off x="3007" y="2921"/>
                  <a:ext cx="124" cy="180"/>
                </a:xfrm>
                <a:custGeom>
                  <a:avLst/>
                  <a:gdLst>
                    <a:gd name="T0" fmla="*/ 101 w 124"/>
                    <a:gd name="T1" fmla="*/ 29 h 180"/>
                    <a:gd name="T2" fmla="*/ 86 w 124"/>
                    <a:gd name="T3" fmla="*/ 8 h 180"/>
                    <a:gd name="T4" fmla="*/ 66 w 124"/>
                    <a:gd name="T5" fmla="*/ 0 h 180"/>
                    <a:gd name="T6" fmla="*/ 41 w 124"/>
                    <a:gd name="T7" fmla="*/ 0 h 180"/>
                    <a:gd name="T8" fmla="*/ 19 w 124"/>
                    <a:gd name="T9" fmla="*/ 14 h 180"/>
                    <a:gd name="T10" fmla="*/ 4 w 124"/>
                    <a:gd name="T11" fmla="*/ 38 h 180"/>
                    <a:gd name="T12" fmla="*/ 0 w 124"/>
                    <a:gd name="T13" fmla="*/ 67 h 180"/>
                    <a:gd name="T14" fmla="*/ 2 w 124"/>
                    <a:gd name="T15" fmla="*/ 107 h 180"/>
                    <a:gd name="T16" fmla="*/ 18 w 124"/>
                    <a:gd name="T17" fmla="*/ 129 h 180"/>
                    <a:gd name="T18" fmla="*/ 32 w 124"/>
                    <a:gd name="T19" fmla="*/ 142 h 180"/>
                    <a:gd name="T20" fmla="*/ 53 w 124"/>
                    <a:gd name="T21" fmla="*/ 153 h 180"/>
                    <a:gd name="T22" fmla="*/ 65 w 124"/>
                    <a:gd name="T23" fmla="*/ 171 h 180"/>
                    <a:gd name="T24" fmla="*/ 81 w 124"/>
                    <a:gd name="T25" fmla="*/ 179 h 180"/>
                    <a:gd name="T26" fmla="*/ 100 w 124"/>
                    <a:gd name="T27" fmla="*/ 178 h 180"/>
                    <a:gd name="T28" fmla="*/ 114 w 124"/>
                    <a:gd name="T29" fmla="*/ 165 h 180"/>
                    <a:gd name="T30" fmla="*/ 122 w 124"/>
                    <a:gd name="T31" fmla="*/ 149 h 180"/>
                    <a:gd name="T32" fmla="*/ 123 w 124"/>
                    <a:gd name="T33" fmla="*/ 128 h 180"/>
                    <a:gd name="T34" fmla="*/ 116 w 124"/>
                    <a:gd name="T35" fmla="*/ 109 h 180"/>
                    <a:gd name="T36" fmla="*/ 118 w 124"/>
                    <a:gd name="T37" fmla="*/ 82 h 180"/>
                    <a:gd name="T38" fmla="*/ 113 w 124"/>
                    <a:gd name="T39" fmla="*/ 53 h 180"/>
                    <a:gd name="T40" fmla="*/ 101 w 124"/>
                    <a:gd name="T41" fmla="*/ 29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24" h="180">
                      <a:moveTo>
                        <a:pt x="101" y="29"/>
                      </a:moveTo>
                      <a:lnTo>
                        <a:pt x="86" y="8"/>
                      </a:lnTo>
                      <a:lnTo>
                        <a:pt x="66" y="0"/>
                      </a:lnTo>
                      <a:lnTo>
                        <a:pt x="41" y="0"/>
                      </a:lnTo>
                      <a:lnTo>
                        <a:pt x="19" y="14"/>
                      </a:lnTo>
                      <a:lnTo>
                        <a:pt x="4" y="38"/>
                      </a:lnTo>
                      <a:lnTo>
                        <a:pt x="0" y="67"/>
                      </a:lnTo>
                      <a:lnTo>
                        <a:pt x="2" y="107"/>
                      </a:lnTo>
                      <a:lnTo>
                        <a:pt x="18" y="129"/>
                      </a:lnTo>
                      <a:lnTo>
                        <a:pt x="32" y="142"/>
                      </a:lnTo>
                      <a:lnTo>
                        <a:pt x="53" y="153"/>
                      </a:lnTo>
                      <a:lnTo>
                        <a:pt x="65" y="171"/>
                      </a:lnTo>
                      <a:lnTo>
                        <a:pt x="81" y="179"/>
                      </a:lnTo>
                      <a:lnTo>
                        <a:pt x="100" y="178"/>
                      </a:lnTo>
                      <a:lnTo>
                        <a:pt x="114" y="165"/>
                      </a:lnTo>
                      <a:lnTo>
                        <a:pt x="122" y="149"/>
                      </a:lnTo>
                      <a:lnTo>
                        <a:pt x="123" y="128"/>
                      </a:lnTo>
                      <a:lnTo>
                        <a:pt x="116" y="109"/>
                      </a:lnTo>
                      <a:lnTo>
                        <a:pt x="118" y="82"/>
                      </a:lnTo>
                      <a:lnTo>
                        <a:pt x="113" y="53"/>
                      </a:lnTo>
                      <a:lnTo>
                        <a:pt x="101" y="29"/>
                      </a:lnTo>
                    </a:path>
                  </a:pathLst>
                </a:custGeom>
                <a:solidFill>
                  <a:srgbClr val="E0A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831" name="Freeform 303"/>
                <p:cNvSpPr>
                  <a:spLocks/>
                </p:cNvSpPr>
                <p:nvPr/>
              </p:nvSpPr>
              <p:spPr bwMode="auto">
                <a:xfrm>
                  <a:off x="3037" y="2921"/>
                  <a:ext cx="103" cy="170"/>
                </a:xfrm>
                <a:custGeom>
                  <a:avLst/>
                  <a:gdLst>
                    <a:gd name="T0" fmla="*/ 84 w 103"/>
                    <a:gd name="T1" fmla="*/ 27 h 170"/>
                    <a:gd name="T2" fmla="*/ 71 w 103"/>
                    <a:gd name="T3" fmla="*/ 7 h 170"/>
                    <a:gd name="T4" fmla="*/ 55 w 103"/>
                    <a:gd name="T5" fmla="*/ 0 h 170"/>
                    <a:gd name="T6" fmla="*/ 35 w 103"/>
                    <a:gd name="T7" fmla="*/ 0 h 170"/>
                    <a:gd name="T8" fmla="*/ 17 w 103"/>
                    <a:gd name="T9" fmla="*/ 13 h 170"/>
                    <a:gd name="T10" fmla="*/ 4 w 103"/>
                    <a:gd name="T11" fmla="*/ 36 h 170"/>
                    <a:gd name="T12" fmla="*/ 0 w 103"/>
                    <a:gd name="T13" fmla="*/ 63 h 170"/>
                    <a:gd name="T14" fmla="*/ 2 w 103"/>
                    <a:gd name="T15" fmla="*/ 101 h 170"/>
                    <a:gd name="T16" fmla="*/ 15 w 103"/>
                    <a:gd name="T17" fmla="*/ 121 h 170"/>
                    <a:gd name="T18" fmla="*/ 27 w 103"/>
                    <a:gd name="T19" fmla="*/ 134 h 170"/>
                    <a:gd name="T20" fmla="*/ 44 w 103"/>
                    <a:gd name="T21" fmla="*/ 144 h 170"/>
                    <a:gd name="T22" fmla="*/ 54 w 103"/>
                    <a:gd name="T23" fmla="*/ 162 h 170"/>
                    <a:gd name="T24" fmla="*/ 67 w 103"/>
                    <a:gd name="T25" fmla="*/ 169 h 170"/>
                    <a:gd name="T26" fmla="*/ 83 w 103"/>
                    <a:gd name="T27" fmla="*/ 167 h 170"/>
                    <a:gd name="T28" fmla="*/ 95 w 103"/>
                    <a:gd name="T29" fmla="*/ 156 h 170"/>
                    <a:gd name="T30" fmla="*/ 101 w 103"/>
                    <a:gd name="T31" fmla="*/ 141 h 170"/>
                    <a:gd name="T32" fmla="*/ 102 w 103"/>
                    <a:gd name="T33" fmla="*/ 121 h 170"/>
                    <a:gd name="T34" fmla="*/ 97 w 103"/>
                    <a:gd name="T35" fmla="*/ 102 h 170"/>
                    <a:gd name="T36" fmla="*/ 98 w 103"/>
                    <a:gd name="T37" fmla="*/ 77 h 170"/>
                    <a:gd name="T38" fmla="*/ 93 w 103"/>
                    <a:gd name="T39" fmla="*/ 50 h 170"/>
                    <a:gd name="T40" fmla="*/ 84 w 103"/>
                    <a:gd name="T41" fmla="*/ 27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3" h="170">
                      <a:moveTo>
                        <a:pt x="84" y="27"/>
                      </a:moveTo>
                      <a:lnTo>
                        <a:pt x="71" y="7"/>
                      </a:lnTo>
                      <a:lnTo>
                        <a:pt x="55" y="0"/>
                      </a:lnTo>
                      <a:lnTo>
                        <a:pt x="35" y="0"/>
                      </a:lnTo>
                      <a:lnTo>
                        <a:pt x="17" y="13"/>
                      </a:lnTo>
                      <a:lnTo>
                        <a:pt x="4" y="36"/>
                      </a:lnTo>
                      <a:lnTo>
                        <a:pt x="0" y="63"/>
                      </a:lnTo>
                      <a:lnTo>
                        <a:pt x="2" y="101"/>
                      </a:lnTo>
                      <a:lnTo>
                        <a:pt x="15" y="121"/>
                      </a:lnTo>
                      <a:lnTo>
                        <a:pt x="27" y="134"/>
                      </a:lnTo>
                      <a:lnTo>
                        <a:pt x="44" y="144"/>
                      </a:lnTo>
                      <a:lnTo>
                        <a:pt x="54" y="162"/>
                      </a:lnTo>
                      <a:lnTo>
                        <a:pt x="67" y="169"/>
                      </a:lnTo>
                      <a:lnTo>
                        <a:pt x="83" y="167"/>
                      </a:lnTo>
                      <a:lnTo>
                        <a:pt x="95" y="156"/>
                      </a:lnTo>
                      <a:lnTo>
                        <a:pt x="101" y="141"/>
                      </a:lnTo>
                      <a:lnTo>
                        <a:pt x="102" y="121"/>
                      </a:lnTo>
                      <a:lnTo>
                        <a:pt x="97" y="102"/>
                      </a:lnTo>
                      <a:lnTo>
                        <a:pt x="98" y="77"/>
                      </a:lnTo>
                      <a:lnTo>
                        <a:pt x="93" y="50"/>
                      </a:lnTo>
                      <a:lnTo>
                        <a:pt x="84" y="27"/>
                      </a:lnTo>
                    </a:path>
                  </a:pathLst>
                </a:custGeom>
                <a:solidFill>
                  <a:srgbClr val="E0A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22844" name="Group 316"/>
              <p:cNvGrpSpPr>
                <a:grpSpLocks/>
              </p:cNvGrpSpPr>
              <p:nvPr/>
            </p:nvGrpSpPr>
            <p:grpSpPr bwMode="auto">
              <a:xfrm>
                <a:off x="2522" y="3182"/>
                <a:ext cx="842" cy="647"/>
                <a:chOff x="2522" y="3182"/>
                <a:chExt cx="842" cy="647"/>
              </a:xfrm>
            </p:grpSpPr>
            <p:sp>
              <p:nvSpPr>
                <p:cNvPr id="22833" name="Freeform 305"/>
                <p:cNvSpPr>
                  <a:spLocks/>
                </p:cNvSpPr>
                <p:nvPr/>
              </p:nvSpPr>
              <p:spPr bwMode="auto">
                <a:xfrm>
                  <a:off x="2847" y="3182"/>
                  <a:ext cx="517" cy="435"/>
                </a:xfrm>
                <a:custGeom>
                  <a:avLst/>
                  <a:gdLst>
                    <a:gd name="T0" fmla="*/ 197 w 517"/>
                    <a:gd name="T1" fmla="*/ 0 h 435"/>
                    <a:gd name="T2" fmla="*/ 98 w 517"/>
                    <a:gd name="T3" fmla="*/ 86 h 435"/>
                    <a:gd name="T4" fmla="*/ 37 w 517"/>
                    <a:gd name="T5" fmla="*/ 165 h 435"/>
                    <a:gd name="T6" fmla="*/ 0 w 517"/>
                    <a:gd name="T7" fmla="*/ 302 h 435"/>
                    <a:gd name="T8" fmla="*/ 98 w 517"/>
                    <a:gd name="T9" fmla="*/ 230 h 435"/>
                    <a:gd name="T10" fmla="*/ 152 w 517"/>
                    <a:gd name="T11" fmla="*/ 179 h 435"/>
                    <a:gd name="T12" fmla="*/ 181 w 517"/>
                    <a:gd name="T13" fmla="*/ 146 h 435"/>
                    <a:gd name="T14" fmla="*/ 152 w 517"/>
                    <a:gd name="T15" fmla="*/ 228 h 435"/>
                    <a:gd name="T16" fmla="*/ 144 w 517"/>
                    <a:gd name="T17" fmla="*/ 304 h 435"/>
                    <a:gd name="T18" fmla="*/ 142 w 517"/>
                    <a:gd name="T19" fmla="*/ 434 h 435"/>
                    <a:gd name="T20" fmla="*/ 158 w 517"/>
                    <a:gd name="T21" fmla="*/ 397 h 435"/>
                    <a:gd name="T22" fmla="*/ 192 w 517"/>
                    <a:gd name="T23" fmla="*/ 343 h 435"/>
                    <a:gd name="T24" fmla="*/ 246 w 517"/>
                    <a:gd name="T25" fmla="*/ 302 h 435"/>
                    <a:gd name="T26" fmla="*/ 295 w 517"/>
                    <a:gd name="T27" fmla="*/ 281 h 435"/>
                    <a:gd name="T28" fmla="*/ 415 w 517"/>
                    <a:gd name="T29" fmla="*/ 225 h 435"/>
                    <a:gd name="T30" fmla="*/ 516 w 517"/>
                    <a:gd name="T31" fmla="*/ 131 h 435"/>
                    <a:gd name="T32" fmla="*/ 484 w 517"/>
                    <a:gd name="T33" fmla="*/ 109 h 435"/>
                    <a:gd name="T34" fmla="*/ 456 w 517"/>
                    <a:gd name="T35" fmla="*/ 119 h 435"/>
                    <a:gd name="T36" fmla="*/ 408 w 517"/>
                    <a:gd name="T37" fmla="*/ 121 h 435"/>
                    <a:gd name="T38" fmla="*/ 350 w 517"/>
                    <a:gd name="T39" fmla="*/ 115 h 435"/>
                    <a:gd name="T40" fmla="*/ 299 w 517"/>
                    <a:gd name="T41" fmla="*/ 100 h 435"/>
                    <a:gd name="T42" fmla="*/ 220 w 517"/>
                    <a:gd name="T43" fmla="*/ 107 h 435"/>
                    <a:gd name="T44" fmla="*/ 197 w 517"/>
                    <a:gd name="T45" fmla="*/ 0 h 4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17" h="435">
                      <a:moveTo>
                        <a:pt x="197" y="0"/>
                      </a:moveTo>
                      <a:lnTo>
                        <a:pt x="98" y="86"/>
                      </a:lnTo>
                      <a:lnTo>
                        <a:pt x="37" y="165"/>
                      </a:lnTo>
                      <a:lnTo>
                        <a:pt x="0" y="302"/>
                      </a:lnTo>
                      <a:lnTo>
                        <a:pt x="98" y="230"/>
                      </a:lnTo>
                      <a:lnTo>
                        <a:pt x="152" y="179"/>
                      </a:lnTo>
                      <a:lnTo>
                        <a:pt x="181" y="146"/>
                      </a:lnTo>
                      <a:lnTo>
                        <a:pt x="152" y="228"/>
                      </a:lnTo>
                      <a:lnTo>
                        <a:pt x="144" y="304"/>
                      </a:lnTo>
                      <a:lnTo>
                        <a:pt x="142" y="434"/>
                      </a:lnTo>
                      <a:lnTo>
                        <a:pt x="158" y="397"/>
                      </a:lnTo>
                      <a:lnTo>
                        <a:pt x="192" y="343"/>
                      </a:lnTo>
                      <a:lnTo>
                        <a:pt x="246" y="302"/>
                      </a:lnTo>
                      <a:lnTo>
                        <a:pt x="295" y="281"/>
                      </a:lnTo>
                      <a:lnTo>
                        <a:pt x="415" y="225"/>
                      </a:lnTo>
                      <a:lnTo>
                        <a:pt x="516" y="131"/>
                      </a:lnTo>
                      <a:lnTo>
                        <a:pt x="484" y="109"/>
                      </a:lnTo>
                      <a:lnTo>
                        <a:pt x="456" y="119"/>
                      </a:lnTo>
                      <a:lnTo>
                        <a:pt x="408" y="121"/>
                      </a:lnTo>
                      <a:lnTo>
                        <a:pt x="350" y="115"/>
                      </a:lnTo>
                      <a:lnTo>
                        <a:pt x="299" y="100"/>
                      </a:lnTo>
                      <a:lnTo>
                        <a:pt x="220" y="107"/>
                      </a:lnTo>
                      <a:lnTo>
                        <a:pt x="197" y="0"/>
                      </a:lnTo>
                    </a:path>
                  </a:pathLst>
                </a:custGeom>
                <a:solidFill>
                  <a:srgbClr val="E0E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834" name="Freeform 306"/>
                <p:cNvSpPr>
                  <a:spLocks/>
                </p:cNvSpPr>
                <p:nvPr/>
              </p:nvSpPr>
              <p:spPr bwMode="auto">
                <a:xfrm>
                  <a:off x="2771" y="3322"/>
                  <a:ext cx="279" cy="480"/>
                </a:xfrm>
                <a:custGeom>
                  <a:avLst/>
                  <a:gdLst>
                    <a:gd name="T0" fmla="*/ 245 w 279"/>
                    <a:gd name="T1" fmla="*/ 0 h 480"/>
                    <a:gd name="T2" fmla="*/ 278 w 279"/>
                    <a:gd name="T3" fmla="*/ 25 h 480"/>
                    <a:gd name="T4" fmla="*/ 275 w 279"/>
                    <a:gd name="T5" fmla="*/ 93 h 480"/>
                    <a:gd name="T6" fmla="*/ 211 w 279"/>
                    <a:gd name="T7" fmla="*/ 145 h 480"/>
                    <a:gd name="T8" fmla="*/ 164 w 279"/>
                    <a:gd name="T9" fmla="*/ 314 h 480"/>
                    <a:gd name="T10" fmla="*/ 0 w 279"/>
                    <a:gd name="T11" fmla="*/ 479 h 480"/>
                    <a:gd name="T12" fmla="*/ 76 w 279"/>
                    <a:gd name="T13" fmla="*/ 246 h 480"/>
                    <a:gd name="T14" fmla="*/ 159 w 279"/>
                    <a:gd name="T15" fmla="*/ 119 h 480"/>
                    <a:gd name="T16" fmla="*/ 171 w 279"/>
                    <a:gd name="T17" fmla="*/ 41 h 480"/>
                    <a:gd name="T18" fmla="*/ 245 w 279"/>
                    <a:gd name="T19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79" h="480">
                      <a:moveTo>
                        <a:pt x="245" y="0"/>
                      </a:moveTo>
                      <a:lnTo>
                        <a:pt x="278" y="25"/>
                      </a:lnTo>
                      <a:lnTo>
                        <a:pt x="275" y="93"/>
                      </a:lnTo>
                      <a:lnTo>
                        <a:pt x="211" y="145"/>
                      </a:lnTo>
                      <a:lnTo>
                        <a:pt x="164" y="314"/>
                      </a:lnTo>
                      <a:lnTo>
                        <a:pt x="0" y="479"/>
                      </a:lnTo>
                      <a:lnTo>
                        <a:pt x="76" y="246"/>
                      </a:lnTo>
                      <a:lnTo>
                        <a:pt x="159" y="119"/>
                      </a:lnTo>
                      <a:lnTo>
                        <a:pt x="171" y="41"/>
                      </a:lnTo>
                      <a:lnTo>
                        <a:pt x="245" y="0"/>
                      </a:lnTo>
                    </a:path>
                  </a:pathLst>
                </a:custGeom>
                <a:solidFill>
                  <a:srgbClr val="FF00A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22843" name="Group 315"/>
                <p:cNvGrpSpPr>
                  <a:grpSpLocks/>
                </p:cNvGrpSpPr>
                <p:nvPr/>
              </p:nvGrpSpPr>
              <p:grpSpPr bwMode="auto">
                <a:xfrm>
                  <a:off x="2522" y="3349"/>
                  <a:ext cx="406" cy="480"/>
                  <a:chOff x="2522" y="3349"/>
                  <a:chExt cx="406" cy="480"/>
                </a:xfrm>
              </p:grpSpPr>
              <p:grpSp>
                <p:nvGrpSpPr>
                  <p:cNvPr id="22841" name="Group 313"/>
                  <p:cNvGrpSpPr>
                    <a:grpSpLocks/>
                  </p:cNvGrpSpPr>
                  <p:nvPr/>
                </p:nvGrpSpPr>
                <p:grpSpPr bwMode="auto">
                  <a:xfrm>
                    <a:off x="2522" y="3349"/>
                    <a:ext cx="348" cy="386"/>
                    <a:chOff x="2522" y="3349"/>
                    <a:chExt cx="348" cy="386"/>
                  </a:xfrm>
                </p:grpSpPr>
                <p:sp>
                  <p:nvSpPr>
                    <p:cNvPr id="22835" name="Freeform 307"/>
                    <p:cNvSpPr>
                      <a:spLocks/>
                    </p:cNvSpPr>
                    <p:nvPr/>
                  </p:nvSpPr>
                  <p:spPr bwMode="auto">
                    <a:xfrm>
                      <a:off x="2522" y="3349"/>
                      <a:ext cx="348" cy="386"/>
                    </a:xfrm>
                    <a:custGeom>
                      <a:avLst/>
                      <a:gdLst>
                        <a:gd name="T0" fmla="*/ 296 w 348"/>
                        <a:gd name="T1" fmla="*/ 37 h 386"/>
                        <a:gd name="T2" fmla="*/ 265 w 348"/>
                        <a:gd name="T3" fmla="*/ 99 h 386"/>
                        <a:gd name="T4" fmla="*/ 212 w 348"/>
                        <a:gd name="T5" fmla="*/ 87 h 386"/>
                        <a:gd name="T6" fmla="*/ 163 w 348"/>
                        <a:gd name="T7" fmla="*/ 72 h 386"/>
                        <a:gd name="T8" fmla="*/ 119 w 348"/>
                        <a:gd name="T9" fmla="*/ 53 h 386"/>
                        <a:gd name="T10" fmla="*/ 87 w 348"/>
                        <a:gd name="T11" fmla="*/ 38 h 386"/>
                        <a:gd name="T12" fmla="*/ 27 w 348"/>
                        <a:gd name="T13" fmla="*/ 0 h 386"/>
                        <a:gd name="T14" fmla="*/ 10 w 348"/>
                        <a:gd name="T15" fmla="*/ 6 h 386"/>
                        <a:gd name="T16" fmla="*/ 8 w 348"/>
                        <a:gd name="T17" fmla="*/ 44 h 386"/>
                        <a:gd name="T18" fmla="*/ 33 w 348"/>
                        <a:gd name="T19" fmla="*/ 79 h 386"/>
                        <a:gd name="T20" fmla="*/ 13 w 348"/>
                        <a:gd name="T21" fmla="*/ 74 h 386"/>
                        <a:gd name="T22" fmla="*/ 0 w 348"/>
                        <a:gd name="T23" fmla="*/ 91 h 386"/>
                        <a:gd name="T24" fmla="*/ 4 w 348"/>
                        <a:gd name="T25" fmla="*/ 107 h 386"/>
                        <a:gd name="T26" fmla="*/ 21 w 348"/>
                        <a:gd name="T27" fmla="*/ 128 h 386"/>
                        <a:gd name="T28" fmla="*/ 13 w 348"/>
                        <a:gd name="T29" fmla="*/ 137 h 386"/>
                        <a:gd name="T30" fmla="*/ 4 w 348"/>
                        <a:gd name="T31" fmla="*/ 149 h 386"/>
                        <a:gd name="T32" fmla="*/ 4 w 348"/>
                        <a:gd name="T33" fmla="*/ 165 h 386"/>
                        <a:gd name="T34" fmla="*/ 13 w 348"/>
                        <a:gd name="T35" fmla="*/ 190 h 386"/>
                        <a:gd name="T36" fmla="*/ 41 w 348"/>
                        <a:gd name="T37" fmla="*/ 215 h 386"/>
                        <a:gd name="T38" fmla="*/ 29 w 348"/>
                        <a:gd name="T39" fmla="*/ 223 h 386"/>
                        <a:gd name="T40" fmla="*/ 23 w 348"/>
                        <a:gd name="T41" fmla="*/ 244 h 386"/>
                        <a:gd name="T42" fmla="*/ 30 w 348"/>
                        <a:gd name="T43" fmla="*/ 265 h 386"/>
                        <a:gd name="T44" fmla="*/ 57 w 348"/>
                        <a:gd name="T45" fmla="*/ 278 h 386"/>
                        <a:gd name="T46" fmla="*/ 90 w 348"/>
                        <a:gd name="T47" fmla="*/ 290 h 386"/>
                        <a:gd name="T48" fmla="*/ 117 w 348"/>
                        <a:gd name="T49" fmla="*/ 313 h 386"/>
                        <a:gd name="T50" fmla="*/ 137 w 348"/>
                        <a:gd name="T51" fmla="*/ 334 h 386"/>
                        <a:gd name="T52" fmla="*/ 156 w 348"/>
                        <a:gd name="T53" fmla="*/ 354 h 386"/>
                        <a:gd name="T54" fmla="*/ 178 w 348"/>
                        <a:gd name="T55" fmla="*/ 378 h 386"/>
                        <a:gd name="T56" fmla="*/ 216 w 348"/>
                        <a:gd name="T57" fmla="*/ 385 h 386"/>
                        <a:gd name="T58" fmla="*/ 290 w 348"/>
                        <a:gd name="T59" fmla="*/ 290 h 386"/>
                        <a:gd name="T60" fmla="*/ 303 w 348"/>
                        <a:gd name="T61" fmla="*/ 219 h 386"/>
                        <a:gd name="T62" fmla="*/ 307 w 348"/>
                        <a:gd name="T63" fmla="*/ 178 h 386"/>
                        <a:gd name="T64" fmla="*/ 326 w 348"/>
                        <a:gd name="T65" fmla="*/ 156 h 386"/>
                        <a:gd name="T66" fmla="*/ 340 w 348"/>
                        <a:gd name="T67" fmla="*/ 135 h 386"/>
                        <a:gd name="T68" fmla="*/ 347 w 348"/>
                        <a:gd name="T69" fmla="*/ 102 h 386"/>
                        <a:gd name="T70" fmla="*/ 345 w 348"/>
                        <a:gd name="T71" fmla="*/ 79 h 386"/>
                        <a:gd name="T72" fmla="*/ 338 w 348"/>
                        <a:gd name="T73" fmla="*/ 61 h 386"/>
                        <a:gd name="T74" fmla="*/ 326 w 348"/>
                        <a:gd name="T75" fmla="*/ 42 h 386"/>
                        <a:gd name="T76" fmla="*/ 312 w 348"/>
                        <a:gd name="T77" fmla="*/ 35 h 386"/>
                        <a:gd name="T78" fmla="*/ 296 w 348"/>
                        <a:gd name="T79" fmla="*/ 37 h 3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</a:cxnLst>
                      <a:rect l="0" t="0" r="r" b="b"/>
                      <a:pathLst>
                        <a:path w="348" h="386">
                          <a:moveTo>
                            <a:pt x="296" y="37"/>
                          </a:moveTo>
                          <a:lnTo>
                            <a:pt x="265" y="99"/>
                          </a:lnTo>
                          <a:lnTo>
                            <a:pt x="212" y="87"/>
                          </a:lnTo>
                          <a:lnTo>
                            <a:pt x="163" y="72"/>
                          </a:lnTo>
                          <a:lnTo>
                            <a:pt x="119" y="53"/>
                          </a:lnTo>
                          <a:lnTo>
                            <a:pt x="87" y="38"/>
                          </a:lnTo>
                          <a:lnTo>
                            <a:pt x="27" y="0"/>
                          </a:lnTo>
                          <a:lnTo>
                            <a:pt x="10" y="6"/>
                          </a:lnTo>
                          <a:lnTo>
                            <a:pt x="8" y="44"/>
                          </a:lnTo>
                          <a:lnTo>
                            <a:pt x="33" y="79"/>
                          </a:lnTo>
                          <a:lnTo>
                            <a:pt x="13" y="74"/>
                          </a:lnTo>
                          <a:lnTo>
                            <a:pt x="0" y="91"/>
                          </a:lnTo>
                          <a:lnTo>
                            <a:pt x="4" y="107"/>
                          </a:lnTo>
                          <a:lnTo>
                            <a:pt x="21" y="128"/>
                          </a:lnTo>
                          <a:lnTo>
                            <a:pt x="13" y="137"/>
                          </a:lnTo>
                          <a:lnTo>
                            <a:pt x="4" y="149"/>
                          </a:lnTo>
                          <a:lnTo>
                            <a:pt x="4" y="165"/>
                          </a:lnTo>
                          <a:lnTo>
                            <a:pt x="13" y="190"/>
                          </a:lnTo>
                          <a:lnTo>
                            <a:pt x="41" y="215"/>
                          </a:lnTo>
                          <a:lnTo>
                            <a:pt x="29" y="223"/>
                          </a:lnTo>
                          <a:lnTo>
                            <a:pt x="23" y="244"/>
                          </a:lnTo>
                          <a:lnTo>
                            <a:pt x="30" y="265"/>
                          </a:lnTo>
                          <a:lnTo>
                            <a:pt x="57" y="278"/>
                          </a:lnTo>
                          <a:lnTo>
                            <a:pt x="90" y="290"/>
                          </a:lnTo>
                          <a:lnTo>
                            <a:pt x="117" y="313"/>
                          </a:lnTo>
                          <a:lnTo>
                            <a:pt x="137" y="334"/>
                          </a:lnTo>
                          <a:lnTo>
                            <a:pt x="156" y="354"/>
                          </a:lnTo>
                          <a:lnTo>
                            <a:pt x="178" y="378"/>
                          </a:lnTo>
                          <a:lnTo>
                            <a:pt x="216" y="385"/>
                          </a:lnTo>
                          <a:lnTo>
                            <a:pt x="290" y="290"/>
                          </a:lnTo>
                          <a:lnTo>
                            <a:pt x="303" y="219"/>
                          </a:lnTo>
                          <a:lnTo>
                            <a:pt x="307" y="178"/>
                          </a:lnTo>
                          <a:lnTo>
                            <a:pt x="326" y="156"/>
                          </a:lnTo>
                          <a:lnTo>
                            <a:pt x="340" y="135"/>
                          </a:lnTo>
                          <a:lnTo>
                            <a:pt x="347" y="102"/>
                          </a:lnTo>
                          <a:lnTo>
                            <a:pt x="345" y="79"/>
                          </a:lnTo>
                          <a:lnTo>
                            <a:pt x="338" y="61"/>
                          </a:lnTo>
                          <a:lnTo>
                            <a:pt x="326" y="42"/>
                          </a:lnTo>
                          <a:lnTo>
                            <a:pt x="312" y="35"/>
                          </a:lnTo>
                          <a:lnTo>
                            <a:pt x="296" y="37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grpSp>
                  <p:nvGrpSpPr>
                    <p:cNvPr id="22840" name="Group 3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43" y="3407"/>
                      <a:ext cx="269" cy="189"/>
                      <a:chOff x="2543" y="3407"/>
                      <a:chExt cx="269" cy="189"/>
                    </a:xfrm>
                  </p:grpSpPr>
                  <p:sp>
                    <p:nvSpPr>
                      <p:cNvPr id="22836" name="Freeform 3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51" y="3423"/>
                        <a:ext cx="184" cy="66"/>
                      </a:xfrm>
                      <a:custGeom>
                        <a:avLst/>
                        <a:gdLst>
                          <a:gd name="T0" fmla="*/ 0 w 184"/>
                          <a:gd name="T1" fmla="*/ 0 h 66"/>
                          <a:gd name="T2" fmla="*/ 40 w 184"/>
                          <a:gd name="T3" fmla="*/ 31 h 66"/>
                          <a:gd name="T4" fmla="*/ 90 w 184"/>
                          <a:gd name="T5" fmla="*/ 54 h 66"/>
                          <a:gd name="T6" fmla="*/ 142 w 184"/>
                          <a:gd name="T7" fmla="*/ 65 h 66"/>
                          <a:gd name="T8" fmla="*/ 183 w 184"/>
                          <a:gd name="T9" fmla="*/ 65 h 6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184" h="66">
                            <a:moveTo>
                              <a:pt x="0" y="0"/>
                            </a:moveTo>
                            <a:lnTo>
                              <a:pt x="40" y="31"/>
                            </a:lnTo>
                            <a:lnTo>
                              <a:pt x="90" y="54"/>
                            </a:lnTo>
                            <a:lnTo>
                              <a:pt x="142" y="65"/>
                            </a:lnTo>
                            <a:lnTo>
                              <a:pt x="183" y="65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37" name="Freeform 3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43" y="3481"/>
                        <a:ext cx="134" cy="61"/>
                      </a:xfrm>
                      <a:custGeom>
                        <a:avLst/>
                        <a:gdLst>
                          <a:gd name="T0" fmla="*/ 0 w 134"/>
                          <a:gd name="T1" fmla="*/ 0 h 61"/>
                          <a:gd name="T2" fmla="*/ 31 w 134"/>
                          <a:gd name="T3" fmla="*/ 24 h 61"/>
                          <a:gd name="T4" fmla="*/ 77 w 134"/>
                          <a:gd name="T5" fmla="*/ 47 h 61"/>
                          <a:gd name="T6" fmla="*/ 133 w 134"/>
                          <a:gd name="T7" fmla="*/ 60 h 6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134" h="61">
                            <a:moveTo>
                              <a:pt x="0" y="0"/>
                            </a:moveTo>
                            <a:lnTo>
                              <a:pt x="31" y="24"/>
                            </a:lnTo>
                            <a:lnTo>
                              <a:pt x="77" y="47"/>
                            </a:lnTo>
                            <a:lnTo>
                              <a:pt x="133" y="6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38" name="Freeform 3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63" y="3564"/>
                        <a:ext cx="91" cy="32"/>
                      </a:xfrm>
                      <a:custGeom>
                        <a:avLst/>
                        <a:gdLst>
                          <a:gd name="T0" fmla="*/ 0 w 91"/>
                          <a:gd name="T1" fmla="*/ 0 h 32"/>
                          <a:gd name="T2" fmla="*/ 42 w 91"/>
                          <a:gd name="T3" fmla="*/ 21 h 32"/>
                          <a:gd name="T4" fmla="*/ 90 w 91"/>
                          <a:gd name="T5" fmla="*/ 31 h 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91" h="32">
                            <a:moveTo>
                              <a:pt x="0" y="0"/>
                            </a:moveTo>
                            <a:lnTo>
                              <a:pt x="42" y="21"/>
                            </a:lnTo>
                            <a:lnTo>
                              <a:pt x="90" y="31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  <p:sp>
                    <p:nvSpPr>
                      <p:cNvPr id="22839" name="Freeform 3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5" y="3407"/>
                        <a:ext cx="17" cy="40"/>
                      </a:xfrm>
                      <a:custGeom>
                        <a:avLst/>
                        <a:gdLst>
                          <a:gd name="T0" fmla="*/ 8 w 17"/>
                          <a:gd name="T1" fmla="*/ 39 h 40"/>
                          <a:gd name="T2" fmla="*/ 0 w 17"/>
                          <a:gd name="T3" fmla="*/ 23 h 40"/>
                          <a:gd name="T4" fmla="*/ 2 w 17"/>
                          <a:gd name="T5" fmla="*/ 13 h 40"/>
                          <a:gd name="T6" fmla="*/ 16 w 17"/>
                          <a:gd name="T7" fmla="*/ 0 h 4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17" h="40">
                            <a:moveTo>
                              <a:pt x="8" y="39"/>
                            </a:moveTo>
                            <a:lnTo>
                              <a:pt x="0" y="23"/>
                            </a:lnTo>
                            <a:lnTo>
                              <a:pt x="2" y="13"/>
                            </a:lnTo>
                            <a:lnTo>
                              <a:pt x="16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de-DE"/>
                      </a:p>
                    </p:txBody>
                  </p:sp>
                </p:grpSp>
              </p:grpSp>
              <p:sp>
                <p:nvSpPr>
                  <p:cNvPr id="22842" name="Freeform 314"/>
                  <p:cNvSpPr>
                    <a:spLocks/>
                  </p:cNvSpPr>
                  <p:nvPr/>
                </p:nvSpPr>
                <p:spPr bwMode="auto">
                  <a:xfrm>
                    <a:off x="2685" y="3543"/>
                    <a:ext cx="243" cy="286"/>
                  </a:xfrm>
                  <a:custGeom>
                    <a:avLst/>
                    <a:gdLst>
                      <a:gd name="T0" fmla="*/ 144 w 243"/>
                      <a:gd name="T1" fmla="*/ 0 h 286"/>
                      <a:gd name="T2" fmla="*/ 194 w 243"/>
                      <a:gd name="T3" fmla="*/ 35 h 286"/>
                      <a:gd name="T4" fmla="*/ 242 w 243"/>
                      <a:gd name="T5" fmla="*/ 79 h 286"/>
                      <a:gd name="T6" fmla="*/ 240 w 243"/>
                      <a:gd name="T7" fmla="*/ 105 h 286"/>
                      <a:gd name="T8" fmla="*/ 229 w 243"/>
                      <a:gd name="T9" fmla="*/ 130 h 286"/>
                      <a:gd name="T10" fmla="*/ 204 w 243"/>
                      <a:gd name="T11" fmla="*/ 179 h 286"/>
                      <a:gd name="T12" fmla="*/ 157 w 243"/>
                      <a:gd name="T13" fmla="*/ 241 h 286"/>
                      <a:gd name="T14" fmla="*/ 105 w 243"/>
                      <a:gd name="T15" fmla="*/ 285 h 286"/>
                      <a:gd name="T16" fmla="*/ 49 w 243"/>
                      <a:gd name="T17" fmla="*/ 270 h 286"/>
                      <a:gd name="T18" fmla="*/ 15 w 243"/>
                      <a:gd name="T19" fmla="*/ 246 h 286"/>
                      <a:gd name="T20" fmla="*/ 0 w 243"/>
                      <a:gd name="T21" fmla="*/ 216 h 286"/>
                      <a:gd name="T22" fmla="*/ 0 w 243"/>
                      <a:gd name="T23" fmla="*/ 175 h 286"/>
                      <a:gd name="T24" fmla="*/ 15 w 243"/>
                      <a:gd name="T25" fmla="*/ 179 h 286"/>
                      <a:gd name="T26" fmla="*/ 49 w 243"/>
                      <a:gd name="T27" fmla="*/ 163 h 286"/>
                      <a:gd name="T28" fmla="*/ 74 w 243"/>
                      <a:gd name="T29" fmla="*/ 133 h 286"/>
                      <a:gd name="T30" fmla="*/ 121 w 243"/>
                      <a:gd name="T31" fmla="*/ 77 h 286"/>
                      <a:gd name="T32" fmla="*/ 144 w 243"/>
                      <a:gd name="T33" fmla="*/ 0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243" h="286">
                        <a:moveTo>
                          <a:pt x="144" y="0"/>
                        </a:moveTo>
                        <a:lnTo>
                          <a:pt x="194" y="35"/>
                        </a:lnTo>
                        <a:lnTo>
                          <a:pt x="242" y="79"/>
                        </a:lnTo>
                        <a:lnTo>
                          <a:pt x="240" y="105"/>
                        </a:lnTo>
                        <a:lnTo>
                          <a:pt x="229" y="130"/>
                        </a:lnTo>
                        <a:lnTo>
                          <a:pt x="204" y="179"/>
                        </a:lnTo>
                        <a:lnTo>
                          <a:pt x="157" y="241"/>
                        </a:lnTo>
                        <a:lnTo>
                          <a:pt x="105" y="285"/>
                        </a:lnTo>
                        <a:lnTo>
                          <a:pt x="49" y="270"/>
                        </a:lnTo>
                        <a:lnTo>
                          <a:pt x="15" y="246"/>
                        </a:lnTo>
                        <a:lnTo>
                          <a:pt x="0" y="216"/>
                        </a:lnTo>
                        <a:lnTo>
                          <a:pt x="0" y="175"/>
                        </a:lnTo>
                        <a:lnTo>
                          <a:pt x="15" y="179"/>
                        </a:lnTo>
                        <a:lnTo>
                          <a:pt x="49" y="163"/>
                        </a:lnTo>
                        <a:lnTo>
                          <a:pt x="74" y="133"/>
                        </a:lnTo>
                        <a:lnTo>
                          <a:pt x="121" y="77"/>
                        </a:lnTo>
                        <a:lnTo>
                          <a:pt x="144" y="0"/>
                        </a:lnTo>
                      </a:path>
                    </a:pathLst>
                  </a:custGeom>
                  <a:solidFill>
                    <a:srgbClr val="C0E0F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</p:grpSp>
        </p:grpSp>
        <p:sp>
          <p:nvSpPr>
            <p:cNvPr id="22846" name="Rectangle 318"/>
            <p:cNvSpPr>
              <a:spLocks noChangeArrowheads="1"/>
            </p:cNvSpPr>
            <p:nvPr/>
          </p:nvSpPr>
          <p:spPr bwMode="auto">
            <a:xfrm>
              <a:off x="1584" y="3264"/>
              <a:ext cx="742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000000"/>
                  </a:solidFill>
                </a:rPr>
                <a:t>Über-</a:t>
              </a:r>
            </a:p>
            <a:p>
              <a:r>
                <a:rPr lang="de-DE" u="sng">
                  <a:solidFill>
                    <a:srgbClr val="000000"/>
                  </a:solidFill>
                </a:rPr>
                <a:t>stunden-</a:t>
              </a:r>
            </a:p>
            <a:p>
              <a:r>
                <a:rPr lang="de-DE" u="sng">
                  <a:solidFill>
                    <a:srgbClr val="000000"/>
                  </a:solidFill>
                </a:rPr>
                <a:t>zuschlag:</a:t>
              </a:r>
              <a:r>
                <a:rPr lang="de-DE">
                  <a:solidFill>
                    <a:srgbClr val="000000"/>
                  </a:solidFill>
                </a:rPr>
                <a:t>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50%</a:t>
              </a:r>
            </a:p>
          </p:txBody>
        </p:sp>
        <p:sp>
          <p:nvSpPr>
            <p:cNvPr id="22847" name="Rectangle 319"/>
            <p:cNvSpPr>
              <a:spLocks noChangeArrowheads="1"/>
            </p:cNvSpPr>
            <p:nvPr/>
          </p:nvSpPr>
          <p:spPr bwMode="auto">
            <a:xfrm>
              <a:off x="1584" y="2691"/>
              <a:ext cx="1448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u="sng">
                  <a:solidFill>
                    <a:srgbClr val="000000"/>
                  </a:solidFill>
                </a:rPr>
                <a:t>Mehrarbeit:</a:t>
              </a:r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1. Schicht bis zu 50%,</a:t>
              </a:r>
            </a:p>
            <a:p>
              <a:r>
                <a:rPr lang="de-DE">
                  <a:solidFill>
                    <a:srgbClr val="000000"/>
                  </a:solidFill>
                </a:rPr>
                <a:t>2. Schicht bis zu 25%</a:t>
              </a:r>
            </a:p>
            <a:p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22904" name="Group 376"/>
          <p:cNvGrpSpPr>
            <a:grpSpLocks/>
          </p:cNvGrpSpPr>
          <p:nvPr/>
        </p:nvGrpSpPr>
        <p:grpSpPr bwMode="auto">
          <a:xfrm>
            <a:off x="5867400" y="4865688"/>
            <a:ext cx="2833688" cy="1535112"/>
            <a:chOff x="3638" y="2967"/>
            <a:chExt cx="1785" cy="967"/>
          </a:xfrm>
        </p:grpSpPr>
        <p:sp>
          <p:nvSpPr>
            <p:cNvPr id="22849" name="Rectangle 321"/>
            <p:cNvSpPr>
              <a:spLocks noChangeArrowheads="1"/>
            </p:cNvSpPr>
            <p:nvPr/>
          </p:nvSpPr>
          <p:spPr bwMode="auto">
            <a:xfrm>
              <a:off x="3641" y="2967"/>
              <a:ext cx="1782" cy="96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2893" name="Group 365"/>
            <p:cNvGrpSpPr>
              <a:grpSpLocks/>
            </p:cNvGrpSpPr>
            <p:nvPr/>
          </p:nvGrpSpPr>
          <p:grpSpPr bwMode="auto">
            <a:xfrm>
              <a:off x="4267" y="3255"/>
              <a:ext cx="1110" cy="634"/>
              <a:chOff x="4267" y="3255"/>
              <a:chExt cx="1110" cy="634"/>
            </a:xfrm>
          </p:grpSpPr>
          <p:sp>
            <p:nvSpPr>
              <p:cNvPr id="22850" name="Freeform 322"/>
              <p:cNvSpPr>
                <a:spLocks/>
              </p:cNvSpPr>
              <p:nvPr/>
            </p:nvSpPr>
            <p:spPr bwMode="auto">
              <a:xfrm>
                <a:off x="4534" y="3397"/>
                <a:ext cx="490" cy="464"/>
              </a:xfrm>
              <a:custGeom>
                <a:avLst/>
                <a:gdLst>
                  <a:gd name="T0" fmla="*/ 341 w 490"/>
                  <a:gd name="T1" fmla="*/ 73 h 464"/>
                  <a:gd name="T2" fmla="*/ 343 w 490"/>
                  <a:gd name="T3" fmla="*/ 56 h 464"/>
                  <a:gd name="T4" fmla="*/ 342 w 490"/>
                  <a:gd name="T5" fmla="*/ 38 h 464"/>
                  <a:gd name="T6" fmla="*/ 338 w 490"/>
                  <a:gd name="T7" fmla="*/ 25 h 464"/>
                  <a:gd name="T8" fmla="*/ 333 w 490"/>
                  <a:gd name="T9" fmla="*/ 17 h 464"/>
                  <a:gd name="T10" fmla="*/ 328 w 490"/>
                  <a:gd name="T11" fmla="*/ 12 h 464"/>
                  <a:gd name="T12" fmla="*/ 319 w 490"/>
                  <a:gd name="T13" fmla="*/ 8 h 464"/>
                  <a:gd name="T14" fmla="*/ 301 w 490"/>
                  <a:gd name="T15" fmla="*/ 8 h 464"/>
                  <a:gd name="T16" fmla="*/ 280 w 490"/>
                  <a:gd name="T17" fmla="*/ 5 h 464"/>
                  <a:gd name="T18" fmla="*/ 270 w 490"/>
                  <a:gd name="T19" fmla="*/ 3 h 464"/>
                  <a:gd name="T20" fmla="*/ 260 w 490"/>
                  <a:gd name="T21" fmla="*/ 1 h 464"/>
                  <a:gd name="T22" fmla="*/ 245 w 490"/>
                  <a:gd name="T23" fmla="*/ 0 h 464"/>
                  <a:gd name="T24" fmla="*/ 228 w 490"/>
                  <a:gd name="T25" fmla="*/ 1 h 464"/>
                  <a:gd name="T26" fmla="*/ 198 w 490"/>
                  <a:gd name="T27" fmla="*/ 12 h 464"/>
                  <a:gd name="T28" fmla="*/ 163 w 490"/>
                  <a:gd name="T29" fmla="*/ 30 h 464"/>
                  <a:gd name="T30" fmla="*/ 137 w 490"/>
                  <a:gd name="T31" fmla="*/ 45 h 464"/>
                  <a:gd name="T32" fmla="*/ 112 w 490"/>
                  <a:gd name="T33" fmla="*/ 52 h 464"/>
                  <a:gd name="T34" fmla="*/ 86 w 490"/>
                  <a:gd name="T35" fmla="*/ 64 h 464"/>
                  <a:gd name="T36" fmla="*/ 64 w 490"/>
                  <a:gd name="T37" fmla="*/ 76 h 464"/>
                  <a:gd name="T38" fmla="*/ 0 w 490"/>
                  <a:gd name="T39" fmla="*/ 343 h 464"/>
                  <a:gd name="T40" fmla="*/ 28 w 490"/>
                  <a:gd name="T41" fmla="*/ 362 h 464"/>
                  <a:gd name="T42" fmla="*/ 56 w 490"/>
                  <a:gd name="T43" fmla="*/ 388 h 464"/>
                  <a:gd name="T44" fmla="*/ 76 w 490"/>
                  <a:gd name="T45" fmla="*/ 397 h 464"/>
                  <a:gd name="T46" fmla="*/ 112 w 490"/>
                  <a:gd name="T47" fmla="*/ 407 h 464"/>
                  <a:gd name="T48" fmla="*/ 147 w 490"/>
                  <a:gd name="T49" fmla="*/ 407 h 464"/>
                  <a:gd name="T50" fmla="*/ 169 w 490"/>
                  <a:gd name="T51" fmla="*/ 407 h 464"/>
                  <a:gd name="T52" fmla="*/ 188 w 490"/>
                  <a:gd name="T53" fmla="*/ 417 h 464"/>
                  <a:gd name="T54" fmla="*/ 205 w 490"/>
                  <a:gd name="T55" fmla="*/ 431 h 464"/>
                  <a:gd name="T56" fmla="*/ 227 w 490"/>
                  <a:gd name="T57" fmla="*/ 430 h 464"/>
                  <a:gd name="T58" fmla="*/ 252 w 490"/>
                  <a:gd name="T59" fmla="*/ 426 h 464"/>
                  <a:gd name="T60" fmla="*/ 257 w 490"/>
                  <a:gd name="T61" fmla="*/ 427 h 464"/>
                  <a:gd name="T62" fmla="*/ 283 w 490"/>
                  <a:gd name="T63" fmla="*/ 442 h 464"/>
                  <a:gd name="T64" fmla="*/ 305 w 490"/>
                  <a:gd name="T65" fmla="*/ 448 h 464"/>
                  <a:gd name="T66" fmla="*/ 328 w 490"/>
                  <a:gd name="T67" fmla="*/ 460 h 464"/>
                  <a:gd name="T68" fmla="*/ 344 w 490"/>
                  <a:gd name="T69" fmla="*/ 463 h 464"/>
                  <a:gd name="T70" fmla="*/ 360 w 490"/>
                  <a:gd name="T71" fmla="*/ 463 h 464"/>
                  <a:gd name="T72" fmla="*/ 371 w 490"/>
                  <a:gd name="T73" fmla="*/ 460 h 464"/>
                  <a:gd name="T74" fmla="*/ 380 w 490"/>
                  <a:gd name="T75" fmla="*/ 453 h 464"/>
                  <a:gd name="T76" fmla="*/ 386 w 490"/>
                  <a:gd name="T77" fmla="*/ 445 h 464"/>
                  <a:gd name="T78" fmla="*/ 391 w 490"/>
                  <a:gd name="T79" fmla="*/ 436 h 464"/>
                  <a:gd name="T80" fmla="*/ 389 w 490"/>
                  <a:gd name="T81" fmla="*/ 428 h 464"/>
                  <a:gd name="T82" fmla="*/ 403 w 490"/>
                  <a:gd name="T83" fmla="*/ 434 h 464"/>
                  <a:gd name="T84" fmla="*/ 412 w 490"/>
                  <a:gd name="T85" fmla="*/ 433 h 464"/>
                  <a:gd name="T86" fmla="*/ 424 w 490"/>
                  <a:gd name="T87" fmla="*/ 428 h 464"/>
                  <a:gd name="T88" fmla="*/ 434 w 490"/>
                  <a:gd name="T89" fmla="*/ 422 h 464"/>
                  <a:gd name="T90" fmla="*/ 439 w 490"/>
                  <a:gd name="T91" fmla="*/ 417 h 464"/>
                  <a:gd name="T92" fmla="*/ 444 w 490"/>
                  <a:gd name="T93" fmla="*/ 410 h 464"/>
                  <a:gd name="T94" fmla="*/ 449 w 490"/>
                  <a:gd name="T95" fmla="*/ 396 h 464"/>
                  <a:gd name="T96" fmla="*/ 450 w 490"/>
                  <a:gd name="T97" fmla="*/ 382 h 464"/>
                  <a:gd name="T98" fmla="*/ 449 w 490"/>
                  <a:gd name="T99" fmla="*/ 372 h 464"/>
                  <a:gd name="T100" fmla="*/ 445 w 490"/>
                  <a:gd name="T101" fmla="*/ 372 h 464"/>
                  <a:gd name="T102" fmla="*/ 457 w 490"/>
                  <a:gd name="T103" fmla="*/ 369 h 464"/>
                  <a:gd name="T104" fmla="*/ 466 w 490"/>
                  <a:gd name="T105" fmla="*/ 366 h 464"/>
                  <a:gd name="T106" fmla="*/ 473 w 490"/>
                  <a:gd name="T107" fmla="*/ 362 h 464"/>
                  <a:gd name="T108" fmla="*/ 480 w 490"/>
                  <a:gd name="T109" fmla="*/ 353 h 464"/>
                  <a:gd name="T110" fmla="*/ 485 w 490"/>
                  <a:gd name="T111" fmla="*/ 344 h 464"/>
                  <a:gd name="T112" fmla="*/ 487 w 490"/>
                  <a:gd name="T113" fmla="*/ 337 h 464"/>
                  <a:gd name="T114" fmla="*/ 489 w 490"/>
                  <a:gd name="T115" fmla="*/ 322 h 464"/>
                  <a:gd name="T116" fmla="*/ 487 w 490"/>
                  <a:gd name="T117" fmla="*/ 310 h 464"/>
                  <a:gd name="T118" fmla="*/ 482 w 490"/>
                  <a:gd name="T119" fmla="*/ 295 h 464"/>
                  <a:gd name="T120" fmla="*/ 477 w 490"/>
                  <a:gd name="T121" fmla="*/ 290 h 464"/>
                  <a:gd name="T122" fmla="*/ 449 w 490"/>
                  <a:gd name="T123" fmla="*/ 293 h 464"/>
                  <a:gd name="T124" fmla="*/ 341 w 490"/>
                  <a:gd name="T125" fmla="*/ 73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90" h="464">
                    <a:moveTo>
                      <a:pt x="341" y="73"/>
                    </a:moveTo>
                    <a:lnTo>
                      <a:pt x="343" y="56"/>
                    </a:lnTo>
                    <a:lnTo>
                      <a:pt x="342" y="38"/>
                    </a:lnTo>
                    <a:lnTo>
                      <a:pt x="338" y="25"/>
                    </a:lnTo>
                    <a:lnTo>
                      <a:pt x="333" y="17"/>
                    </a:lnTo>
                    <a:lnTo>
                      <a:pt x="328" y="12"/>
                    </a:lnTo>
                    <a:lnTo>
                      <a:pt x="319" y="8"/>
                    </a:lnTo>
                    <a:lnTo>
                      <a:pt x="301" y="8"/>
                    </a:lnTo>
                    <a:lnTo>
                      <a:pt x="280" y="5"/>
                    </a:lnTo>
                    <a:lnTo>
                      <a:pt x="270" y="3"/>
                    </a:lnTo>
                    <a:lnTo>
                      <a:pt x="260" y="1"/>
                    </a:lnTo>
                    <a:lnTo>
                      <a:pt x="245" y="0"/>
                    </a:lnTo>
                    <a:lnTo>
                      <a:pt x="228" y="1"/>
                    </a:lnTo>
                    <a:lnTo>
                      <a:pt x="198" y="12"/>
                    </a:lnTo>
                    <a:lnTo>
                      <a:pt x="163" y="30"/>
                    </a:lnTo>
                    <a:lnTo>
                      <a:pt x="137" y="45"/>
                    </a:lnTo>
                    <a:lnTo>
                      <a:pt x="112" y="52"/>
                    </a:lnTo>
                    <a:lnTo>
                      <a:pt x="86" y="64"/>
                    </a:lnTo>
                    <a:lnTo>
                      <a:pt x="64" y="76"/>
                    </a:lnTo>
                    <a:lnTo>
                      <a:pt x="0" y="343"/>
                    </a:lnTo>
                    <a:lnTo>
                      <a:pt x="28" y="362"/>
                    </a:lnTo>
                    <a:lnTo>
                      <a:pt x="56" y="388"/>
                    </a:lnTo>
                    <a:lnTo>
                      <a:pt x="76" y="397"/>
                    </a:lnTo>
                    <a:lnTo>
                      <a:pt x="112" y="407"/>
                    </a:lnTo>
                    <a:lnTo>
                      <a:pt x="147" y="407"/>
                    </a:lnTo>
                    <a:lnTo>
                      <a:pt x="169" y="407"/>
                    </a:lnTo>
                    <a:lnTo>
                      <a:pt x="188" y="417"/>
                    </a:lnTo>
                    <a:lnTo>
                      <a:pt x="205" y="431"/>
                    </a:lnTo>
                    <a:lnTo>
                      <a:pt x="227" y="430"/>
                    </a:lnTo>
                    <a:lnTo>
                      <a:pt x="252" y="426"/>
                    </a:lnTo>
                    <a:lnTo>
                      <a:pt x="257" y="427"/>
                    </a:lnTo>
                    <a:lnTo>
                      <a:pt x="283" y="442"/>
                    </a:lnTo>
                    <a:lnTo>
                      <a:pt x="305" y="448"/>
                    </a:lnTo>
                    <a:lnTo>
                      <a:pt x="328" y="460"/>
                    </a:lnTo>
                    <a:lnTo>
                      <a:pt x="344" y="463"/>
                    </a:lnTo>
                    <a:lnTo>
                      <a:pt x="360" y="463"/>
                    </a:lnTo>
                    <a:lnTo>
                      <a:pt x="371" y="460"/>
                    </a:lnTo>
                    <a:lnTo>
                      <a:pt x="380" y="453"/>
                    </a:lnTo>
                    <a:lnTo>
                      <a:pt x="386" y="445"/>
                    </a:lnTo>
                    <a:lnTo>
                      <a:pt x="391" y="436"/>
                    </a:lnTo>
                    <a:lnTo>
                      <a:pt x="389" y="428"/>
                    </a:lnTo>
                    <a:lnTo>
                      <a:pt x="403" y="434"/>
                    </a:lnTo>
                    <a:lnTo>
                      <a:pt x="412" y="433"/>
                    </a:lnTo>
                    <a:lnTo>
                      <a:pt x="424" y="428"/>
                    </a:lnTo>
                    <a:lnTo>
                      <a:pt x="434" y="422"/>
                    </a:lnTo>
                    <a:lnTo>
                      <a:pt x="439" y="417"/>
                    </a:lnTo>
                    <a:lnTo>
                      <a:pt x="444" y="410"/>
                    </a:lnTo>
                    <a:lnTo>
                      <a:pt x="449" y="396"/>
                    </a:lnTo>
                    <a:lnTo>
                      <a:pt x="450" y="382"/>
                    </a:lnTo>
                    <a:lnTo>
                      <a:pt x="449" y="372"/>
                    </a:lnTo>
                    <a:lnTo>
                      <a:pt x="445" y="372"/>
                    </a:lnTo>
                    <a:lnTo>
                      <a:pt x="457" y="369"/>
                    </a:lnTo>
                    <a:lnTo>
                      <a:pt x="466" y="366"/>
                    </a:lnTo>
                    <a:lnTo>
                      <a:pt x="473" y="362"/>
                    </a:lnTo>
                    <a:lnTo>
                      <a:pt x="480" y="353"/>
                    </a:lnTo>
                    <a:lnTo>
                      <a:pt x="485" y="344"/>
                    </a:lnTo>
                    <a:lnTo>
                      <a:pt x="487" y="337"/>
                    </a:lnTo>
                    <a:lnTo>
                      <a:pt x="489" y="322"/>
                    </a:lnTo>
                    <a:lnTo>
                      <a:pt x="487" y="310"/>
                    </a:lnTo>
                    <a:lnTo>
                      <a:pt x="482" y="295"/>
                    </a:lnTo>
                    <a:lnTo>
                      <a:pt x="477" y="290"/>
                    </a:lnTo>
                    <a:lnTo>
                      <a:pt x="449" y="293"/>
                    </a:lnTo>
                    <a:lnTo>
                      <a:pt x="341" y="73"/>
                    </a:lnTo>
                  </a:path>
                </a:pathLst>
              </a:custGeom>
              <a:solidFill>
                <a:srgbClr val="FFBF7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2853" name="Group 325"/>
              <p:cNvGrpSpPr>
                <a:grpSpLocks/>
              </p:cNvGrpSpPr>
              <p:nvPr/>
            </p:nvGrpSpPr>
            <p:grpSpPr bwMode="auto">
              <a:xfrm>
                <a:off x="4544" y="3612"/>
                <a:ext cx="253" cy="200"/>
                <a:chOff x="4544" y="3612"/>
                <a:chExt cx="253" cy="200"/>
              </a:xfrm>
            </p:grpSpPr>
            <p:sp>
              <p:nvSpPr>
                <p:cNvPr id="22851" name="Freeform 323"/>
                <p:cNvSpPr>
                  <a:spLocks/>
                </p:cNvSpPr>
                <p:nvPr/>
              </p:nvSpPr>
              <p:spPr bwMode="auto">
                <a:xfrm>
                  <a:off x="4571" y="3612"/>
                  <a:ext cx="226" cy="189"/>
                </a:xfrm>
                <a:custGeom>
                  <a:avLst/>
                  <a:gdLst>
                    <a:gd name="T0" fmla="*/ 3 w 226"/>
                    <a:gd name="T1" fmla="*/ 0 h 189"/>
                    <a:gd name="T2" fmla="*/ 28 w 226"/>
                    <a:gd name="T3" fmla="*/ 30 h 189"/>
                    <a:gd name="T4" fmla="*/ 53 w 226"/>
                    <a:gd name="T5" fmla="*/ 60 h 189"/>
                    <a:gd name="T6" fmla="*/ 86 w 226"/>
                    <a:gd name="T7" fmla="*/ 94 h 189"/>
                    <a:gd name="T8" fmla="*/ 102 w 226"/>
                    <a:gd name="T9" fmla="*/ 99 h 189"/>
                    <a:gd name="T10" fmla="*/ 114 w 226"/>
                    <a:gd name="T11" fmla="*/ 98 h 189"/>
                    <a:gd name="T12" fmla="*/ 126 w 226"/>
                    <a:gd name="T13" fmla="*/ 107 h 189"/>
                    <a:gd name="T14" fmla="*/ 140 w 226"/>
                    <a:gd name="T15" fmla="*/ 126 h 189"/>
                    <a:gd name="T16" fmla="*/ 168 w 226"/>
                    <a:gd name="T17" fmla="*/ 142 h 189"/>
                    <a:gd name="T18" fmla="*/ 200 w 226"/>
                    <a:gd name="T19" fmla="*/ 156 h 189"/>
                    <a:gd name="T20" fmla="*/ 221 w 226"/>
                    <a:gd name="T21" fmla="*/ 170 h 189"/>
                    <a:gd name="T22" fmla="*/ 225 w 226"/>
                    <a:gd name="T23" fmla="*/ 188 h 189"/>
                    <a:gd name="T24" fmla="*/ 106 w 226"/>
                    <a:gd name="T25" fmla="*/ 131 h 189"/>
                    <a:gd name="T26" fmla="*/ 96 w 226"/>
                    <a:gd name="T27" fmla="*/ 138 h 189"/>
                    <a:gd name="T28" fmla="*/ 75 w 226"/>
                    <a:gd name="T29" fmla="*/ 127 h 189"/>
                    <a:gd name="T30" fmla="*/ 66 w 226"/>
                    <a:gd name="T31" fmla="*/ 106 h 189"/>
                    <a:gd name="T32" fmla="*/ 0 w 226"/>
                    <a:gd name="T33" fmla="*/ 27 h 189"/>
                    <a:gd name="T34" fmla="*/ 3 w 226"/>
                    <a:gd name="T35" fmla="*/ 0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6" h="189">
                      <a:moveTo>
                        <a:pt x="3" y="0"/>
                      </a:moveTo>
                      <a:lnTo>
                        <a:pt x="28" y="30"/>
                      </a:lnTo>
                      <a:lnTo>
                        <a:pt x="53" y="60"/>
                      </a:lnTo>
                      <a:lnTo>
                        <a:pt x="86" y="94"/>
                      </a:lnTo>
                      <a:lnTo>
                        <a:pt x="102" y="99"/>
                      </a:lnTo>
                      <a:lnTo>
                        <a:pt x="114" y="98"/>
                      </a:lnTo>
                      <a:lnTo>
                        <a:pt x="126" y="107"/>
                      </a:lnTo>
                      <a:lnTo>
                        <a:pt x="140" y="126"/>
                      </a:lnTo>
                      <a:lnTo>
                        <a:pt x="168" y="142"/>
                      </a:lnTo>
                      <a:lnTo>
                        <a:pt x="200" y="156"/>
                      </a:lnTo>
                      <a:lnTo>
                        <a:pt x="221" y="170"/>
                      </a:lnTo>
                      <a:lnTo>
                        <a:pt x="225" y="188"/>
                      </a:lnTo>
                      <a:lnTo>
                        <a:pt x="106" y="131"/>
                      </a:lnTo>
                      <a:lnTo>
                        <a:pt x="96" y="138"/>
                      </a:lnTo>
                      <a:lnTo>
                        <a:pt x="75" y="127"/>
                      </a:lnTo>
                      <a:lnTo>
                        <a:pt x="66" y="106"/>
                      </a:lnTo>
                      <a:lnTo>
                        <a:pt x="0" y="27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FF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852" name="Freeform 324"/>
                <p:cNvSpPr>
                  <a:spLocks/>
                </p:cNvSpPr>
                <p:nvPr/>
              </p:nvSpPr>
              <p:spPr bwMode="auto">
                <a:xfrm>
                  <a:off x="4544" y="3687"/>
                  <a:ext cx="183" cy="125"/>
                </a:xfrm>
                <a:custGeom>
                  <a:avLst/>
                  <a:gdLst>
                    <a:gd name="T0" fmla="*/ 15 w 183"/>
                    <a:gd name="T1" fmla="*/ 0 h 125"/>
                    <a:gd name="T2" fmla="*/ 24 w 183"/>
                    <a:gd name="T3" fmla="*/ 10 h 125"/>
                    <a:gd name="T4" fmla="*/ 34 w 183"/>
                    <a:gd name="T5" fmla="*/ 23 h 125"/>
                    <a:gd name="T6" fmla="*/ 50 w 183"/>
                    <a:gd name="T7" fmla="*/ 35 h 125"/>
                    <a:gd name="T8" fmla="*/ 65 w 183"/>
                    <a:gd name="T9" fmla="*/ 45 h 125"/>
                    <a:gd name="T10" fmla="*/ 79 w 183"/>
                    <a:gd name="T11" fmla="*/ 52 h 125"/>
                    <a:gd name="T12" fmla="*/ 96 w 183"/>
                    <a:gd name="T13" fmla="*/ 61 h 125"/>
                    <a:gd name="T14" fmla="*/ 114 w 183"/>
                    <a:gd name="T15" fmla="*/ 67 h 125"/>
                    <a:gd name="T16" fmla="*/ 132 w 183"/>
                    <a:gd name="T17" fmla="*/ 70 h 125"/>
                    <a:gd name="T18" fmla="*/ 138 w 183"/>
                    <a:gd name="T19" fmla="*/ 75 h 125"/>
                    <a:gd name="T20" fmla="*/ 145 w 183"/>
                    <a:gd name="T21" fmla="*/ 87 h 125"/>
                    <a:gd name="T22" fmla="*/ 154 w 183"/>
                    <a:gd name="T23" fmla="*/ 94 h 125"/>
                    <a:gd name="T24" fmla="*/ 164 w 183"/>
                    <a:gd name="T25" fmla="*/ 99 h 125"/>
                    <a:gd name="T26" fmla="*/ 172 w 183"/>
                    <a:gd name="T27" fmla="*/ 107 h 125"/>
                    <a:gd name="T28" fmla="*/ 178 w 183"/>
                    <a:gd name="T29" fmla="*/ 113 h 125"/>
                    <a:gd name="T30" fmla="*/ 182 w 183"/>
                    <a:gd name="T31" fmla="*/ 124 h 125"/>
                    <a:gd name="T32" fmla="*/ 0 w 183"/>
                    <a:gd name="T33" fmla="*/ 26 h 125"/>
                    <a:gd name="T34" fmla="*/ 15 w 183"/>
                    <a:gd name="T35" fmla="*/ 0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83" h="125">
                      <a:moveTo>
                        <a:pt x="15" y="0"/>
                      </a:moveTo>
                      <a:lnTo>
                        <a:pt x="24" y="10"/>
                      </a:lnTo>
                      <a:lnTo>
                        <a:pt x="34" y="23"/>
                      </a:lnTo>
                      <a:lnTo>
                        <a:pt x="50" y="35"/>
                      </a:lnTo>
                      <a:lnTo>
                        <a:pt x="65" y="45"/>
                      </a:lnTo>
                      <a:lnTo>
                        <a:pt x="79" y="52"/>
                      </a:lnTo>
                      <a:lnTo>
                        <a:pt x="96" y="61"/>
                      </a:lnTo>
                      <a:lnTo>
                        <a:pt x="114" y="67"/>
                      </a:lnTo>
                      <a:lnTo>
                        <a:pt x="132" y="70"/>
                      </a:lnTo>
                      <a:lnTo>
                        <a:pt x="138" y="75"/>
                      </a:lnTo>
                      <a:lnTo>
                        <a:pt x="145" y="87"/>
                      </a:lnTo>
                      <a:lnTo>
                        <a:pt x="154" y="94"/>
                      </a:lnTo>
                      <a:lnTo>
                        <a:pt x="164" y="99"/>
                      </a:lnTo>
                      <a:lnTo>
                        <a:pt x="172" y="107"/>
                      </a:lnTo>
                      <a:lnTo>
                        <a:pt x="178" y="113"/>
                      </a:lnTo>
                      <a:lnTo>
                        <a:pt x="182" y="124"/>
                      </a:lnTo>
                      <a:lnTo>
                        <a:pt x="0" y="26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rgbClr val="FF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22854" name="Freeform 326"/>
              <p:cNvSpPr>
                <a:spLocks/>
              </p:cNvSpPr>
              <p:nvPr/>
            </p:nvSpPr>
            <p:spPr bwMode="auto">
              <a:xfrm>
                <a:off x="4774" y="3596"/>
                <a:ext cx="244" cy="260"/>
              </a:xfrm>
              <a:custGeom>
                <a:avLst/>
                <a:gdLst>
                  <a:gd name="T0" fmla="*/ 69 w 244"/>
                  <a:gd name="T1" fmla="*/ 0 h 260"/>
                  <a:gd name="T2" fmla="*/ 58 w 244"/>
                  <a:gd name="T3" fmla="*/ 53 h 260"/>
                  <a:gd name="T4" fmla="*/ 34 w 244"/>
                  <a:gd name="T5" fmla="*/ 99 h 260"/>
                  <a:gd name="T6" fmla="*/ 32 w 244"/>
                  <a:gd name="T7" fmla="*/ 104 h 260"/>
                  <a:gd name="T8" fmla="*/ 18 w 244"/>
                  <a:gd name="T9" fmla="*/ 128 h 260"/>
                  <a:gd name="T10" fmla="*/ 0 w 244"/>
                  <a:gd name="T11" fmla="*/ 228 h 260"/>
                  <a:gd name="T12" fmla="*/ 106 w 244"/>
                  <a:gd name="T13" fmla="*/ 259 h 260"/>
                  <a:gd name="T14" fmla="*/ 136 w 244"/>
                  <a:gd name="T15" fmla="*/ 240 h 260"/>
                  <a:gd name="T16" fmla="*/ 143 w 244"/>
                  <a:gd name="T17" fmla="*/ 211 h 260"/>
                  <a:gd name="T18" fmla="*/ 174 w 244"/>
                  <a:gd name="T19" fmla="*/ 230 h 260"/>
                  <a:gd name="T20" fmla="*/ 192 w 244"/>
                  <a:gd name="T21" fmla="*/ 220 h 260"/>
                  <a:gd name="T22" fmla="*/ 199 w 244"/>
                  <a:gd name="T23" fmla="*/ 209 h 260"/>
                  <a:gd name="T24" fmla="*/ 203 w 244"/>
                  <a:gd name="T25" fmla="*/ 199 h 260"/>
                  <a:gd name="T26" fmla="*/ 204 w 244"/>
                  <a:gd name="T27" fmla="*/ 190 h 260"/>
                  <a:gd name="T28" fmla="*/ 204 w 244"/>
                  <a:gd name="T29" fmla="*/ 175 h 260"/>
                  <a:gd name="T30" fmla="*/ 203 w 244"/>
                  <a:gd name="T31" fmla="*/ 165 h 260"/>
                  <a:gd name="T32" fmla="*/ 217 w 244"/>
                  <a:gd name="T33" fmla="*/ 163 h 260"/>
                  <a:gd name="T34" fmla="*/ 223 w 244"/>
                  <a:gd name="T35" fmla="*/ 159 h 260"/>
                  <a:gd name="T36" fmla="*/ 231 w 244"/>
                  <a:gd name="T37" fmla="*/ 154 h 260"/>
                  <a:gd name="T38" fmla="*/ 239 w 244"/>
                  <a:gd name="T39" fmla="*/ 146 h 260"/>
                  <a:gd name="T40" fmla="*/ 243 w 244"/>
                  <a:gd name="T41" fmla="*/ 133 h 260"/>
                  <a:gd name="T42" fmla="*/ 242 w 244"/>
                  <a:gd name="T43" fmla="*/ 119 h 260"/>
                  <a:gd name="T44" fmla="*/ 239 w 244"/>
                  <a:gd name="T45" fmla="*/ 106 h 260"/>
                  <a:gd name="T46" fmla="*/ 229 w 244"/>
                  <a:gd name="T47" fmla="*/ 87 h 260"/>
                  <a:gd name="T48" fmla="*/ 222 w 244"/>
                  <a:gd name="T49" fmla="*/ 81 h 260"/>
                  <a:gd name="T50" fmla="*/ 102 w 244"/>
                  <a:gd name="T51" fmla="*/ 0 h 260"/>
                  <a:gd name="T52" fmla="*/ 69 w 244"/>
                  <a:gd name="T53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44" h="260">
                    <a:moveTo>
                      <a:pt x="69" y="0"/>
                    </a:moveTo>
                    <a:lnTo>
                      <a:pt x="58" y="53"/>
                    </a:lnTo>
                    <a:lnTo>
                      <a:pt x="34" y="99"/>
                    </a:lnTo>
                    <a:lnTo>
                      <a:pt x="32" y="104"/>
                    </a:lnTo>
                    <a:lnTo>
                      <a:pt x="18" y="128"/>
                    </a:lnTo>
                    <a:lnTo>
                      <a:pt x="0" y="228"/>
                    </a:lnTo>
                    <a:lnTo>
                      <a:pt x="106" y="259"/>
                    </a:lnTo>
                    <a:lnTo>
                      <a:pt x="136" y="240"/>
                    </a:lnTo>
                    <a:lnTo>
                      <a:pt x="143" y="211"/>
                    </a:lnTo>
                    <a:lnTo>
                      <a:pt x="174" y="230"/>
                    </a:lnTo>
                    <a:lnTo>
                      <a:pt x="192" y="220"/>
                    </a:lnTo>
                    <a:lnTo>
                      <a:pt x="199" y="209"/>
                    </a:lnTo>
                    <a:lnTo>
                      <a:pt x="203" y="199"/>
                    </a:lnTo>
                    <a:lnTo>
                      <a:pt x="204" y="190"/>
                    </a:lnTo>
                    <a:lnTo>
                      <a:pt x="204" y="175"/>
                    </a:lnTo>
                    <a:lnTo>
                      <a:pt x="203" y="165"/>
                    </a:lnTo>
                    <a:lnTo>
                      <a:pt x="217" y="163"/>
                    </a:lnTo>
                    <a:lnTo>
                      <a:pt x="223" y="159"/>
                    </a:lnTo>
                    <a:lnTo>
                      <a:pt x="231" y="154"/>
                    </a:lnTo>
                    <a:lnTo>
                      <a:pt x="239" y="146"/>
                    </a:lnTo>
                    <a:lnTo>
                      <a:pt x="243" y="133"/>
                    </a:lnTo>
                    <a:lnTo>
                      <a:pt x="242" y="119"/>
                    </a:lnTo>
                    <a:lnTo>
                      <a:pt x="239" y="106"/>
                    </a:lnTo>
                    <a:lnTo>
                      <a:pt x="229" y="87"/>
                    </a:lnTo>
                    <a:lnTo>
                      <a:pt x="222" y="81"/>
                    </a:lnTo>
                    <a:lnTo>
                      <a:pt x="102" y="0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FFA0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55" name="Freeform 327"/>
              <p:cNvSpPr>
                <a:spLocks/>
              </p:cNvSpPr>
              <p:nvPr/>
            </p:nvSpPr>
            <p:spPr bwMode="auto">
              <a:xfrm>
                <a:off x="4592" y="3520"/>
                <a:ext cx="173" cy="154"/>
              </a:xfrm>
              <a:custGeom>
                <a:avLst/>
                <a:gdLst>
                  <a:gd name="T0" fmla="*/ 168 w 173"/>
                  <a:gd name="T1" fmla="*/ 31 h 154"/>
                  <a:gd name="T2" fmla="*/ 150 w 173"/>
                  <a:gd name="T3" fmla="*/ 18 h 154"/>
                  <a:gd name="T4" fmla="*/ 128 w 173"/>
                  <a:gd name="T5" fmla="*/ 3 h 154"/>
                  <a:gd name="T6" fmla="*/ 114 w 173"/>
                  <a:gd name="T7" fmla="*/ 1 h 154"/>
                  <a:gd name="T8" fmla="*/ 104 w 173"/>
                  <a:gd name="T9" fmla="*/ 0 h 154"/>
                  <a:gd name="T10" fmla="*/ 93 w 173"/>
                  <a:gd name="T11" fmla="*/ 3 h 154"/>
                  <a:gd name="T12" fmla="*/ 79 w 173"/>
                  <a:gd name="T13" fmla="*/ 9 h 154"/>
                  <a:gd name="T14" fmla="*/ 61 w 173"/>
                  <a:gd name="T15" fmla="*/ 20 h 154"/>
                  <a:gd name="T16" fmla="*/ 46 w 173"/>
                  <a:gd name="T17" fmla="*/ 28 h 154"/>
                  <a:gd name="T18" fmla="*/ 31 w 173"/>
                  <a:gd name="T19" fmla="*/ 34 h 154"/>
                  <a:gd name="T20" fmla="*/ 18 w 173"/>
                  <a:gd name="T21" fmla="*/ 40 h 154"/>
                  <a:gd name="T22" fmla="*/ 7 w 173"/>
                  <a:gd name="T23" fmla="*/ 47 h 154"/>
                  <a:gd name="T24" fmla="*/ 1 w 173"/>
                  <a:gd name="T25" fmla="*/ 66 h 154"/>
                  <a:gd name="T26" fmla="*/ 0 w 173"/>
                  <a:gd name="T27" fmla="*/ 82 h 154"/>
                  <a:gd name="T28" fmla="*/ 11 w 173"/>
                  <a:gd name="T29" fmla="*/ 96 h 154"/>
                  <a:gd name="T30" fmla="*/ 23 w 173"/>
                  <a:gd name="T31" fmla="*/ 109 h 154"/>
                  <a:gd name="T32" fmla="*/ 38 w 173"/>
                  <a:gd name="T33" fmla="*/ 122 h 154"/>
                  <a:gd name="T34" fmla="*/ 54 w 173"/>
                  <a:gd name="T35" fmla="*/ 133 h 154"/>
                  <a:gd name="T36" fmla="*/ 75 w 173"/>
                  <a:gd name="T37" fmla="*/ 145 h 154"/>
                  <a:gd name="T38" fmla="*/ 105 w 173"/>
                  <a:gd name="T39" fmla="*/ 153 h 154"/>
                  <a:gd name="T40" fmla="*/ 123 w 173"/>
                  <a:gd name="T41" fmla="*/ 153 h 154"/>
                  <a:gd name="T42" fmla="*/ 136 w 173"/>
                  <a:gd name="T43" fmla="*/ 151 h 154"/>
                  <a:gd name="T44" fmla="*/ 140 w 173"/>
                  <a:gd name="T45" fmla="*/ 145 h 154"/>
                  <a:gd name="T46" fmla="*/ 138 w 173"/>
                  <a:gd name="T47" fmla="*/ 139 h 154"/>
                  <a:gd name="T48" fmla="*/ 124 w 173"/>
                  <a:gd name="T49" fmla="*/ 138 h 154"/>
                  <a:gd name="T50" fmla="*/ 102 w 173"/>
                  <a:gd name="T51" fmla="*/ 138 h 154"/>
                  <a:gd name="T52" fmla="*/ 82 w 173"/>
                  <a:gd name="T53" fmla="*/ 131 h 154"/>
                  <a:gd name="T54" fmla="*/ 57 w 173"/>
                  <a:gd name="T55" fmla="*/ 125 h 154"/>
                  <a:gd name="T56" fmla="*/ 41 w 173"/>
                  <a:gd name="T57" fmla="*/ 113 h 154"/>
                  <a:gd name="T58" fmla="*/ 36 w 173"/>
                  <a:gd name="T59" fmla="*/ 107 h 154"/>
                  <a:gd name="T60" fmla="*/ 37 w 173"/>
                  <a:gd name="T61" fmla="*/ 101 h 154"/>
                  <a:gd name="T62" fmla="*/ 44 w 173"/>
                  <a:gd name="T63" fmla="*/ 99 h 154"/>
                  <a:gd name="T64" fmla="*/ 59 w 173"/>
                  <a:gd name="T65" fmla="*/ 99 h 154"/>
                  <a:gd name="T66" fmla="*/ 77 w 173"/>
                  <a:gd name="T67" fmla="*/ 101 h 154"/>
                  <a:gd name="T68" fmla="*/ 104 w 173"/>
                  <a:gd name="T69" fmla="*/ 109 h 154"/>
                  <a:gd name="T70" fmla="*/ 124 w 173"/>
                  <a:gd name="T71" fmla="*/ 110 h 154"/>
                  <a:gd name="T72" fmla="*/ 135 w 173"/>
                  <a:gd name="T73" fmla="*/ 109 h 154"/>
                  <a:gd name="T74" fmla="*/ 145 w 173"/>
                  <a:gd name="T75" fmla="*/ 104 h 154"/>
                  <a:gd name="T76" fmla="*/ 152 w 173"/>
                  <a:gd name="T77" fmla="*/ 94 h 154"/>
                  <a:gd name="T78" fmla="*/ 158 w 173"/>
                  <a:gd name="T79" fmla="*/ 84 h 154"/>
                  <a:gd name="T80" fmla="*/ 157 w 173"/>
                  <a:gd name="T81" fmla="*/ 67 h 154"/>
                  <a:gd name="T82" fmla="*/ 167 w 173"/>
                  <a:gd name="T83" fmla="*/ 54 h 154"/>
                  <a:gd name="T84" fmla="*/ 172 w 173"/>
                  <a:gd name="T85" fmla="*/ 41 h 154"/>
                  <a:gd name="T86" fmla="*/ 168 w 173"/>
                  <a:gd name="T87" fmla="*/ 31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3" h="154">
                    <a:moveTo>
                      <a:pt x="168" y="31"/>
                    </a:moveTo>
                    <a:lnTo>
                      <a:pt x="150" y="18"/>
                    </a:lnTo>
                    <a:lnTo>
                      <a:pt x="128" y="3"/>
                    </a:lnTo>
                    <a:lnTo>
                      <a:pt x="114" y="1"/>
                    </a:lnTo>
                    <a:lnTo>
                      <a:pt x="104" y="0"/>
                    </a:lnTo>
                    <a:lnTo>
                      <a:pt x="93" y="3"/>
                    </a:lnTo>
                    <a:lnTo>
                      <a:pt x="79" y="9"/>
                    </a:lnTo>
                    <a:lnTo>
                      <a:pt x="61" y="20"/>
                    </a:lnTo>
                    <a:lnTo>
                      <a:pt x="46" y="28"/>
                    </a:lnTo>
                    <a:lnTo>
                      <a:pt x="31" y="34"/>
                    </a:lnTo>
                    <a:lnTo>
                      <a:pt x="18" y="40"/>
                    </a:lnTo>
                    <a:lnTo>
                      <a:pt x="7" y="47"/>
                    </a:lnTo>
                    <a:lnTo>
                      <a:pt x="1" y="66"/>
                    </a:lnTo>
                    <a:lnTo>
                      <a:pt x="0" y="82"/>
                    </a:lnTo>
                    <a:lnTo>
                      <a:pt x="11" y="96"/>
                    </a:lnTo>
                    <a:lnTo>
                      <a:pt x="23" y="109"/>
                    </a:lnTo>
                    <a:lnTo>
                      <a:pt x="38" y="122"/>
                    </a:lnTo>
                    <a:lnTo>
                      <a:pt x="54" y="133"/>
                    </a:lnTo>
                    <a:lnTo>
                      <a:pt x="75" y="145"/>
                    </a:lnTo>
                    <a:lnTo>
                      <a:pt x="105" y="153"/>
                    </a:lnTo>
                    <a:lnTo>
                      <a:pt x="123" y="153"/>
                    </a:lnTo>
                    <a:lnTo>
                      <a:pt x="136" y="151"/>
                    </a:lnTo>
                    <a:lnTo>
                      <a:pt x="140" y="145"/>
                    </a:lnTo>
                    <a:lnTo>
                      <a:pt x="138" y="139"/>
                    </a:lnTo>
                    <a:lnTo>
                      <a:pt x="124" y="138"/>
                    </a:lnTo>
                    <a:lnTo>
                      <a:pt x="102" y="138"/>
                    </a:lnTo>
                    <a:lnTo>
                      <a:pt x="82" y="131"/>
                    </a:lnTo>
                    <a:lnTo>
                      <a:pt x="57" y="125"/>
                    </a:lnTo>
                    <a:lnTo>
                      <a:pt x="41" y="113"/>
                    </a:lnTo>
                    <a:lnTo>
                      <a:pt x="36" y="107"/>
                    </a:lnTo>
                    <a:lnTo>
                      <a:pt x="37" y="101"/>
                    </a:lnTo>
                    <a:lnTo>
                      <a:pt x="44" y="99"/>
                    </a:lnTo>
                    <a:lnTo>
                      <a:pt x="59" y="99"/>
                    </a:lnTo>
                    <a:lnTo>
                      <a:pt x="77" y="101"/>
                    </a:lnTo>
                    <a:lnTo>
                      <a:pt x="104" y="109"/>
                    </a:lnTo>
                    <a:lnTo>
                      <a:pt x="124" y="110"/>
                    </a:lnTo>
                    <a:lnTo>
                      <a:pt x="135" y="109"/>
                    </a:lnTo>
                    <a:lnTo>
                      <a:pt x="145" y="104"/>
                    </a:lnTo>
                    <a:lnTo>
                      <a:pt x="152" y="94"/>
                    </a:lnTo>
                    <a:lnTo>
                      <a:pt x="158" y="84"/>
                    </a:lnTo>
                    <a:lnTo>
                      <a:pt x="157" y="67"/>
                    </a:lnTo>
                    <a:lnTo>
                      <a:pt x="167" y="54"/>
                    </a:lnTo>
                    <a:lnTo>
                      <a:pt x="172" y="41"/>
                    </a:lnTo>
                    <a:lnTo>
                      <a:pt x="168" y="31"/>
                    </a:lnTo>
                  </a:path>
                </a:pathLst>
              </a:custGeom>
              <a:solidFill>
                <a:srgbClr val="FFA0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56" name="Freeform 328"/>
              <p:cNvSpPr>
                <a:spLocks/>
              </p:cNvSpPr>
              <p:nvPr/>
            </p:nvSpPr>
            <p:spPr bwMode="auto">
              <a:xfrm>
                <a:off x="4772" y="3454"/>
                <a:ext cx="106" cy="62"/>
              </a:xfrm>
              <a:custGeom>
                <a:avLst/>
                <a:gdLst>
                  <a:gd name="T0" fmla="*/ 103 w 106"/>
                  <a:gd name="T1" fmla="*/ 0 h 62"/>
                  <a:gd name="T2" fmla="*/ 87 w 106"/>
                  <a:gd name="T3" fmla="*/ 4 h 62"/>
                  <a:gd name="T4" fmla="*/ 78 w 106"/>
                  <a:gd name="T5" fmla="*/ 5 h 62"/>
                  <a:gd name="T6" fmla="*/ 67 w 106"/>
                  <a:gd name="T7" fmla="*/ 3 h 62"/>
                  <a:gd name="T8" fmla="*/ 63 w 106"/>
                  <a:gd name="T9" fmla="*/ 1 h 62"/>
                  <a:gd name="T10" fmla="*/ 59 w 106"/>
                  <a:gd name="T11" fmla="*/ 1 h 62"/>
                  <a:gd name="T12" fmla="*/ 53 w 106"/>
                  <a:gd name="T13" fmla="*/ 4 h 62"/>
                  <a:gd name="T14" fmla="*/ 48 w 106"/>
                  <a:gd name="T15" fmla="*/ 5 h 62"/>
                  <a:gd name="T16" fmla="*/ 45 w 106"/>
                  <a:gd name="T17" fmla="*/ 3 h 62"/>
                  <a:gd name="T18" fmla="*/ 41 w 106"/>
                  <a:gd name="T19" fmla="*/ 1 h 62"/>
                  <a:gd name="T20" fmla="*/ 36 w 106"/>
                  <a:gd name="T21" fmla="*/ 1 h 62"/>
                  <a:gd name="T22" fmla="*/ 32 w 106"/>
                  <a:gd name="T23" fmla="*/ 2 h 62"/>
                  <a:gd name="T24" fmla="*/ 30 w 106"/>
                  <a:gd name="T25" fmla="*/ 5 h 62"/>
                  <a:gd name="T26" fmla="*/ 27 w 106"/>
                  <a:gd name="T27" fmla="*/ 9 h 62"/>
                  <a:gd name="T28" fmla="*/ 22 w 106"/>
                  <a:gd name="T29" fmla="*/ 9 h 62"/>
                  <a:gd name="T30" fmla="*/ 16 w 106"/>
                  <a:gd name="T31" fmla="*/ 9 h 62"/>
                  <a:gd name="T32" fmla="*/ 11 w 106"/>
                  <a:gd name="T33" fmla="*/ 10 h 62"/>
                  <a:gd name="T34" fmla="*/ 6 w 106"/>
                  <a:gd name="T35" fmla="*/ 13 h 62"/>
                  <a:gd name="T36" fmla="*/ 2 w 106"/>
                  <a:gd name="T37" fmla="*/ 20 h 62"/>
                  <a:gd name="T38" fmla="*/ 0 w 106"/>
                  <a:gd name="T39" fmla="*/ 27 h 62"/>
                  <a:gd name="T40" fmla="*/ 1 w 106"/>
                  <a:gd name="T41" fmla="*/ 32 h 62"/>
                  <a:gd name="T42" fmla="*/ 6 w 106"/>
                  <a:gd name="T43" fmla="*/ 37 h 62"/>
                  <a:gd name="T44" fmla="*/ 14 w 106"/>
                  <a:gd name="T45" fmla="*/ 38 h 62"/>
                  <a:gd name="T46" fmla="*/ 19 w 106"/>
                  <a:gd name="T47" fmla="*/ 40 h 62"/>
                  <a:gd name="T48" fmla="*/ 21 w 106"/>
                  <a:gd name="T49" fmla="*/ 44 h 62"/>
                  <a:gd name="T50" fmla="*/ 19 w 106"/>
                  <a:gd name="T51" fmla="*/ 48 h 62"/>
                  <a:gd name="T52" fmla="*/ 18 w 106"/>
                  <a:gd name="T53" fmla="*/ 49 h 62"/>
                  <a:gd name="T54" fmla="*/ 18 w 106"/>
                  <a:gd name="T55" fmla="*/ 53 h 62"/>
                  <a:gd name="T56" fmla="*/ 19 w 106"/>
                  <a:gd name="T57" fmla="*/ 55 h 62"/>
                  <a:gd name="T58" fmla="*/ 22 w 106"/>
                  <a:gd name="T59" fmla="*/ 60 h 62"/>
                  <a:gd name="T60" fmla="*/ 36 w 106"/>
                  <a:gd name="T61" fmla="*/ 61 h 62"/>
                  <a:gd name="T62" fmla="*/ 70 w 106"/>
                  <a:gd name="T63" fmla="*/ 21 h 62"/>
                  <a:gd name="T64" fmla="*/ 101 w 106"/>
                  <a:gd name="T65" fmla="*/ 17 h 62"/>
                  <a:gd name="T66" fmla="*/ 105 w 106"/>
                  <a:gd name="T67" fmla="*/ 13 h 62"/>
                  <a:gd name="T68" fmla="*/ 105 w 106"/>
                  <a:gd name="T69" fmla="*/ 4 h 62"/>
                  <a:gd name="T70" fmla="*/ 103 w 106"/>
                  <a:gd name="T7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6" h="62">
                    <a:moveTo>
                      <a:pt x="103" y="0"/>
                    </a:moveTo>
                    <a:lnTo>
                      <a:pt x="87" y="4"/>
                    </a:lnTo>
                    <a:lnTo>
                      <a:pt x="78" y="5"/>
                    </a:lnTo>
                    <a:lnTo>
                      <a:pt x="67" y="3"/>
                    </a:lnTo>
                    <a:lnTo>
                      <a:pt x="63" y="1"/>
                    </a:lnTo>
                    <a:lnTo>
                      <a:pt x="59" y="1"/>
                    </a:lnTo>
                    <a:lnTo>
                      <a:pt x="53" y="4"/>
                    </a:lnTo>
                    <a:lnTo>
                      <a:pt x="48" y="5"/>
                    </a:lnTo>
                    <a:lnTo>
                      <a:pt x="45" y="3"/>
                    </a:lnTo>
                    <a:lnTo>
                      <a:pt x="41" y="1"/>
                    </a:lnTo>
                    <a:lnTo>
                      <a:pt x="36" y="1"/>
                    </a:lnTo>
                    <a:lnTo>
                      <a:pt x="32" y="2"/>
                    </a:lnTo>
                    <a:lnTo>
                      <a:pt x="30" y="5"/>
                    </a:lnTo>
                    <a:lnTo>
                      <a:pt x="27" y="9"/>
                    </a:lnTo>
                    <a:lnTo>
                      <a:pt x="22" y="9"/>
                    </a:lnTo>
                    <a:lnTo>
                      <a:pt x="16" y="9"/>
                    </a:lnTo>
                    <a:lnTo>
                      <a:pt x="11" y="10"/>
                    </a:lnTo>
                    <a:lnTo>
                      <a:pt x="6" y="13"/>
                    </a:lnTo>
                    <a:lnTo>
                      <a:pt x="2" y="20"/>
                    </a:lnTo>
                    <a:lnTo>
                      <a:pt x="0" y="27"/>
                    </a:lnTo>
                    <a:lnTo>
                      <a:pt x="1" y="32"/>
                    </a:lnTo>
                    <a:lnTo>
                      <a:pt x="6" y="37"/>
                    </a:lnTo>
                    <a:lnTo>
                      <a:pt x="14" y="38"/>
                    </a:lnTo>
                    <a:lnTo>
                      <a:pt x="19" y="40"/>
                    </a:lnTo>
                    <a:lnTo>
                      <a:pt x="21" y="44"/>
                    </a:lnTo>
                    <a:lnTo>
                      <a:pt x="19" y="48"/>
                    </a:lnTo>
                    <a:lnTo>
                      <a:pt x="18" y="49"/>
                    </a:lnTo>
                    <a:lnTo>
                      <a:pt x="18" y="53"/>
                    </a:lnTo>
                    <a:lnTo>
                      <a:pt x="19" y="55"/>
                    </a:lnTo>
                    <a:lnTo>
                      <a:pt x="22" y="60"/>
                    </a:lnTo>
                    <a:lnTo>
                      <a:pt x="36" y="61"/>
                    </a:lnTo>
                    <a:lnTo>
                      <a:pt x="70" y="21"/>
                    </a:lnTo>
                    <a:lnTo>
                      <a:pt x="101" y="17"/>
                    </a:lnTo>
                    <a:lnTo>
                      <a:pt x="105" y="13"/>
                    </a:lnTo>
                    <a:lnTo>
                      <a:pt x="105" y="4"/>
                    </a:lnTo>
                    <a:lnTo>
                      <a:pt x="103" y="0"/>
                    </a:lnTo>
                  </a:path>
                </a:pathLst>
              </a:custGeom>
              <a:solidFill>
                <a:srgbClr val="BF3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57" name="Freeform 329"/>
              <p:cNvSpPr>
                <a:spLocks/>
              </p:cNvSpPr>
              <p:nvPr/>
            </p:nvSpPr>
            <p:spPr bwMode="auto">
              <a:xfrm>
                <a:off x="4589" y="3407"/>
                <a:ext cx="289" cy="141"/>
              </a:xfrm>
              <a:custGeom>
                <a:avLst/>
                <a:gdLst>
                  <a:gd name="T0" fmla="*/ 288 w 289"/>
                  <a:gd name="T1" fmla="*/ 27 h 141"/>
                  <a:gd name="T2" fmla="*/ 279 w 289"/>
                  <a:gd name="T3" fmla="*/ 11 h 141"/>
                  <a:gd name="T4" fmla="*/ 269 w 289"/>
                  <a:gd name="T5" fmla="*/ 3 h 141"/>
                  <a:gd name="T6" fmla="*/ 240 w 289"/>
                  <a:gd name="T7" fmla="*/ 0 h 141"/>
                  <a:gd name="T8" fmla="*/ 195 w 289"/>
                  <a:gd name="T9" fmla="*/ 1 h 141"/>
                  <a:gd name="T10" fmla="*/ 180 w 289"/>
                  <a:gd name="T11" fmla="*/ 5 h 141"/>
                  <a:gd name="T12" fmla="*/ 174 w 289"/>
                  <a:gd name="T13" fmla="*/ 16 h 141"/>
                  <a:gd name="T14" fmla="*/ 173 w 289"/>
                  <a:gd name="T15" fmla="*/ 32 h 141"/>
                  <a:gd name="T16" fmla="*/ 129 w 289"/>
                  <a:gd name="T17" fmla="*/ 56 h 141"/>
                  <a:gd name="T18" fmla="*/ 91 w 289"/>
                  <a:gd name="T19" fmla="*/ 74 h 141"/>
                  <a:gd name="T20" fmla="*/ 88 w 289"/>
                  <a:gd name="T21" fmla="*/ 81 h 141"/>
                  <a:gd name="T22" fmla="*/ 61 w 289"/>
                  <a:gd name="T23" fmla="*/ 93 h 141"/>
                  <a:gd name="T24" fmla="*/ 31 w 289"/>
                  <a:gd name="T25" fmla="*/ 106 h 141"/>
                  <a:gd name="T26" fmla="*/ 20 w 289"/>
                  <a:gd name="T27" fmla="*/ 114 h 141"/>
                  <a:gd name="T28" fmla="*/ 14 w 289"/>
                  <a:gd name="T29" fmla="*/ 115 h 141"/>
                  <a:gd name="T30" fmla="*/ 0 w 289"/>
                  <a:gd name="T31" fmla="*/ 140 h 141"/>
                  <a:gd name="T32" fmla="*/ 49 w 289"/>
                  <a:gd name="T33" fmla="*/ 121 h 141"/>
                  <a:gd name="T34" fmla="*/ 93 w 289"/>
                  <a:gd name="T35" fmla="*/ 102 h 141"/>
                  <a:gd name="T36" fmla="*/ 105 w 289"/>
                  <a:gd name="T37" fmla="*/ 102 h 141"/>
                  <a:gd name="T38" fmla="*/ 118 w 289"/>
                  <a:gd name="T39" fmla="*/ 109 h 141"/>
                  <a:gd name="T40" fmla="*/ 160 w 289"/>
                  <a:gd name="T41" fmla="*/ 130 h 141"/>
                  <a:gd name="T42" fmla="*/ 175 w 289"/>
                  <a:gd name="T43" fmla="*/ 139 h 141"/>
                  <a:gd name="T44" fmla="*/ 185 w 289"/>
                  <a:gd name="T45" fmla="*/ 130 h 141"/>
                  <a:gd name="T46" fmla="*/ 155 w 289"/>
                  <a:gd name="T47" fmla="*/ 115 h 141"/>
                  <a:gd name="T48" fmla="*/ 120 w 289"/>
                  <a:gd name="T49" fmla="*/ 93 h 141"/>
                  <a:gd name="T50" fmla="*/ 119 w 289"/>
                  <a:gd name="T51" fmla="*/ 86 h 141"/>
                  <a:gd name="T52" fmla="*/ 132 w 289"/>
                  <a:gd name="T53" fmla="*/ 84 h 141"/>
                  <a:gd name="T54" fmla="*/ 145 w 289"/>
                  <a:gd name="T55" fmla="*/ 76 h 141"/>
                  <a:gd name="T56" fmla="*/ 168 w 289"/>
                  <a:gd name="T57" fmla="*/ 61 h 141"/>
                  <a:gd name="T58" fmla="*/ 185 w 289"/>
                  <a:gd name="T59" fmla="*/ 46 h 141"/>
                  <a:gd name="T60" fmla="*/ 198 w 289"/>
                  <a:gd name="T61" fmla="*/ 50 h 141"/>
                  <a:gd name="T62" fmla="*/ 211 w 289"/>
                  <a:gd name="T63" fmla="*/ 51 h 141"/>
                  <a:gd name="T64" fmla="*/ 223 w 289"/>
                  <a:gd name="T65" fmla="*/ 42 h 141"/>
                  <a:gd name="T66" fmla="*/ 235 w 289"/>
                  <a:gd name="T67" fmla="*/ 43 h 141"/>
                  <a:gd name="T68" fmla="*/ 243 w 289"/>
                  <a:gd name="T69" fmla="*/ 42 h 141"/>
                  <a:gd name="T70" fmla="*/ 256 w 289"/>
                  <a:gd name="T71" fmla="*/ 39 h 141"/>
                  <a:gd name="T72" fmla="*/ 263 w 289"/>
                  <a:gd name="T73" fmla="*/ 42 h 141"/>
                  <a:gd name="T74" fmla="*/ 274 w 289"/>
                  <a:gd name="T75" fmla="*/ 45 h 141"/>
                  <a:gd name="T76" fmla="*/ 288 w 289"/>
                  <a:gd name="T77" fmla="*/ 3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89" h="141">
                    <a:moveTo>
                      <a:pt x="288" y="35"/>
                    </a:moveTo>
                    <a:lnTo>
                      <a:pt x="288" y="27"/>
                    </a:lnTo>
                    <a:lnTo>
                      <a:pt x="285" y="20"/>
                    </a:lnTo>
                    <a:lnTo>
                      <a:pt x="279" y="11"/>
                    </a:lnTo>
                    <a:lnTo>
                      <a:pt x="275" y="6"/>
                    </a:lnTo>
                    <a:lnTo>
                      <a:pt x="269" y="3"/>
                    </a:lnTo>
                    <a:lnTo>
                      <a:pt x="263" y="0"/>
                    </a:lnTo>
                    <a:lnTo>
                      <a:pt x="240" y="0"/>
                    </a:lnTo>
                    <a:lnTo>
                      <a:pt x="206" y="1"/>
                    </a:lnTo>
                    <a:lnTo>
                      <a:pt x="195" y="1"/>
                    </a:lnTo>
                    <a:lnTo>
                      <a:pt x="185" y="3"/>
                    </a:lnTo>
                    <a:lnTo>
                      <a:pt x="180" y="5"/>
                    </a:lnTo>
                    <a:lnTo>
                      <a:pt x="177" y="9"/>
                    </a:lnTo>
                    <a:lnTo>
                      <a:pt x="174" y="16"/>
                    </a:lnTo>
                    <a:lnTo>
                      <a:pt x="175" y="23"/>
                    </a:lnTo>
                    <a:lnTo>
                      <a:pt x="173" y="32"/>
                    </a:lnTo>
                    <a:lnTo>
                      <a:pt x="166" y="37"/>
                    </a:lnTo>
                    <a:lnTo>
                      <a:pt x="129" y="56"/>
                    </a:lnTo>
                    <a:lnTo>
                      <a:pt x="100" y="68"/>
                    </a:lnTo>
                    <a:lnTo>
                      <a:pt x="91" y="74"/>
                    </a:lnTo>
                    <a:lnTo>
                      <a:pt x="88" y="79"/>
                    </a:lnTo>
                    <a:lnTo>
                      <a:pt x="88" y="81"/>
                    </a:lnTo>
                    <a:lnTo>
                      <a:pt x="84" y="84"/>
                    </a:lnTo>
                    <a:lnTo>
                      <a:pt x="61" y="93"/>
                    </a:lnTo>
                    <a:lnTo>
                      <a:pt x="38" y="103"/>
                    </a:lnTo>
                    <a:lnTo>
                      <a:pt x="31" y="106"/>
                    </a:lnTo>
                    <a:lnTo>
                      <a:pt x="25" y="113"/>
                    </a:lnTo>
                    <a:lnTo>
                      <a:pt x="20" y="114"/>
                    </a:lnTo>
                    <a:lnTo>
                      <a:pt x="17" y="114"/>
                    </a:lnTo>
                    <a:lnTo>
                      <a:pt x="14" y="115"/>
                    </a:lnTo>
                    <a:lnTo>
                      <a:pt x="5" y="119"/>
                    </a:lnTo>
                    <a:lnTo>
                      <a:pt x="0" y="140"/>
                    </a:lnTo>
                    <a:lnTo>
                      <a:pt x="23" y="130"/>
                    </a:lnTo>
                    <a:lnTo>
                      <a:pt x="49" y="121"/>
                    </a:lnTo>
                    <a:lnTo>
                      <a:pt x="76" y="111"/>
                    </a:lnTo>
                    <a:lnTo>
                      <a:pt x="93" y="102"/>
                    </a:lnTo>
                    <a:lnTo>
                      <a:pt x="100" y="102"/>
                    </a:lnTo>
                    <a:lnTo>
                      <a:pt x="105" y="102"/>
                    </a:lnTo>
                    <a:lnTo>
                      <a:pt x="110" y="104"/>
                    </a:lnTo>
                    <a:lnTo>
                      <a:pt x="118" y="109"/>
                    </a:lnTo>
                    <a:lnTo>
                      <a:pt x="139" y="119"/>
                    </a:lnTo>
                    <a:lnTo>
                      <a:pt x="160" y="130"/>
                    </a:lnTo>
                    <a:lnTo>
                      <a:pt x="169" y="137"/>
                    </a:lnTo>
                    <a:lnTo>
                      <a:pt x="175" y="139"/>
                    </a:lnTo>
                    <a:lnTo>
                      <a:pt x="181" y="139"/>
                    </a:lnTo>
                    <a:lnTo>
                      <a:pt x="185" y="130"/>
                    </a:lnTo>
                    <a:lnTo>
                      <a:pt x="173" y="123"/>
                    </a:lnTo>
                    <a:lnTo>
                      <a:pt x="155" y="115"/>
                    </a:lnTo>
                    <a:lnTo>
                      <a:pt x="139" y="105"/>
                    </a:lnTo>
                    <a:lnTo>
                      <a:pt x="120" y="93"/>
                    </a:lnTo>
                    <a:lnTo>
                      <a:pt x="118" y="89"/>
                    </a:lnTo>
                    <a:lnTo>
                      <a:pt x="119" y="86"/>
                    </a:lnTo>
                    <a:lnTo>
                      <a:pt x="123" y="84"/>
                    </a:lnTo>
                    <a:lnTo>
                      <a:pt x="132" y="84"/>
                    </a:lnTo>
                    <a:lnTo>
                      <a:pt x="137" y="82"/>
                    </a:lnTo>
                    <a:lnTo>
                      <a:pt x="145" y="76"/>
                    </a:lnTo>
                    <a:lnTo>
                      <a:pt x="155" y="70"/>
                    </a:lnTo>
                    <a:lnTo>
                      <a:pt x="168" y="61"/>
                    </a:lnTo>
                    <a:lnTo>
                      <a:pt x="179" y="49"/>
                    </a:lnTo>
                    <a:lnTo>
                      <a:pt x="185" y="46"/>
                    </a:lnTo>
                    <a:lnTo>
                      <a:pt x="190" y="46"/>
                    </a:lnTo>
                    <a:lnTo>
                      <a:pt x="198" y="50"/>
                    </a:lnTo>
                    <a:lnTo>
                      <a:pt x="204" y="52"/>
                    </a:lnTo>
                    <a:lnTo>
                      <a:pt x="211" y="51"/>
                    </a:lnTo>
                    <a:lnTo>
                      <a:pt x="216" y="46"/>
                    </a:lnTo>
                    <a:lnTo>
                      <a:pt x="223" y="42"/>
                    </a:lnTo>
                    <a:lnTo>
                      <a:pt x="230" y="42"/>
                    </a:lnTo>
                    <a:lnTo>
                      <a:pt x="235" y="43"/>
                    </a:lnTo>
                    <a:lnTo>
                      <a:pt x="240" y="43"/>
                    </a:lnTo>
                    <a:lnTo>
                      <a:pt x="243" y="42"/>
                    </a:lnTo>
                    <a:lnTo>
                      <a:pt x="248" y="39"/>
                    </a:lnTo>
                    <a:lnTo>
                      <a:pt x="256" y="39"/>
                    </a:lnTo>
                    <a:lnTo>
                      <a:pt x="259" y="40"/>
                    </a:lnTo>
                    <a:lnTo>
                      <a:pt x="263" y="42"/>
                    </a:lnTo>
                    <a:lnTo>
                      <a:pt x="266" y="44"/>
                    </a:lnTo>
                    <a:lnTo>
                      <a:pt x="274" y="45"/>
                    </a:lnTo>
                    <a:lnTo>
                      <a:pt x="285" y="43"/>
                    </a:lnTo>
                    <a:lnTo>
                      <a:pt x="288" y="35"/>
                    </a:lnTo>
                  </a:path>
                </a:pathLst>
              </a:custGeom>
              <a:solidFill>
                <a:srgbClr val="FFA0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58" name="Freeform 330"/>
              <p:cNvSpPr>
                <a:spLocks/>
              </p:cNvSpPr>
              <p:nvPr/>
            </p:nvSpPr>
            <p:spPr bwMode="auto">
              <a:xfrm>
                <a:off x="4645" y="3571"/>
                <a:ext cx="343" cy="174"/>
              </a:xfrm>
              <a:custGeom>
                <a:avLst/>
                <a:gdLst>
                  <a:gd name="T0" fmla="*/ 0 w 343"/>
                  <a:gd name="T1" fmla="*/ 92 h 174"/>
                  <a:gd name="T2" fmla="*/ 16 w 343"/>
                  <a:gd name="T3" fmla="*/ 105 h 174"/>
                  <a:gd name="T4" fmla="*/ 28 w 343"/>
                  <a:gd name="T5" fmla="*/ 111 h 174"/>
                  <a:gd name="T6" fmla="*/ 38 w 343"/>
                  <a:gd name="T7" fmla="*/ 116 h 174"/>
                  <a:gd name="T8" fmla="*/ 47 w 343"/>
                  <a:gd name="T9" fmla="*/ 119 h 174"/>
                  <a:gd name="T10" fmla="*/ 59 w 343"/>
                  <a:gd name="T11" fmla="*/ 122 h 174"/>
                  <a:gd name="T12" fmla="*/ 77 w 343"/>
                  <a:gd name="T13" fmla="*/ 124 h 174"/>
                  <a:gd name="T14" fmla="*/ 90 w 343"/>
                  <a:gd name="T15" fmla="*/ 125 h 174"/>
                  <a:gd name="T16" fmla="*/ 97 w 343"/>
                  <a:gd name="T17" fmla="*/ 127 h 174"/>
                  <a:gd name="T18" fmla="*/ 102 w 343"/>
                  <a:gd name="T19" fmla="*/ 130 h 174"/>
                  <a:gd name="T20" fmla="*/ 105 w 343"/>
                  <a:gd name="T21" fmla="*/ 136 h 174"/>
                  <a:gd name="T22" fmla="*/ 109 w 343"/>
                  <a:gd name="T23" fmla="*/ 149 h 174"/>
                  <a:gd name="T24" fmla="*/ 110 w 343"/>
                  <a:gd name="T25" fmla="*/ 156 h 174"/>
                  <a:gd name="T26" fmla="*/ 130 w 343"/>
                  <a:gd name="T27" fmla="*/ 165 h 174"/>
                  <a:gd name="T28" fmla="*/ 159 w 343"/>
                  <a:gd name="T29" fmla="*/ 173 h 174"/>
                  <a:gd name="T30" fmla="*/ 180 w 343"/>
                  <a:gd name="T31" fmla="*/ 155 h 174"/>
                  <a:gd name="T32" fmla="*/ 183 w 343"/>
                  <a:gd name="T33" fmla="*/ 144 h 174"/>
                  <a:gd name="T34" fmla="*/ 182 w 343"/>
                  <a:gd name="T35" fmla="*/ 124 h 174"/>
                  <a:gd name="T36" fmla="*/ 183 w 343"/>
                  <a:gd name="T37" fmla="*/ 110 h 174"/>
                  <a:gd name="T38" fmla="*/ 189 w 343"/>
                  <a:gd name="T39" fmla="*/ 98 h 174"/>
                  <a:gd name="T40" fmla="*/ 198 w 343"/>
                  <a:gd name="T41" fmla="*/ 82 h 174"/>
                  <a:gd name="T42" fmla="*/ 208 w 343"/>
                  <a:gd name="T43" fmla="*/ 56 h 174"/>
                  <a:gd name="T44" fmla="*/ 212 w 343"/>
                  <a:gd name="T45" fmla="*/ 43 h 174"/>
                  <a:gd name="T46" fmla="*/ 214 w 343"/>
                  <a:gd name="T47" fmla="*/ 37 h 174"/>
                  <a:gd name="T48" fmla="*/ 218 w 343"/>
                  <a:gd name="T49" fmla="*/ 36 h 174"/>
                  <a:gd name="T50" fmla="*/ 221 w 343"/>
                  <a:gd name="T51" fmla="*/ 36 h 174"/>
                  <a:gd name="T52" fmla="*/ 229 w 343"/>
                  <a:gd name="T53" fmla="*/ 37 h 174"/>
                  <a:gd name="T54" fmla="*/ 241 w 343"/>
                  <a:gd name="T55" fmla="*/ 43 h 174"/>
                  <a:gd name="T56" fmla="*/ 253 w 343"/>
                  <a:gd name="T57" fmla="*/ 52 h 174"/>
                  <a:gd name="T58" fmla="*/ 270 w 343"/>
                  <a:gd name="T59" fmla="*/ 64 h 174"/>
                  <a:gd name="T60" fmla="*/ 287 w 343"/>
                  <a:gd name="T61" fmla="*/ 82 h 174"/>
                  <a:gd name="T62" fmla="*/ 294 w 343"/>
                  <a:gd name="T63" fmla="*/ 86 h 174"/>
                  <a:gd name="T64" fmla="*/ 299 w 343"/>
                  <a:gd name="T65" fmla="*/ 91 h 174"/>
                  <a:gd name="T66" fmla="*/ 303 w 343"/>
                  <a:gd name="T67" fmla="*/ 94 h 174"/>
                  <a:gd name="T68" fmla="*/ 309 w 343"/>
                  <a:gd name="T69" fmla="*/ 97 h 174"/>
                  <a:gd name="T70" fmla="*/ 327 w 343"/>
                  <a:gd name="T71" fmla="*/ 114 h 174"/>
                  <a:gd name="T72" fmla="*/ 335 w 343"/>
                  <a:gd name="T73" fmla="*/ 121 h 174"/>
                  <a:gd name="T74" fmla="*/ 341 w 343"/>
                  <a:gd name="T75" fmla="*/ 124 h 174"/>
                  <a:gd name="T76" fmla="*/ 342 w 343"/>
                  <a:gd name="T77" fmla="*/ 116 h 174"/>
                  <a:gd name="T78" fmla="*/ 224 w 343"/>
                  <a:gd name="T79" fmla="*/ 0 h 174"/>
                  <a:gd name="T80" fmla="*/ 184 w 343"/>
                  <a:gd name="T81" fmla="*/ 15 h 174"/>
                  <a:gd name="T82" fmla="*/ 115 w 343"/>
                  <a:gd name="T83" fmla="*/ 1 h 174"/>
                  <a:gd name="T84" fmla="*/ 111 w 343"/>
                  <a:gd name="T85" fmla="*/ 15 h 174"/>
                  <a:gd name="T86" fmla="*/ 110 w 343"/>
                  <a:gd name="T87" fmla="*/ 25 h 174"/>
                  <a:gd name="T88" fmla="*/ 110 w 343"/>
                  <a:gd name="T89" fmla="*/ 37 h 174"/>
                  <a:gd name="T90" fmla="*/ 109 w 343"/>
                  <a:gd name="T91" fmla="*/ 52 h 174"/>
                  <a:gd name="T92" fmla="*/ 105 w 343"/>
                  <a:gd name="T93" fmla="*/ 68 h 174"/>
                  <a:gd name="T94" fmla="*/ 104 w 343"/>
                  <a:gd name="T95" fmla="*/ 88 h 174"/>
                  <a:gd name="T96" fmla="*/ 104 w 343"/>
                  <a:gd name="T97" fmla="*/ 98 h 174"/>
                  <a:gd name="T98" fmla="*/ 104 w 343"/>
                  <a:gd name="T99" fmla="*/ 104 h 174"/>
                  <a:gd name="T100" fmla="*/ 101 w 343"/>
                  <a:gd name="T101" fmla="*/ 107 h 174"/>
                  <a:gd name="T102" fmla="*/ 98 w 343"/>
                  <a:gd name="T103" fmla="*/ 108 h 174"/>
                  <a:gd name="T104" fmla="*/ 91 w 343"/>
                  <a:gd name="T105" fmla="*/ 108 h 174"/>
                  <a:gd name="T106" fmla="*/ 77 w 343"/>
                  <a:gd name="T107" fmla="*/ 110 h 174"/>
                  <a:gd name="T108" fmla="*/ 54 w 343"/>
                  <a:gd name="T109" fmla="*/ 107 h 174"/>
                  <a:gd name="T110" fmla="*/ 33 w 343"/>
                  <a:gd name="T111" fmla="*/ 104 h 174"/>
                  <a:gd name="T112" fmla="*/ 11 w 343"/>
                  <a:gd name="T113" fmla="*/ 98 h 174"/>
                  <a:gd name="T114" fmla="*/ 0 w 343"/>
                  <a:gd name="T115" fmla="*/ 9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43" h="174">
                    <a:moveTo>
                      <a:pt x="0" y="92"/>
                    </a:moveTo>
                    <a:lnTo>
                      <a:pt x="16" y="105"/>
                    </a:lnTo>
                    <a:lnTo>
                      <a:pt x="28" y="111"/>
                    </a:lnTo>
                    <a:lnTo>
                      <a:pt x="38" y="116"/>
                    </a:lnTo>
                    <a:lnTo>
                      <a:pt x="47" y="119"/>
                    </a:lnTo>
                    <a:lnTo>
                      <a:pt x="59" y="122"/>
                    </a:lnTo>
                    <a:lnTo>
                      <a:pt x="77" y="124"/>
                    </a:lnTo>
                    <a:lnTo>
                      <a:pt x="90" y="125"/>
                    </a:lnTo>
                    <a:lnTo>
                      <a:pt x="97" y="127"/>
                    </a:lnTo>
                    <a:lnTo>
                      <a:pt x="102" y="130"/>
                    </a:lnTo>
                    <a:lnTo>
                      <a:pt x="105" y="136"/>
                    </a:lnTo>
                    <a:lnTo>
                      <a:pt x="109" y="149"/>
                    </a:lnTo>
                    <a:lnTo>
                      <a:pt x="110" y="156"/>
                    </a:lnTo>
                    <a:lnTo>
                      <a:pt x="130" y="165"/>
                    </a:lnTo>
                    <a:lnTo>
                      <a:pt x="159" y="173"/>
                    </a:lnTo>
                    <a:lnTo>
                      <a:pt x="180" y="155"/>
                    </a:lnTo>
                    <a:lnTo>
                      <a:pt x="183" y="144"/>
                    </a:lnTo>
                    <a:lnTo>
                      <a:pt x="182" y="124"/>
                    </a:lnTo>
                    <a:lnTo>
                      <a:pt x="183" y="110"/>
                    </a:lnTo>
                    <a:lnTo>
                      <a:pt x="189" y="98"/>
                    </a:lnTo>
                    <a:lnTo>
                      <a:pt x="198" y="82"/>
                    </a:lnTo>
                    <a:lnTo>
                      <a:pt x="208" y="56"/>
                    </a:lnTo>
                    <a:lnTo>
                      <a:pt x="212" y="43"/>
                    </a:lnTo>
                    <a:lnTo>
                      <a:pt x="214" y="37"/>
                    </a:lnTo>
                    <a:lnTo>
                      <a:pt x="218" y="36"/>
                    </a:lnTo>
                    <a:lnTo>
                      <a:pt x="221" y="36"/>
                    </a:lnTo>
                    <a:lnTo>
                      <a:pt x="229" y="37"/>
                    </a:lnTo>
                    <a:lnTo>
                      <a:pt x="241" y="43"/>
                    </a:lnTo>
                    <a:lnTo>
                      <a:pt x="253" y="52"/>
                    </a:lnTo>
                    <a:lnTo>
                      <a:pt x="270" y="64"/>
                    </a:lnTo>
                    <a:lnTo>
                      <a:pt x="287" y="82"/>
                    </a:lnTo>
                    <a:lnTo>
                      <a:pt x="294" y="86"/>
                    </a:lnTo>
                    <a:lnTo>
                      <a:pt x="299" y="91"/>
                    </a:lnTo>
                    <a:lnTo>
                      <a:pt x="303" y="94"/>
                    </a:lnTo>
                    <a:lnTo>
                      <a:pt x="309" y="97"/>
                    </a:lnTo>
                    <a:lnTo>
                      <a:pt x="327" y="114"/>
                    </a:lnTo>
                    <a:lnTo>
                      <a:pt x="335" y="121"/>
                    </a:lnTo>
                    <a:lnTo>
                      <a:pt x="341" y="124"/>
                    </a:lnTo>
                    <a:lnTo>
                      <a:pt x="342" y="116"/>
                    </a:lnTo>
                    <a:lnTo>
                      <a:pt x="224" y="0"/>
                    </a:lnTo>
                    <a:lnTo>
                      <a:pt x="184" y="15"/>
                    </a:lnTo>
                    <a:lnTo>
                      <a:pt x="115" y="1"/>
                    </a:lnTo>
                    <a:lnTo>
                      <a:pt x="111" y="15"/>
                    </a:lnTo>
                    <a:lnTo>
                      <a:pt x="110" y="25"/>
                    </a:lnTo>
                    <a:lnTo>
                      <a:pt x="110" y="37"/>
                    </a:lnTo>
                    <a:lnTo>
                      <a:pt x="109" y="52"/>
                    </a:lnTo>
                    <a:lnTo>
                      <a:pt x="105" y="68"/>
                    </a:lnTo>
                    <a:lnTo>
                      <a:pt x="104" y="88"/>
                    </a:lnTo>
                    <a:lnTo>
                      <a:pt x="104" y="98"/>
                    </a:lnTo>
                    <a:lnTo>
                      <a:pt x="104" y="104"/>
                    </a:lnTo>
                    <a:lnTo>
                      <a:pt x="101" y="107"/>
                    </a:lnTo>
                    <a:lnTo>
                      <a:pt x="98" y="108"/>
                    </a:lnTo>
                    <a:lnTo>
                      <a:pt x="91" y="108"/>
                    </a:lnTo>
                    <a:lnTo>
                      <a:pt x="77" y="110"/>
                    </a:lnTo>
                    <a:lnTo>
                      <a:pt x="54" y="107"/>
                    </a:lnTo>
                    <a:lnTo>
                      <a:pt x="33" y="104"/>
                    </a:lnTo>
                    <a:lnTo>
                      <a:pt x="11" y="98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59" name="Freeform 331"/>
              <p:cNvSpPr>
                <a:spLocks/>
              </p:cNvSpPr>
              <p:nvPr/>
            </p:nvSpPr>
            <p:spPr bwMode="auto">
              <a:xfrm>
                <a:off x="4948" y="3409"/>
                <a:ext cx="228" cy="266"/>
              </a:xfrm>
              <a:custGeom>
                <a:avLst/>
                <a:gdLst>
                  <a:gd name="T0" fmla="*/ 227 w 228"/>
                  <a:gd name="T1" fmla="*/ 222 h 266"/>
                  <a:gd name="T2" fmla="*/ 146 w 228"/>
                  <a:gd name="T3" fmla="*/ 249 h 266"/>
                  <a:gd name="T4" fmla="*/ 106 w 228"/>
                  <a:gd name="T5" fmla="*/ 265 h 266"/>
                  <a:gd name="T6" fmla="*/ 95 w 228"/>
                  <a:gd name="T7" fmla="*/ 265 h 266"/>
                  <a:gd name="T8" fmla="*/ 85 w 228"/>
                  <a:gd name="T9" fmla="*/ 262 h 266"/>
                  <a:gd name="T10" fmla="*/ 76 w 228"/>
                  <a:gd name="T11" fmla="*/ 249 h 266"/>
                  <a:gd name="T12" fmla="*/ 0 w 228"/>
                  <a:gd name="T13" fmla="*/ 47 h 266"/>
                  <a:gd name="T14" fmla="*/ 2 w 228"/>
                  <a:gd name="T15" fmla="*/ 38 h 266"/>
                  <a:gd name="T16" fmla="*/ 6 w 228"/>
                  <a:gd name="T17" fmla="*/ 32 h 266"/>
                  <a:gd name="T18" fmla="*/ 86 w 228"/>
                  <a:gd name="T19" fmla="*/ 0 h 266"/>
                  <a:gd name="T20" fmla="*/ 158 w 228"/>
                  <a:gd name="T21" fmla="*/ 78 h 266"/>
                  <a:gd name="T22" fmla="*/ 172 w 228"/>
                  <a:gd name="T23" fmla="*/ 93 h 266"/>
                  <a:gd name="T24" fmla="*/ 185 w 228"/>
                  <a:gd name="T25" fmla="*/ 117 h 266"/>
                  <a:gd name="T26" fmla="*/ 201 w 228"/>
                  <a:gd name="T27" fmla="*/ 152 h 266"/>
                  <a:gd name="T28" fmla="*/ 216 w 228"/>
                  <a:gd name="T29" fmla="*/ 186 h 266"/>
                  <a:gd name="T30" fmla="*/ 227 w 228"/>
                  <a:gd name="T31" fmla="*/ 222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28" h="266">
                    <a:moveTo>
                      <a:pt x="227" y="222"/>
                    </a:moveTo>
                    <a:lnTo>
                      <a:pt x="146" y="249"/>
                    </a:lnTo>
                    <a:lnTo>
                      <a:pt x="106" y="265"/>
                    </a:lnTo>
                    <a:lnTo>
                      <a:pt x="95" y="265"/>
                    </a:lnTo>
                    <a:lnTo>
                      <a:pt x="85" y="262"/>
                    </a:lnTo>
                    <a:lnTo>
                      <a:pt x="76" y="249"/>
                    </a:lnTo>
                    <a:lnTo>
                      <a:pt x="0" y="47"/>
                    </a:lnTo>
                    <a:lnTo>
                      <a:pt x="2" y="38"/>
                    </a:lnTo>
                    <a:lnTo>
                      <a:pt x="6" y="32"/>
                    </a:lnTo>
                    <a:lnTo>
                      <a:pt x="86" y="0"/>
                    </a:lnTo>
                    <a:lnTo>
                      <a:pt x="158" y="78"/>
                    </a:lnTo>
                    <a:lnTo>
                      <a:pt x="172" y="93"/>
                    </a:lnTo>
                    <a:lnTo>
                      <a:pt x="185" y="117"/>
                    </a:lnTo>
                    <a:lnTo>
                      <a:pt x="201" y="152"/>
                    </a:lnTo>
                    <a:lnTo>
                      <a:pt x="216" y="186"/>
                    </a:lnTo>
                    <a:lnTo>
                      <a:pt x="227" y="222"/>
                    </a:lnTo>
                  </a:path>
                </a:pathLst>
              </a:custGeom>
              <a:solidFill>
                <a:srgbClr val="3F7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0" name="Freeform 332"/>
              <p:cNvSpPr>
                <a:spLocks/>
              </p:cNvSpPr>
              <p:nvPr/>
            </p:nvSpPr>
            <p:spPr bwMode="auto">
              <a:xfrm>
                <a:off x="4949" y="3401"/>
                <a:ext cx="199" cy="220"/>
              </a:xfrm>
              <a:custGeom>
                <a:avLst/>
                <a:gdLst>
                  <a:gd name="T0" fmla="*/ 59 w 199"/>
                  <a:gd name="T1" fmla="*/ 0 h 220"/>
                  <a:gd name="T2" fmla="*/ 53 w 199"/>
                  <a:gd name="T3" fmla="*/ 1 h 220"/>
                  <a:gd name="T4" fmla="*/ 48 w 199"/>
                  <a:gd name="T5" fmla="*/ 3 h 220"/>
                  <a:gd name="T6" fmla="*/ 10 w 199"/>
                  <a:gd name="T7" fmla="*/ 31 h 220"/>
                  <a:gd name="T8" fmla="*/ 5 w 199"/>
                  <a:gd name="T9" fmla="*/ 35 h 220"/>
                  <a:gd name="T10" fmla="*/ 0 w 199"/>
                  <a:gd name="T11" fmla="*/ 41 h 220"/>
                  <a:gd name="T12" fmla="*/ 0 w 199"/>
                  <a:gd name="T13" fmla="*/ 43 h 220"/>
                  <a:gd name="T14" fmla="*/ 1 w 199"/>
                  <a:gd name="T15" fmla="*/ 47 h 220"/>
                  <a:gd name="T16" fmla="*/ 4 w 199"/>
                  <a:gd name="T17" fmla="*/ 43 h 220"/>
                  <a:gd name="T18" fmla="*/ 8 w 199"/>
                  <a:gd name="T19" fmla="*/ 41 h 220"/>
                  <a:gd name="T20" fmla="*/ 12 w 199"/>
                  <a:gd name="T21" fmla="*/ 41 h 220"/>
                  <a:gd name="T22" fmla="*/ 15 w 199"/>
                  <a:gd name="T23" fmla="*/ 44 h 220"/>
                  <a:gd name="T24" fmla="*/ 30 w 199"/>
                  <a:gd name="T25" fmla="*/ 54 h 220"/>
                  <a:gd name="T26" fmla="*/ 53 w 199"/>
                  <a:gd name="T27" fmla="*/ 80 h 220"/>
                  <a:gd name="T28" fmla="*/ 64 w 199"/>
                  <a:gd name="T29" fmla="*/ 95 h 220"/>
                  <a:gd name="T30" fmla="*/ 78 w 199"/>
                  <a:gd name="T31" fmla="*/ 128 h 220"/>
                  <a:gd name="T32" fmla="*/ 92 w 199"/>
                  <a:gd name="T33" fmla="*/ 167 h 220"/>
                  <a:gd name="T34" fmla="*/ 101 w 199"/>
                  <a:gd name="T35" fmla="*/ 206 h 220"/>
                  <a:gd name="T36" fmla="*/ 102 w 199"/>
                  <a:gd name="T37" fmla="*/ 213 h 220"/>
                  <a:gd name="T38" fmla="*/ 106 w 199"/>
                  <a:gd name="T39" fmla="*/ 217 h 220"/>
                  <a:gd name="T40" fmla="*/ 111 w 199"/>
                  <a:gd name="T41" fmla="*/ 219 h 220"/>
                  <a:gd name="T42" fmla="*/ 116 w 199"/>
                  <a:gd name="T43" fmla="*/ 218 h 220"/>
                  <a:gd name="T44" fmla="*/ 132 w 199"/>
                  <a:gd name="T45" fmla="*/ 213 h 220"/>
                  <a:gd name="T46" fmla="*/ 146 w 199"/>
                  <a:gd name="T47" fmla="*/ 206 h 220"/>
                  <a:gd name="T48" fmla="*/ 185 w 199"/>
                  <a:gd name="T49" fmla="*/ 184 h 220"/>
                  <a:gd name="T50" fmla="*/ 198 w 199"/>
                  <a:gd name="T51" fmla="*/ 177 h 220"/>
                  <a:gd name="T52" fmla="*/ 188 w 199"/>
                  <a:gd name="T53" fmla="*/ 162 h 220"/>
                  <a:gd name="T54" fmla="*/ 174 w 199"/>
                  <a:gd name="T55" fmla="*/ 128 h 220"/>
                  <a:gd name="T56" fmla="*/ 159 w 199"/>
                  <a:gd name="T57" fmla="*/ 97 h 220"/>
                  <a:gd name="T58" fmla="*/ 153 w 199"/>
                  <a:gd name="T59" fmla="*/ 76 h 220"/>
                  <a:gd name="T60" fmla="*/ 137 w 199"/>
                  <a:gd name="T61" fmla="*/ 55 h 220"/>
                  <a:gd name="T62" fmla="*/ 118 w 199"/>
                  <a:gd name="T63" fmla="*/ 33 h 220"/>
                  <a:gd name="T64" fmla="*/ 99 w 199"/>
                  <a:gd name="T65" fmla="*/ 16 h 220"/>
                  <a:gd name="T66" fmla="*/ 81 w 199"/>
                  <a:gd name="T67" fmla="*/ 2 h 220"/>
                  <a:gd name="T68" fmla="*/ 59 w 199"/>
                  <a:gd name="T69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99" h="220">
                    <a:moveTo>
                      <a:pt x="59" y="0"/>
                    </a:moveTo>
                    <a:lnTo>
                      <a:pt x="53" y="1"/>
                    </a:lnTo>
                    <a:lnTo>
                      <a:pt x="48" y="3"/>
                    </a:lnTo>
                    <a:lnTo>
                      <a:pt x="10" y="31"/>
                    </a:lnTo>
                    <a:lnTo>
                      <a:pt x="5" y="35"/>
                    </a:lnTo>
                    <a:lnTo>
                      <a:pt x="0" y="41"/>
                    </a:lnTo>
                    <a:lnTo>
                      <a:pt x="0" y="43"/>
                    </a:lnTo>
                    <a:lnTo>
                      <a:pt x="1" y="47"/>
                    </a:lnTo>
                    <a:lnTo>
                      <a:pt x="4" y="43"/>
                    </a:lnTo>
                    <a:lnTo>
                      <a:pt x="8" y="41"/>
                    </a:lnTo>
                    <a:lnTo>
                      <a:pt x="12" y="41"/>
                    </a:lnTo>
                    <a:lnTo>
                      <a:pt x="15" y="44"/>
                    </a:lnTo>
                    <a:lnTo>
                      <a:pt x="30" y="54"/>
                    </a:lnTo>
                    <a:lnTo>
                      <a:pt x="53" y="80"/>
                    </a:lnTo>
                    <a:lnTo>
                      <a:pt x="64" y="95"/>
                    </a:lnTo>
                    <a:lnTo>
                      <a:pt x="78" y="128"/>
                    </a:lnTo>
                    <a:lnTo>
                      <a:pt x="92" y="167"/>
                    </a:lnTo>
                    <a:lnTo>
                      <a:pt x="101" y="206"/>
                    </a:lnTo>
                    <a:lnTo>
                      <a:pt x="102" y="213"/>
                    </a:lnTo>
                    <a:lnTo>
                      <a:pt x="106" y="217"/>
                    </a:lnTo>
                    <a:lnTo>
                      <a:pt x="111" y="219"/>
                    </a:lnTo>
                    <a:lnTo>
                      <a:pt x="116" y="218"/>
                    </a:lnTo>
                    <a:lnTo>
                      <a:pt x="132" y="213"/>
                    </a:lnTo>
                    <a:lnTo>
                      <a:pt x="146" y="206"/>
                    </a:lnTo>
                    <a:lnTo>
                      <a:pt x="185" y="184"/>
                    </a:lnTo>
                    <a:lnTo>
                      <a:pt x="198" y="177"/>
                    </a:lnTo>
                    <a:lnTo>
                      <a:pt x="188" y="162"/>
                    </a:lnTo>
                    <a:lnTo>
                      <a:pt x="174" y="128"/>
                    </a:lnTo>
                    <a:lnTo>
                      <a:pt x="159" y="97"/>
                    </a:lnTo>
                    <a:lnTo>
                      <a:pt x="153" y="76"/>
                    </a:lnTo>
                    <a:lnTo>
                      <a:pt x="137" y="55"/>
                    </a:lnTo>
                    <a:lnTo>
                      <a:pt x="118" y="33"/>
                    </a:lnTo>
                    <a:lnTo>
                      <a:pt x="99" y="16"/>
                    </a:lnTo>
                    <a:lnTo>
                      <a:pt x="81" y="2"/>
                    </a:lnTo>
                    <a:lnTo>
                      <a:pt x="59" y="0"/>
                    </a:lnTo>
                  </a:path>
                </a:pathLst>
              </a:custGeom>
              <a:solidFill>
                <a:srgbClr val="DFD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1" name="Freeform 333"/>
              <p:cNvSpPr>
                <a:spLocks/>
              </p:cNvSpPr>
              <p:nvPr/>
            </p:nvSpPr>
            <p:spPr bwMode="auto">
              <a:xfrm>
                <a:off x="5042" y="3612"/>
                <a:ext cx="137" cy="49"/>
              </a:xfrm>
              <a:custGeom>
                <a:avLst/>
                <a:gdLst>
                  <a:gd name="T0" fmla="*/ 131 w 137"/>
                  <a:gd name="T1" fmla="*/ 0 h 49"/>
                  <a:gd name="T2" fmla="*/ 111 w 137"/>
                  <a:gd name="T3" fmla="*/ 5 h 49"/>
                  <a:gd name="T4" fmla="*/ 92 w 137"/>
                  <a:gd name="T5" fmla="*/ 8 h 49"/>
                  <a:gd name="T6" fmla="*/ 79 w 137"/>
                  <a:gd name="T7" fmla="*/ 3 h 49"/>
                  <a:gd name="T8" fmla="*/ 65 w 137"/>
                  <a:gd name="T9" fmla="*/ 1 h 49"/>
                  <a:gd name="T10" fmla="*/ 78 w 137"/>
                  <a:gd name="T11" fmla="*/ 11 h 49"/>
                  <a:gd name="T12" fmla="*/ 60 w 137"/>
                  <a:gd name="T13" fmla="*/ 19 h 49"/>
                  <a:gd name="T14" fmla="*/ 29 w 137"/>
                  <a:gd name="T15" fmla="*/ 34 h 49"/>
                  <a:gd name="T16" fmla="*/ 0 w 137"/>
                  <a:gd name="T17" fmla="*/ 48 h 49"/>
                  <a:gd name="T18" fmla="*/ 24 w 137"/>
                  <a:gd name="T19" fmla="*/ 48 h 49"/>
                  <a:gd name="T20" fmla="*/ 59 w 137"/>
                  <a:gd name="T21" fmla="*/ 36 h 49"/>
                  <a:gd name="T22" fmla="*/ 97 w 137"/>
                  <a:gd name="T23" fmla="*/ 24 h 49"/>
                  <a:gd name="T24" fmla="*/ 136 w 137"/>
                  <a:gd name="T25" fmla="*/ 11 h 49"/>
                  <a:gd name="T26" fmla="*/ 133 w 137"/>
                  <a:gd name="T27" fmla="*/ 5 h 49"/>
                  <a:gd name="T28" fmla="*/ 131 w 137"/>
                  <a:gd name="T2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7" h="49">
                    <a:moveTo>
                      <a:pt x="131" y="0"/>
                    </a:moveTo>
                    <a:lnTo>
                      <a:pt x="111" y="5"/>
                    </a:lnTo>
                    <a:lnTo>
                      <a:pt x="92" y="8"/>
                    </a:lnTo>
                    <a:lnTo>
                      <a:pt x="79" y="3"/>
                    </a:lnTo>
                    <a:lnTo>
                      <a:pt x="65" y="1"/>
                    </a:lnTo>
                    <a:lnTo>
                      <a:pt x="78" y="11"/>
                    </a:lnTo>
                    <a:lnTo>
                      <a:pt x="60" y="19"/>
                    </a:lnTo>
                    <a:lnTo>
                      <a:pt x="29" y="34"/>
                    </a:lnTo>
                    <a:lnTo>
                      <a:pt x="0" y="48"/>
                    </a:lnTo>
                    <a:lnTo>
                      <a:pt x="24" y="48"/>
                    </a:lnTo>
                    <a:lnTo>
                      <a:pt x="59" y="36"/>
                    </a:lnTo>
                    <a:lnTo>
                      <a:pt x="97" y="24"/>
                    </a:lnTo>
                    <a:lnTo>
                      <a:pt x="136" y="11"/>
                    </a:lnTo>
                    <a:lnTo>
                      <a:pt x="133" y="5"/>
                    </a:lnTo>
                    <a:lnTo>
                      <a:pt x="131" y="0"/>
                    </a:lnTo>
                  </a:path>
                </a:pathLst>
              </a:custGeom>
              <a:solidFill>
                <a:srgbClr val="001F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2" name="Freeform 334"/>
              <p:cNvSpPr>
                <a:spLocks/>
              </p:cNvSpPr>
              <p:nvPr/>
            </p:nvSpPr>
            <p:spPr bwMode="auto">
              <a:xfrm>
                <a:off x="4551" y="3752"/>
                <a:ext cx="284" cy="137"/>
              </a:xfrm>
              <a:custGeom>
                <a:avLst/>
                <a:gdLst>
                  <a:gd name="T0" fmla="*/ 8 w 284"/>
                  <a:gd name="T1" fmla="*/ 20 h 137"/>
                  <a:gd name="T2" fmla="*/ 13 w 284"/>
                  <a:gd name="T3" fmla="*/ 44 h 137"/>
                  <a:gd name="T4" fmla="*/ 19 w 284"/>
                  <a:gd name="T5" fmla="*/ 62 h 137"/>
                  <a:gd name="T6" fmla="*/ 27 w 284"/>
                  <a:gd name="T7" fmla="*/ 74 h 137"/>
                  <a:gd name="T8" fmla="*/ 39 w 284"/>
                  <a:gd name="T9" fmla="*/ 80 h 137"/>
                  <a:gd name="T10" fmla="*/ 47 w 284"/>
                  <a:gd name="T11" fmla="*/ 82 h 137"/>
                  <a:gd name="T12" fmla="*/ 60 w 284"/>
                  <a:gd name="T13" fmla="*/ 75 h 137"/>
                  <a:gd name="T14" fmla="*/ 67 w 284"/>
                  <a:gd name="T15" fmla="*/ 65 h 137"/>
                  <a:gd name="T16" fmla="*/ 67 w 284"/>
                  <a:gd name="T17" fmla="*/ 62 h 137"/>
                  <a:gd name="T18" fmla="*/ 73 w 284"/>
                  <a:gd name="T19" fmla="*/ 75 h 137"/>
                  <a:gd name="T20" fmla="*/ 82 w 284"/>
                  <a:gd name="T21" fmla="*/ 91 h 137"/>
                  <a:gd name="T22" fmla="*/ 91 w 284"/>
                  <a:gd name="T23" fmla="*/ 103 h 137"/>
                  <a:gd name="T24" fmla="*/ 100 w 284"/>
                  <a:gd name="T25" fmla="*/ 112 h 137"/>
                  <a:gd name="T26" fmla="*/ 114 w 284"/>
                  <a:gd name="T27" fmla="*/ 116 h 137"/>
                  <a:gd name="T28" fmla="*/ 124 w 284"/>
                  <a:gd name="T29" fmla="*/ 115 h 137"/>
                  <a:gd name="T30" fmla="*/ 134 w 284"/>
                  <a:gd name="T31" fmla="*/ 109 h 137"/>
                  <a:gd name="T32" fmla="*/ 142 w 284"/>
                  <a:gd name="T33" fmla="*/ 116 h 137"/>
                  <a:gd name="T34" fmla="*/ 153 w 284"/>
                  <a:gd name="T35" fmla="*/ 126 h 137"/>
                  <a:gd name="T36" fmla="*/ 166 w 284"/>
                  <a:gd name="T37" fmla="*/ 132 h 137"/>
                  <a:gd name="T38" fmla="*/ 177 w 284"/>
                  <a:gd name="T39" fmla="*/ 136 h 137"/>
                  <a:gd name="T40" fmla="*/ 189 w 284"/>
                  <a:gd name="T41" fmla="*/ 136 h 137"/>
                  <a:gd name="T42" fmla="*/ 202 w 284"/>
                  <a:gd name="T43" fmla="*/ 129 h 137"/>
                  <a:gd name="T44" fmla="*/ 211 w 284"/>
                  <a:gd name="T45" fmla="*/ 122 h 137"/>
                  <a:gd name="T46" fmla="*/ 216 w 284"/>
                  <a:gd name="T47" fmla="*/ 129 h 137"/>
                  <a:gd name="T48" fmla="*/ 222 w 284"/>
                  <a:gd name="T49" fmla="*/ 135 h 137"/>
                  <a:gd name="T50" fmla="*/ 238 w 284"/>
                  <a:gd name="T51" fmla="*/ 135 h 137"/>
                  <a:gd name="T52" fmla="*/ 261 w 284"/>
                  <a:gd name="T53" fmla="*/ 134 h 137"/>
                  <a:gd name="T54" fmla="*/ 276 w 284"/>
                  <a:gd name="T55" fmla="*/ 130 h 137"/>
                  <a:gd name="T56" fmla="*/ 279 w 284"/>
                  <a:gd name="T57" fmla="*/ 124 h 137"/>
                  <a:gd name="T58" fmla="*/ 283 w 284"/>
                  <a:gd name="T59" fmla="*/ 115 h 137"/>
                  <a:gd name="T60" fmla="*/ 283 w 284"/>
                  <a:gd name="T61" fmla="*/ 109 h 137"/>
                  <a:gd name="T62" fmla="*/ 278 w 284"/>
                  <a:gd name="T63" fmla="*/ 99 h 137"/>
                  <a:gd name="T64" fmla="*/ 269 w 284"/>
                  <a:gd name="T65" fmla="*/ 89 h 137"/>
                  <a:gd name="T66" fmla="*/ 261 w 284"/>
                  <a:gd name="T67" fmla="*/ 82 h 137"/>
                  <a:gd name="T68" fmla="*/ 248 w 284"/>
                  <a:gd name="T69" fmla="*/ 76 h 137"/>
                  <a:gd name="T70" fmla="*/ 241 w 284"/>
                  <a:gd name="T71" fmla="*/ 71 h 137"/>
                  <a:gd name="T72" fmla="*/ 225 w 284"/>
                  <a:gd name="T73" fmla="*/ 68 h 137"/>
                  <a:gd name="T74" fmla="*/ 191 w 284"/>
                  <a:gd name="T75" fmla="*/ 70 h 137"/>
                  <a:gd name="T76" fmla="*/ 176 w 284"/>
                  <a:gd name="T77" fmla="*/ 68 h 137"/>
                  <a:gd name="T78" fmla="*/ 153 w 284"/>
                  <a:gd name="T79" fmla="*/ 55 h 137"/>
                  <a:gd name="T80" fmla="*/ 109 w 284"/>
                  <a:gd name="T81" fmla="*/ 49 h 137"/>
                  <a:gd name="T82" fmla="*/ 81 w 284"/>
                  <a:gd name="T83" fmla="*/ 45 h 137"/>
                  <a:gd name="T84" fmla="*/ 53 w 284"/>
                  <a:gd name="T85" fmla="*/ 36 h 137"/>
                  <a:gd name="T86" fmla="*/ 21 w 284"/>
                  <a:gd name="T87" fmla="*/ 19 h 137"/>
                  <a:gd name="T88" fmla="*/ 12 w 284"/>
                  <a:gd name="T89" fmla="*/ 9 h 137"/>
                  <a:gd name="T90" fmla="*/ 6 w 284"/>
                  <a:gd name="T91" fmla="*/ 5 h 137"/>
                  <a:gd name="T92" fmla="*/ 0 w 284"/>
                  <a:gd name="T93" fmla="*/ 0 h 137"/>
                  <a:gd name="T94" fmla="*/ 6 w 284"/>
                  <a:gd name="T95" fmla="*/ 10 h 137"/>
                  <a:gd name="T96" fmla="*/ 8 w 284"/>
                  <a:gd name="T97" fmla="*/ 2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4" h="137">
                    <a:moveTo>
                      <a:pt x="8" y="20"/>
                    </a:moveTo>
                    <a:lnTo>
                      <a:pt x="13" y="44"/>
                    </a:lnTo>
                    <a:lnTo>
                      <a:pt x="19" y="62"/>
                    </a:lnTo>
                    <a:lnTo>
                      <a:pt x="27" y="74"/>
                    </a:lnTo>
                    <a:lnTo>
                      <a:pt x="39" y="80"/>
                    </a:lnTo>
                    <a:lnTo>
                      <a:pt x="47" y="82"/>
                    </a:lnTo>
                    <a:lnTo>
                      <a:pt x="60" y="75"/>
                    </a:lnTo>
                    <a:lnTo>
                      <a:pt x="67" y="65"/>
                    </a:lnTo>
                    <a:lnTo>
                      <a:pt x="67" y="62"/>
                    </a:lnTo>
                    <a:lnTo>
                      <a:pt x="73" y="75"/>
                    </a:lnTo>
                    <a:lnTo>
                      <a:pt x="82" y="91"/>
                    </a:lnTo>
                    <a:lnTo>
                      <a:pt x="91" y="103"/>
                    </a:lnTo>
                    <a:lnTo>
                      <a:pt x="100" y="112"/>
                    </a:lnTo>
                    <a:lnTo>
                      <a:pt x="114" y="116"/>
                    </a:lnTo>
                    <a:lnTo>
                      <a:pt x="124" y="115"/>
                    </a:lnTo>
                    <a:lnTo>
                      <a:pt x="134" y="109"/>
                    </a:lnTo>
                    <a:lnTo>
                      <a:pt x="142" y="116"/>
                    </a:lnTo>
                    <a:lnTo>
                      <a:pt x="153" y="126"/>
                    </a:lnTo>
                    <a:lnTo>
                      <a:pt x="166" y="132"/>
                    </a:lnTo>
                    <a:lnTo>
                      <a:pt x="177" y="136"/>
                    </a:lnTo>
                    <a:lnTo>
                      <a:pt x="189" y="136"/>
                    </a:lnTo>
                    <a:lnTo>
                      <a:pt x="202" y="129"/>
                    </a:lnTo>
                    <a:lnTo>
                      <a:pt x="211" y="122"/>
                    </a:lnTo>
                    <a:lnTo>
                      <a:pt x="216" y="129"/>
                    </a:lnTo>
                    <a:lnTo>
                      <a:pt x="222" y="135"/>
                    </a:lnTo>
                    <a:lnTo>
                      <a:pt x="238" y="135"/>
                    </a:lnTo>
                    <a:lnTo>
                      <a:pt x="261" y="134"/>
                    </a:lnTo>
                    <a:lnTo>
                      <a:pt x="276" y="130"/>
                    </a:lnTo>
                    <a:lnTo>
                      <a:pt x="279" y="124"/>
                    </a:lnTo>
                    <a:lnTo>
                      <a:pt x="283" y="115"/>
                    </a:lnTo>
                    <a:lnTo>
                      <a:pt x="283" y="109"/>
                    </a:lnTo>
                    <a:lnTo>
                      <a:pt x="278" y="99"/>
                    </a:lnTo>
                    <a:lnTo>
                      <a:pt x="269" y="89"/>
                    </a:lnTo>
                    <a:lnTo>
                      <a:pt x="261" y="82"/>
                    </a:lnTo>
                    <a:lnTo>
                      <a:pt x="248" y="76"/>
                    </a:lnTo>
                    <a:lnTo>
                      <a:pt x="241" y="71"/>
                    </a:lnTo>
                    <a:lnTo>
                      <a:pt x="225" y="68"/>
                    </a:lnTo>
                    <a:lnTo>
                      <a:pt x="191" y="70"/>
                    </a:lnTo>
                    <a:lnTo>
                      <a:pt x="176" y="68"/>
                    </a:lnTo>
                    <a:lnTo>
                      <a:pt x="153" y="55"/>
                    </a:lnTo>
                    <a:lnTo>
                      <a:pt x="109" y="49"/>
                    </a:lnTo>
                    <a:lnTo>
                      <a:pt x="81" y="45"/>
                    </a:lnTo>
                    <a:lnTo>
                      <a:pt x="53" y="36"/>
                    </a:lnTo>
                    <a:lnTo>
                      <a:pt x="21" y="19"/>
                    </a:lnTo>
                    <a:lnTo>
                      <a:pt x="12" y="9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6" y="10"/>
                    </a:lnTo>
                    <a:lnTo>
                      <a:pt x="8" y="20"/>
                    </a:lnTo>
                  </a:path>
                </a:pathLst>
              </a:custGeom>
              <a:solidFill>
                <a:srgbClr val="FFA0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3" name="Freeform 335"/>
              <p:cNvSpPr>
                <a:spLocks/>
              </p:cNvSpPr>
              <p:nvPr/>
            </p:nvSpPr>
            <p:spPr bwMode="auto">
              <a:xfrm>
                <a:off x="4551" y="3752"/>
                <a:ext cx="286" cy="121"/>
              </a:xfrm>
              <a:custGeom>
                <a:avLst/>
                <a:gdLst>
                  <a:gd name="T0" fmla="*/ 6 w 286"/>
                  <a:gd name="T1" fmla="*/ 11 h 121"/>
                  <a:gd name="T2" fmla="*/ 12 w 286"/>
                  <a:gd name="T3" fmla="*/ 36 h 121"/>
                  <a:gd name="T4" fmla="*/ 27 w 286"/>
                  <a:gd name="T5" fmla="*/ 32 h 121"/>
                  <a:gd name="T6" fmla="*/ 66 w 286"/>
                  <a:gd name="T7" fmla="*/ 47 h 121"/>
                  <a:gd name="T8" fmla="*/ 78 w 286"/>
                  <a:gd name="T9" fmla="*/ 53 h 121"/>
                  <a:gd name="T10" fmla="*/ 79 w 286"/>
                  <a:gd name="T11" fmla="*/ 67 h 121"/>
                  <a:gd name="T12" fmla="*/ 102 w 286"/>
                  <a:gd name="T13" fmla="*/ 56 h 121"/>
                  <a:gd name="T14" fmla="*/ 128 w 286"/>
                  <a:gd name="T15" fmla="*/ 54 h 121"/>
                  <a:gd name="T16" fmla="*/ 154 w 286"/>
                  <a:gd name="T17" fmla="*/ 60 h 121"/>
                  <a:gd name="T18" fmla="*/ 172 w 286"/>
                  <a:gd name="T19" fmla="*/ 74 h 121"/>
                  <a:gd name="T20" fmla="*/ 165 w 286"/>
                  <a:gd name="T21" fmla="*/ 105 h 121"/>
                  <a:gd name="T22" fmla="*/ 135 w 286"/>
                  <a:gd name="T23" fmla="*/ 109 h 121"/>
                  <a:gd name="T24" fmla="*/ 147 w 286"/>
                  <a:gd name="T25" fmla="*/ 117 h 121"/>
                  <a:gd name="T26" fmla="*/ 169 w 286"/>
                  <a:gd name="T27" fmla="*/ 118 h 121"/>
                  <a:gd name="T28" fmla="*/ 180 w 286"/>
                  <a:gd name="T29" fmla="*/ 114 h 121"/>
                  <a:gd name="T30" fmla="*/ 198 w 286"/>
                  <a:gd name="T31" fmla="*/ 120 h 121"/>
                  <a:gd name="T32" fmla="*/ 183 w 286"/>
                  <a:gd name="T33" fmla="*/ 103 h 121"/>
                  <a:gd name="T34" fmla="*/ 197 w 286"/>
                  <a:gd name="T35" fmla="*/ 78 h 121"/>
                  <a:gd name="T36" fmla="*/ 231 w 286"/>
                  <a:gd name="T37" fmla="*/ 76 h 121"/>
                  <a:gd name="T38" fmla="*/ 241 w 286"/>
                  <a:gd name="T39" fmla="*/ 91 h 121"/>
                  <a:gd name="T40" fmla="*/ 236 w 286"/>
                  <a:gd name="T41" fmla="*/ 112 h 121"/>
                  <a:gd name="T42" fmla="*/ 258 w 286"/>
                  <a:gd name="T43" fmla="*/ 100 h 121"/>
                  <a:gd name="T44" fmla="*/ 270 w 286"/>
                  <a:gd name="T45" fmla="*/ 100 h 121"/>
                  <a:gd name="T46" fmla="*/ 278 w 286"/>
                  <a:gd name="T47" fmla="*/ 96 h 121"/>
                  <a:gd name="T48" fmla="*/ 256 w 286"/>
                  <a:gd name="T49" fmla="*/ 78 h 121"/>
                  <a:gd name="T50" fmla="*/ 231 w 286"/>
                  <a:gd name="T51" fmla="*/ 66 h 121"/>
                  <a:gd name="T52" fmla="*/ 189 w 286"/>
                  <a:gd name="T53" fmla="*/ 69 h 121"/>
                  <a:gd name="T54" fmla="*/ 163 w 286"/>
                  <a:gd name="T55" fmla="*/ 54 h 121"/>
                  <a:gd name="T56" fmla="*/ 120 w 286"/>
                  <a:gd name="T57" fmla="*/ 47 h 121"/>
                  <a:gd name="T58" fmla="*/ 77 w 286"/>
                  <a:gd name="T59" fmla="*/ 43 h 121"/>
                  <a:gd name="T60" fmla="*/ 26 w 286"/>
                  <a:gd name="T61" fmla="*/ 20 h 121"/>
                  <a:gd name="T62" fmla="*/ 0 w 286"/>
                  <a:gd name="T6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86" h="121">
                    <a:moveTo>
                      <a:pt x="0" y="0"/>
                    </a:moveTo>
                    <a:lnTo>
                      <a:pt x="6" y="11"/>
                    </a:lnTo>
                    <a:lnTo>
                      <a:pt x="8" y="20"/>
                    </a:lnTo>
                    <a:lnTo>
                      <a:pt x="12" y="36"/>
                    </a:lnTo>
                    <a:lnTo>
                      <a:pt x="18" y="26"/>
                    </a:lnTo>
                    <a:lnTo>
                      <a:pt x="27" y="32"/>
                    </a:lnTo>
                    <a:lnTo>
                      <a:pt x="53" y="45"/>
                    </a:lnTo>
                    <a:lnTo>
                      <a:pt x="66" y="47"/>
                    </a:lnTo>
                    <a:lnTo>
                      <a:pt x="69" y="63"/>
                    </a:lnTo>
                    <a:lnTo>
                      <a:pt x="78" y="53"/>
                    </a:lnTo>
                    <a:lnTo>
                      <a:pt x="87" y="53"/>
                    </a:lnTo>
                    <a:lnTo>
                      <a:pt x="79" y="67"/>
                    </a:lnTo>
                    <a:lnTo>
                      <a:pt x="92" y="59"/>
                    </a:lnTo>
                    <a:lnTo>
                      <a:pt x="102" y="56"/>
                    </a:lnTo>
                    <a:lnTo>
                      <a:pt x="115" y="54"/>
                    </a:lnTo>
                    <a:lnTo>
                      <a:pt x="128" y="54"/>
                    </a:lnTo>
                    <a:lnTo>
                      <a:pt x="142" y="56"/>
                    </a:lnTo>
                    <a:lnTo>
                      <a:pt x="154" y="60"/>
                    </a:lnTo>
                    <a:lnTo>
                      <a:pt x="163" y="65"/>
                    </a:lnTo>
                    <a:lnTo>
                      <a:pt x="172" y="74"/>
                    </a:lnTo>
                    <a:lnTo>
                      <a:pt x="177" y="92"/>
                    </a:lnTo>
                    <a:lnTo>
                      <a:pt x="165" y="105"/>
                    </a:lnTo>
                    <a:lnTo>
                      <a:pt x="147" y="109"/>
                    </a:lnTo>
                    <a:lnTo>
                      <a:pt x="135" y="109"/>
                    </a:lnTo>
                    <a:lnTo>
                      <a:pt x="141" y="115"/>
                    </a:lnTo>
                    <a:lnTo>
                      <a:pt x="147" y="117"/>
                    </a:lnTo>
                    <a:lnTo>
                      <a:pt x="155" y="120"/>
                    </a:lnTo>
                    <a:lnTo>
                      <a:pt x="169" y="118"/>
                    </a:lnTo>
                    <a:lnTo>
                      <a:pt x="175" y="114"/>
                    </a:lnTo>
                    <a:lnTo>
                      <a:pt x="180" y="114"/>
                    </a:lnTo>
                    <a:lnTo>
                      <a:pt x="189" y="118"/>
                    </a:lnTo>
                    <a:lnTo>
                      <a:pt x="198" y="120"/>
                    </a:lnTo>
                    <a:lnTo>
                      <a:pt x="192" y="110"/>
                    </a:lnTo>
                    <a:lnTo>
                      <a:pt x="183" y="103"/>
                    </a:lnTo>
                    <a:lnTo>
                      <a:pt x="185" y="88"/>
                    </a:lnTo>
                    <a:lnTo>
                      <a:pt x="197" y="78"/>
                    </a:lnTo>
                    <a:lnTo>
                      <a:pt x="212" y="76"/>
                    </a:lnTo>
                    <a:lnTo>
                      <a:pt x="231" y="76"/>
                    </a:lnTo>
                    <a:lnTo>
                      <a:pt x="240" y="83"/>
                    </a:lnTo>
                    <a:lnTo>
                      <a:pt x="241" y="91"/>
                    </a:lnTo>
                    <a:lnTo>
                      <a:pt x="240" y="105"/>
                    </a:lnTo>
                    <a:lnTo>
                      <a:pt x="236" y="112"/>
                    </a:lnTo>
                    <a:lnTo>
                      <a:pt x="243" y="114"/>
                    </a:lnTo>
                    <a:lnTo>
                      <a:pt x="258" y="100"/>
                    </a:lnTo>
                    <a:lnTo>
                      <a:pt x="266" y="99"/>
                    </a:lnTo>
                    <a:lnTo>
                      <a:pt x="270" y="100"/>
                    </a:lnTo>
                    <a:lnTo>
                      <a:pt x="285" y="112"/>
                    </a:lnTo>
                    <a:lnTo>
                      <a:pt x="278" y="96"/>
                    </a:lnTo>
                    <a:lnTo>
                      <a:pt x="269" y="84"/>
                    </a:lnTo>
                    <a:lnTo>
                      <a:pt x="256" y="78"/>
                    </a:lnTo>
                    <a:lnTo>
                      <a:pt x="243" y="70"/>
                    </a:lnTo>
                    <a:lnTo>
                      <a:pt x="231" y="66"/>
                    </a:lnTo>
                    <a:lnTo>
                      <a:pt x="210" y="63"/>
                    </a:lnTo>
                    <a:lnTo>
                      <a:pt x="189" y="69"/>
                    </a:lnTo>
                    <a:lnTo>
                      <a:pt x="177" y="62"/>
                    </a:lnTo>
                    <a:lnTo>
                      <a:pt x="163" y="54"/>
                    </a:lnTo>
                    <a:lnTo>
                      <a:pt x="139" y="49"/>
                    </a:lnTo>
                    <a:lnTo>
                      <a:pt x="120" y="47"/>
                    </a:lnTo>
                    <a:lnTo>
                      <a:pt x="103" y="46"/>
                    </a:lnTo>
                    <a:lnTo>
                      <a:pt x="77" y="43"/>
                    </a:lnTo>
                    <a:lnTo>
                      <a:pt x="51" y="33"/>
                    </a:lnTo>
                    <a:lnTo>
                      <a:pt x="26" y="20"/>
                    </a:lnTo>
                    <a:lnTo>
                      <a:pt x="8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4" name="Freeform 336"/>
              <p:cNvSpPr>
                <a:spLocks/>
              </p:cNvSpPr>
              <p:nvPr/>
            </p:nvSpPr>
            <p:spPr bwMode="auto">
              <a:xfrm>
                <a:off x="4581" y="3802"/>
                <a:ext cx="23" cy="21"/>
              </a:xfrm>
              <a:custGeom>
                <a:avLst/>
                <a:gdLst>
                  <a:gd name="T0" fmla="*/ 10 w 23"/>
                  <a:gd name="T1" fmla="*/ 0 h 21"/>
                  <a:gd name="T2" fmla="*/ 3 w 23"/>
                  <a:gd name="T3" fmla="*/ 1 h 21"/>
                  <a:gd name="T4" fmla="*/ 0 w 23"/>
                  <a:gd name="T5" fmla="*/ 8 h 21"/>
                  <a:gd name="T6" fmla="*/ 5 w 23"/>
                  <a:gd name="T7" fmla="*/ 18 h 21"/>
                  <a:gd name="T8" fmla="*/ 11 w 23"/>
                  <a:gd name="T9" fmla="*/ 20 h 21"/>
                  <a:gd name="T10" fmla="*/ 20 w 23"/>
                  <a:gd name="T11" fmla="*/ 18 h 21"/>
                  <a:gd name="T12" fmla="*/ 22 w 23"/>
                  <a:gd name="T13" fmla="*/ 11 h 21"/>
                  <a:gd name="T14" fmla="*/ 21 w 23"/>
                  <a:gd name="T15" fmla="*/ 6 h 21"/>
                  <a:gd name="T16" fmla="*/ 10 w 23"/>
                  <a:gd name="T1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1">
                    <a:moveTo>
                      <a:pt x="10" y="0"/>
                    </a:moveTo>
                    <a:lnTo>
                      <a:pt x="3" y="1"/>
                    </a:lnTo>
                    <a:lnTo>
                      <a:pt x="0" y="8"/>
                    </a:lnTo>
                    <a:lnTo>
                      <a:pt x="5" y="18"/>
                    </a:lnTo>
                    <a:lnTo>
                      <a:pt x="11" y="20"/>
                    </a:lnTo>
                    <a:lnTo>
                      <a:pt x="20" y="18"/>
                    </a:lnTo>
                    <a:lnTo>
                      <a:pt x="22" y="11"/>
                    </a:lnTo>
                    <a:lnTo>
                      <a:pt x="21" y="6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FFC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5" name="Freeform 337"/>
              <p:cNvSpPr>
                <a:spLocks/>
              </p:cNvSpPr>
              <p:nvPr/>
            </p:nvSpPr>
            <p:spPr bwMode="auto">
              <a:xfrm>
                <a:off x="4681" y="3817"/>
                <a:ext cx="35" cy="44"/>
              </a:xfrm>
              <a:custGeom>
                <a:avLst/>
                <a:gdLst>
                  <a:gd name="T0" fmla="*/ 11 w 35"/>
                  <a:gd name="T1" fmla="*/ 0 h 44"/>
                  <a:gd name="T2" fmla="*/ 1 w 35"/>
                  <a:gd name="T3" fmla="*/ 4 h 44"/>
                  <a:gd name="T4" fmla="*/ 0 w 35"/>
                  <a:gd name="T5" fmla="*/ 10 h 44"/>
                  <a:gd name="T6" fmla="*/ 2 w 35"/>
                  <a:gd name="T7" fmla="*/ 20 h 44"/>
                  <a:gd name="T8" fmla="*/ 7 w 35"/>
                  <a:gd name="T9" fmla="*/ 31 h 44"/>
                  <a:gd name="T10" fmla="*/ 16 w 35"/>
                  <a:gd name="T11" fmla="*/ 39 h 44"/>
                  <a:gd name="T12" fmla="*/ 21 w 35"/>
                  <a:gd name="T13" fmla="*/ 43 h 44"/>
                  <a:gd name="T14" fmla="*/ 26 w 35"/>
                  <a:gd name="T15" fmla="*/ 41 h 44"/>
                  <a:gd name="T16" fmla="*/ 30 w 35"/>
                  <a:gd name="T17" fmla="*/ 37 h 44"/>
                  <a:gd name="T18" fmla="*/ 34 w 35"/>
                  <a:gd name="T19" fmla="*/ 24 h 44"/>
                  <a:gd name="T20" fmla="*/ 32 w 35"/>
                  <a:gd name="T21" fmla="*/ 13 h 44"/>
                  <a:gd name="T22" fmla="*/ 26 w 35"/>
                  <a:gd name="T23" fmla="*/ 6 h 44"/>
                  <a:gd name="T24" fmla="*/ 11 w 35"/>
                  <a:gd name="T25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44">
                    <a:moveTo>
                      <a:pt x="11" y="0"/>
                    </a:moveTo>
                    <a:lnTo>
                      <a:pt x="1" y="4"/>
                    </a:lnTo>
                    <a:lnTo>
                      <a:pt x="0" y="10"/>
                    </a:lnTo>
                    <a:lnTo>
                      <a:pt x="2" y="20"/>
                    </a:lnTo>
                    <a:lnTo>
                      <a:pt x="7" y="31"/>
                    </a:lnTo>
                    <a:lnTo>
                      <a:pt x="16" y="39"/>
                    </a:lnTo>
                    <a:lnTo>
                      <a:pt x="21" y="43"/>
                    </a:lnTo>
                    <a:lnTo>
                      <a:pt x="26" y="41"/>
                    </a:lnTo>
                    <a:lnTo>
                      <a:pt x="30" y="37"/>
                    </a:lnTo>
                    <a:lnTo>
                      <a:pt x="34" y="24"/>
                    </a:lnTo>
                    <a:lnTo>
                      <a:pt x="32" y="13"/>
                    </a:lnTo>
                    <a:lnTo>
                      <a:pt x="26" y="6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FFC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6" name="Freeform 338"/>
              <p:cNvSpPr>
                <a:spLocks/>
              </p:cNvSpPr>
              <p:nvPr/>
            </p:nvSpPr>
            <p:spPr bwMode="auto">
              <a:xfrm>
                <a:off x="4745" y="3830"/>
                <a:ext cx="49" cy="51"/>
              </a:xfrm>
              <a:custGeom>
                <a:avLst/>
                <a:gdLst>
                  <a:gd name="T0" fmla="*/ 48 w 49"/>
                  <a:gd name="T1" fmla="*/ 12 h 51"/>
                  <a:gd name="T2" fmla="*/ 37 w 49"/>
                  <a:gd name="T3" fmla="*/ 7 h 51"/>
                  <a:gd name="T4" fmla="*/ 24 w 49"/>
                  <a:gd name="T5" fmla="*/ 7 h 51"/>
                  <a:gd name="T6" fmla="*/ 19 w 49"/>
                  <a:gd name="T7" fmla="*/ 5 h 51"/>
                  <a:gd name="T8" fmla="*/ 14 w 49"/>
                  <a:gd name="T9" fmla="*/ 0 h 51"/>
                  <a:gd name="T10" fmla="*/ 6 w 49"/>
                  <a:gd name="T11" fmla="*/ 3 h 51"/>
                  <a:gd name="T12" fmla="*/ 1 w 49"/>
                  <a:gd name="T13" fmla="*/ 12 h 51"/>
                  <a:gd name="T14" fmla="*/ 3 w 49"/>
                  <a:gd name="T15" fmla="*/ 25 h 51"/>
                  <a:gd name="T16" fmla="*/ 1 w 49"/>
                  <a:gd name="T17" fmla="*/ 30 h 51"/>
                  <a:gd name="T18" fmla="*/ 0 w 49"/>
                  <a:gd name="T19" fmla="*/ 33 h 51"/>
                  <a:gd name="T20" fmla="*/ 1 w 49"/>
                  <a:gd name="T21" fmla="*/ 38 h 51"/>
                  <a:gd name="T22" fmla="*/ 6 w 49"/>
                  <a:gd name="T23" fmla="*/ 40 h 51"/>
                  <a:gd name="T24" fmla="*/ 9 w 49"/>
                  <a:gd name="T25" fmla="*/ 40 h 51"/>
                  <a:gd name="T26" fmla="*/ 12 w 49"/>
                  <a:gd name="T27" fmla="*/ 43 h 51"/>
                  <a:gd name="T28" fmla="*/ 10 w 49"/>
                  <a:gd name="T29" fmla="*/ 50 h 51"/>
                  <a:gd name="T30" fmla="*/ 18 w 49"/>
                  <a:gd name="T31" fmla="*/ 44 h 51"/>
                  <a:gd name="T32" fmla="*/ 16 w 49"/>
                  <a:gd name="T33" fmla="*/ 40 h 51"/>
                  <a:gd name="T34" fmla="*/ 9 w 49"/>
                  <a:gd name="T35" fmla="*/ 31 h 51"/>
                  <a:gd name="T36" fmla="*/ 8 w 49"/>
                  <a:gd name="T37" fmla="*/ 22 h 51"/>
                  <a:gd name="T38" fmla="*/ 9 w 49"/>
                  <a:gd name="T39" fmla="*/ 15 h 51"/>
                  <a:gd name="T40" fmla="*/ 15 w 49"/>
                  <a:gd name="T41" fmla="*/ 10 h 51"/>
                  <a:gd name="T42" fmla="*/ 17 w 49"/>
                  <a:gd name="T43" fmla="*/ 9 h 51"/>
                  <a:gd name="T44" fmla="*/ 21 w 49"/>
                  <a:gd name="T45" fmla="*/ 22 h 51"/>
                  <a:gd name="T46" fmla="*/ 25 w 49"/>
                  <a:gd name="T47" fmla="*/ 29 h 51"/>
                  <a:gd name="T48" fmla="*/ 32 w 49"/>
                  <a:gd name="T49" fmla="*/ 34 h 51"/>
                  <a:gd name="T50" fmla="*/ 37 w 49"/>
                  <a:gd name="T51" fmla="*/ 35 h 51"/>
                  <a:gd name="T52" fmla="*/ 41 w 49"/>
                  <a:gd name="T53" fmla="*/ 35 h 51"/>
                  <a:gd name="T54" fmla="*/ 48 w 49"/>
                  <a:gd name="T55" fmla="*/ 26 h 51"/>
                  <a:gd name="T56" fmla="*/ 48 w 49"/>
                  <a:gd name="T57" fmla="*/ 12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9" h="51">
                    <a:moveTo>
                      <a:pt x="48" y="12"/>
                    </a:moveTo>
                    <a:lnTo>
                      <a:pt x="37" y="7"/>
                    </a:lnTo>
                    <a:lnTo>
                      <a:pt x="24" y="7"/>
                    </a:lnTo>
                    <a:lnTo>
                      <a:pt x="19" y="5"/>
                    </a:lnTo>
                    <a:lnTo>
                      <a:pt x="14" y="0"/>
                    </a:lnTo>
                    <a:lnTo>
                      <a:pt x="6" y="3"/>
                    </a:lnTo>
                    <a:lnTo>
                      <a:pt x="1" y="12"/>
                    </a:lnTo>
                    <a:lnTo>
                      <a:pt x="3" y="25"/>
                    </a:lnTo>
                    <a:lnTo>
                      <a:pt x="1" y="30"/>
                    </a:lnTo>
                    <a:lnTo>
                      <a:pt x="0" y="33"/>
                    </a:lnTo>
                    <a:lnTo>
                      <a:pt x="1" y="38"/>
                    </a:lnTo>
                    <a:lnTo>
                      <a:pt x="6" y="40"/>
                    </a:lnTo>
                    <a:lnTo>
                      <a:pt x="9" y="40"/>
                    </a:lnTo>
                    <a:lnTo>
                      <a:pt x="12" y="43"/>
                    </a:lnTo>
                    <a:lnTo>
                      <a:pt x="10" y="50"/>
                    </a:lnTo>
                    <a:lnTo>
                      <a:pt x="18" y="44"/>
                    </a:lnTo>
                    <a:lnTo>
                      <a:pt x="16" y="40"/>
                    </a:lnTo>
                    <a:lnTo>
                      <a:pt x="9" y="31"/>
                    </a:lnTo>
                    <a:lnTo>
                      <a:pt x="8" y="22"/>
                    </a:lnTo>
                    <a:lnTo>
                      <a:pt x="9" y="15"/>
                    </a:lnTo>
                    <a:lnTo>
                      <a:pt x="15" y="10"/>
                    </a:lnTo>
                    <a:lnTo>
                      <a:pt x="17" y="9"/>
                    </a:lnTo>
                    <a:lnTo>
                      <a:pt x="21" y="22"/>
                    </a:lnTo>
                    <a:lnTo>
                      <a:pt x="25" y="29"/>
                    </a:lnTo>
                    <a:lnTo>
                      <a:pt x="32" y="34"/>
                    </a:lnTo>
                    <a:lnTo>
                      <a:pt x="37" y="35"/>
                    </a:lnTo>
                    <a:lnTo>
                      <a:pt x="41" y="35"/>
                    </a:lnTo>
                    <a:lnTo>
                      <a:pt x="48" y="26"/>
                    </a:lnTo>
                    <a:lnTo>
                      <a:pt x="48" y="12"/>
                    </a:lnTo>
                  </a:path>
                </a:pathLst>
              </a:custGeom>
              <a:solidFill>
                <a:srgbClr val="FFC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7" name="Freeform 339"/>
              <p:cNvSpPr>
                <a:spLocks/>
              </p:cNvSpPr>
              <p:nvPr/>
            </p:nvSpPr>
            <p:spPr bwMode="auto">
              <a:xfrm>
                <a:off x="4799" y="3856"/>
                <a:ext cx="26" cy="29"/>
              </a:xfrm>
              <a:custGeom>
                <a:avLst/>
                <a:gdLst>
                  <a:gd name="T0" fmla="*/ 15 w 26"/>
                  <a:gd name="T1" fmla="*/ 4 h 29"/>
                  <a:gd name="T2" fmla="*/ 8 w 26"/>
                  <a:gd name="T3" fmla="*/ 0 h 29"/>
                  <a:gd name="T4" fmla="*/ 2 w 26"/>
                  <a:gd name="T5" fmla="*/ 1 h 29"/>
                  <a:gd name="T6" fmla="*/ 0 w 26"/>
                  <a:gd name="T7" fmla="*/ 7 h 29"/>
                  <a:gd name="T8" fmla="*/ 0 w 26"/>
                  <a:gd name="T9" fmla="*/ 11 h 29"/>
                  <a:gd name="T10" fmla="*/ 1 w 26"/>
                  <a:gd name="T11" fmla="*/ 15 h 29"/>
                  <a:gd name="T12" fmla="*/ 6 w 26"/>
                  <a:gd name="T13" fmla="*/ 24 h 29"/>
                  <a:gd name="T14" fmla="*/ 12 w 26"/>
                  <a:gd name="T15" fmla="*/ 28 h 29"/>
                  <a:gd name="T16" fmla="*/ 17 w 26"/>
                  <a:gd name="T17" fmla="*/ 27 h 29"/>
                  <a:gd name="T18" fmla="*/ 24 w 26"/>
                  <a:gd name="T19" fmla="*/ 26 h 29"/>
                  <a:gd name="T20" fmla="*/ 25 w 26"/>
                  <a:gd name="T21" fmla="*/ 17 h 29"/>
                  <a:gd name="T22" fmla="*/ 21 w 26"/>
                  <a:gd name="T23" fmla="*/ 9 h 29"/>
                  <a:gd name="T24" fmla="*/ 15 w 26"/>
                  <a:gd name="T25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" h="29">
                    <a:moveTo>
                      <a:pt x="15" y="4"/>
                    </a:moveTo>
                    <a:lnTo>
                      <a:pt x="8" y="0"/>
                    </a:lnTo>
                    <a:lnTo>
                      <a:pt x="2" y="1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1" y="15"/>
                    </a:lnTo>
                    <a:lnTo>
                      <a:pt x="6" y="24"/>
                    </a:lnTo>
                    <a:lnTo>
                      <a:pt x="12" y="28"/>
                    </a:lnTo>
                    <a:lnTo>
                      <a:pt x="17" y="27"/>
                    </a:lnTo>
                    <a:lnTo>
                      <a:pt x="24" y="26"/>
                    </a:lnTo>
                    <a:lnTo>
                      <a:pt x="25" y="17"/>
                    </a:lnTo>
                    <a:lnTo>
                      <a:pt x="21" y="9"/>
                    </a:lnTo>
                    <a:lnTo>
                      <a:pt x="15" y="4"/>
                    </a:lnTo>
                  </a:path>
                </a:pathLst>
              </a:custGeom>
              <a:solidFill>
                <a:srgbClr val="FFC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8" name="Freeform 340"/>
              <p:cNvSpPr>
                <a:spLocks/>
              </p:cNvSpPr>
              <p:nvPr/>
            </p:nvSpPr>
            <p:spPr bwMode="auto">
              <a:xfrm>
                <a:off x="4532" y="3603"/>
                <a:ext cx="455" cy="257"/>
              </a:xfrm>
              <a:custGeom>
                <a:avLst/>
                <a:gdLst>
                  <a:gd name="T0" fmla="*/ 47 w 455"/>
                  <a:gd name="T1" fmla="*/ 178 h 257"/>
                  <a:gd name="T2" fmla="*/ 135 w 455"/>
                  <a:gd name="T3" fmla="*/ 199 h 257"/>
                  <a:gd name="T4" fmla="*/ 204 w 455"/>
                  <a:gd name="T5" fmla="*/ 221 h 257"/>
                  <a:gd name="T6" fmla="*/ 264 w 455"/>
                  <a:gd name="T7" fmla="*/ 221 h 257"/>
                  <a:gd name="T8" fmla="*/ 306 w 455"/>
                  <a:gd name="T9" fmla="*/ 243 h 257"/>
                  <a:gd name="T10" fmla="*/ 335 w 455"/>
                  <a:gd name="T11" fmla="*/ 256 h 257"/>
                  <a:gd name="T12" fmla="*/ 370 w 455"/>
                  <a:gd name="T13" fmla="*/ 248 h 257"/>
                  <a:gd name="T14" fmla="*/ 386 w 455"/>
                  <a:gd name="T15" fmla="*/ 221 h 257"/>
                  <a:gd name="T16" fmla="*/ 433 w 455"/>
                  <a:gd name="T17" fmla="*/ 213 h 257"/>
                  <a:gd name="T18" fmla="*/ 416 w 455"/>
                  <a:gd name="T19" fmla="*/ 209 h 257"/>
                  <a:gd name="T20" fmla="*/ 394 w 455"/>
                  <a:gd name="T21" fmla="*/ 180 h 257"/>
                  <a:gd name="T22" fmla="*/ 337 w 455"/>
                  <a:gd name="T23" fmla="*/ 158 h 257"/>
                  <a:gd name="T24" fmla="*/ 338 w 455"/>
                  <a:gd name="T25" fmla="*/ 132 h 257"/>
                  <a:gd name="T26" fmla="*/ 349 w 455"/>
                  <a:gd name="T27" fmla="*/ 115 h 257"/>
                  <a:gd name="T28" fmla="*/ 431 w 455"/>
                  <a:gd name="T29" fmla="*/ 164 h 257"/>
                  <a:gd name="T30" fmla="*/ 447 w 455"/>
                  <a:gd name="T31" fmla="*/ 157 h 257"/>
                  <a:gd name="T32" fmla="*/ 434 w 455"/>
                  <a:gd name="T33" fmla="*/ 149 h 257"/>
                  <a:gd name="T34" fmla="*/ 414 w 455"/>
                  <a:gd name="T35" fmla="*/ 136 h 257"/>
                  <a:gd name="T36" fmla="*/ 382 w 455"/>
                  <a:gd name="T37" fmla="*/ 120 h 257"/>
                  <a:gd name="T38" fmla="*/ 384 w 455"/>
                  <a:gd name="T39" fmla="*/ 88 h 257"/>
                  <a:gd name="T40" fmla="*/ 368 w 455"/>
                  <a:gd name="T41" fmla="*/ 85 h 257"/>
                  <a:gd name="T42" fmla="*/ 340 w 455"/>
                  <a:gd name="T43" fmla="*/ 85 h 257"/>
                  <a:gd name="T44" fmla="*/ 311 w 455"/>
                  <a:gd name="T45" fmla="*/ 70 h 257"/>
                  <a:gd name="T46" fmla="*/ 315 w 455"/>
                  <a:gd name="T47" fmla="*/ 55 h 257"/>
                  <a:gd name="T48" fmla="*/ 326 w 455"/>
                  <a:gd name="T49" fmla="*/ 32 h 257"/>
                  <a:gd name="T50" fmla="*/ 348 w 455"/>
                  <a:gd name="T51" fmla="*/ 16 h 257"/>
                  <a:gd name="T52" fmla="*/ 368 w 455"/>
                  <a:gd name="T53" fmla="*/ 22 h 257"/>
                  <a:gd name="T54" fmla="*/ 313 w 455"/>
                  <a:gd name="T55" fmla="*/ 8 h 257"/>
                  <a:gd name="T56" fmla="*/ 305 w 455"/>
                  <a:gd name="T57" fmla="*/ 42 h 257"/>
                  <a:gd name="T58" fmla="*/ 291 w 455"/>
                  <a:gd name="T59" fmla="*/ 81 h 257"/>
                  <a:gd name="T60" fmla="*/ 276 w 455"/>
                  <a:gd name="T61" fmla="*/ 127 h 257"/>
                  <a:gd name="T62" fmla="*/ 239 w 455"/>
                  <a:gd name="T63" fmla="*/ 126 h 257"/>
                  <a:gd name="T64" fmla="*/ 213 w 455"/>
                  <a:gd name="T65" fmla="*/ 122 h 257"/>
                  <a:gd name="T66" fmla="*/ 196 w 455"/>
                  <a:gd name="T67" fmla="*/ 132 h 257"/>
                  <a:gd name="T68" fmla="*/ 207 w 455"/>
                  <a:gd name="T69" fmla="*/ 141 h 257"/>
                  <a:gd name="T70" fmla="*/ 238 w 455"/>
                  <a:gd name="T71" fmla="*/ 163 h 257"/>
                  <a:gd name="T72" fmla="*/ 250 w 455"/>
                  <a:gd name="T73" fmla="*/ 180 h 257"/>
                  <a:gd name="T74" fmla="*/ 197 w 455"/>
                  <a:gd name="T75" fmla="*/ 149 h 257"/>
                  <a:gd name="T76" fmla="*/ 160 w 455"/>
                  <a:gd name="T77" fmla="*/ 129 h 257"/>
                  <a:gd name="T78" fmla="*/ 134 w 455"/>
                  <a:gd name="T79" fmla="*/ 130 h 257"/>
                  <a:gd name="T80" fmla="*/ 125 w 455"/>
                  <a:gd name="T81" fmla="*/ 118 h 257"/>
                  <a:gd name="T82" fmla="*/ 71 w 455"/>
                  <a:gd name="T83" fmla="*/ 66 h 257"/>
                  <a:gd name="T84" fmla="*/ 35 w 455"/>
                  <a:gd name="T85" fmla="*/ 55 h 257"/>
                  <a:gd name="T86" fmla="*/ 100 w 455"/>
                  <a:gd name="T87" fmla="*/ 123 h 257"/>
                  <a:gd name="T88" fmla="*/ 148 w 455"/>
                  <a:gd name="T89" fmla="*/ 151 h 257"/>
                  <a:gd name="T90" fmla="*/ 169 w 455"/>
                  <a:gd name="T91" fmla="*/ 172 h 257"/>
                  <a:gd name="T92" fmla="*/ 204 w 455"/>
                  <a:gd name="T93" fmla="*/ 195 h 257"/>
                  <a:gd name="T94" fmla="*/ 196 w 455"/>
                  <a:gd name="T95" fmla="*/ 206 h 257"/>
                  <a:gd name="T96" fmla="*/ 160 w 455"/>
                  <a:gd name="T97" fmla="*/ 180 h 257"/>
                  <a:gd name="T98" fmla="*/ 125 w 455"/>
                  <a:gd name="T99" fmla="*/ 157 h 257"/>
                  <a:gd name="T100" fmla="*/ 84 w 455"/>
                  <a:gd name="T101" fmla="*/ 146 h 257"/>
                  <a:gd name="T102" fmla="*/ 46 w 455"/>
                  <a:gd name="T103" fmla="*/ 115 h 257"/>
                  <a:gd name="T104" fmla="*/ 19 w 455"/>
                  <a:gd name="T105" fmla="*/ 109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55" h="257">
                    <a:moveTo>
                      <a:pt x="0" y="138"/>
                    </a:moveTo>
                    <a:lnTo>
                      <a:pt x="28" y="154"/>
                    </a:lnTo>
                    <a:lnTo>
                      <a:pt x="47" y="178"/>
                    </a:lnTo>
                    <a:lnTo>
                      <a:pt x="70" y="185"/>
                    </a:lnTo>
                    <a:lnTo>
                      <a:pt x="108" y="195"/>
                    </a:lnTo>
                    <a:lnTo>
                      <a:pt x="135" y="199"/>
                    </a:lnTo>
                    <a:lnTo>
                      <a:pt x="165" y="201"/>
                    </a:lnTo>
                    <a:lnTo>
                      <a:pt x="188" y="208"/>
                    </a:lnTo>
                    <a:lnTo>
                      <a:pt x="204" y="221"/>
                    </a:lnTo>
                    <a:lnTo>
                      <a:pt x="229" y="217"/>
                    </a:lnTo>
                    <a:lnTo>
                      <a:pt x="251" y="217"/>
                    </a:lnTo>
                    <a:lnTo>
                      <a:pt x="264" y="221"/>
                    </a:lnTo>
                    <a:lnTo>
                      <a:pt x="282" y="234"/>
                    </a:lnTo>
                    <a:lnTo>
                      <a:pt x="295" y="238"/>
                    </a:lnTo>
                    <a:lnTo>
                      <a:pt x="306" y="243"/>
                    </a:lnTo>
                    <a:lnTo>
                      <a:pt x="318" y="249"/>
                    </a:lnTo>
                    <a:lnTo>
                      <a:pt x="327" y="253"/>
                    </a:lnTo>
                    <a:lnTo>
                      <a:pt x="335" y="256"/>
                    </a:lnTo>
                    <a:lnTo>
                      <a:pt x="347" y="255"/>
                    </a:lnTo>
                    <a:lnTo>
                      <a:pt x="359" y="252"/>
                    </a:lnTo>
                    <a:lnTo>
                      <a:pt x="370" y="248"/>
                    </a:lnTo>
                    <a:lnTo>
                      <a:pt x="376" y="242"/>
                    </a:lnTo>
                    <a:lnTo>
                      <a:pt x="383" y="234"/>
                    </a:lnTo>
                    <a:lnTo>
                      <a:pt x="386" y="221"/>
                    </a:lnTo>
                    <a:lnTo>
                      <a:pt x="405" y="227"/>
                    </a:lnTo>
                    <a:lnTo>
                      <a:pt x="419" y="223"/>
                    </a:lnTo>
                    <a:lnTo>
                      <a:pt x="433" y="213"/>
                    </a:lnTo>
                    <a:lnTo>
                      <a:pt x="437" y="200"/>
                    </a:lnTo>
                    <a:lnTo>
                      <a:pt x="422" y="204"/>
                    </a:lnTo>
                    <a:lnTo>
                      <a:pt x="416" y="209"/>
                    </a:lnTo>
                    <a:lnTo>
                      <a:pt x="429" y="193"/>
                    </a:lnTo>
                    <a:lnTo>
                      <a:pt x="410" y="193"/>
                    </a:lnTo>
                    <a:lnTo>
                      <a:pt x="394" y="180"/>
                    </a:lnTo>
                    <a:lnTo>
                      <a:pt x="371" y="166"/>
                    </a:lnTo>
                    <a:lnTo>
                      <a:pt x="347" y="159"/>
                    </a:lnTo>
                    <a:lnTo>
                      <a:pt x="337" y="158"/>
                    </a:lnTo>
                    <a:lnTo>
                      <a:pt x="338" y="150"/>
                    </a:lnTo>
                    <a:lnTo>
                      <a:pt x="348" y="140"/>
                    </a:lnTo>
                    <a:lnTo>
                      <a:pt x="338" y="132"/>
                    </a:lnTo>
                    <a:lnTo>
                      <a:pt x="341" y="122"/>
                    </a:lnTo>
                    <a:lnTo>
                      <a:pt x="342" y="114"/>
                    </a:lnTo>
                    <a:lnTo>
                      <a:pt x="349" y="115"/>
                    </a:lnTo>
                    <a:lnTo>
                      <a:pt x="376" y="134"/>
                    </a:lnTo>
                    <a:lnTo>
                      <a:pt x="409" y="157"/>
                    </a:lnTo>
                    <a:lnTo>
                      <a:pt x="431" y="164"/>
                    </a:lnTo>
                    <a:lnTo>
                      <a:pt x="447" y="166"/>
                    </a:lnTo>
                    <a:lnTo>
                      <a:pt x="454" y="157"/>
                    </a:lnTo>
                    <a:lnTo>
                      <a:pt x="447" y="157"/>
                    </a:lnTo>
                    <a:lnTo>
                      <a:pt x="450" y="144"/>
                    </a:lnTo>
                    <a:lnTo>
                      <a:pt x="437" y="151"/>
                    </a:lnTo>
                    <a:lnTo>
                      <a:pt x="434" y="149"/>
                    </a:lnTo>
                    <a:lnTo>
                      <a:pt x="439" y="133"/>
                    </a:lnTo>
                    <a:lnTo>
                      <a:pt x="425" y="142"/>
                    </a:lnTo>
                    <a:lnTo>
                      <a:pt x="414" y="136"/>
                    </a:lnTo>
                    <a:lnTo>
                      <a:pt x="405" y="126"/>
                    </a:lnTo>
                    <a:lnTo>
                      <a:pt x="389" y="122"/>
                    </a:lnTo>
                    <a:lnTo>
                      <a:pt x="382" y="120"/>
                    </a:lnTo>
                    <a:lnTo>
                      <a:pt x="373" y="113"/>
                    </a:lnTo>
                    <a:lnTo>
                      <a:pt x="376" y="106"/>
                    </a:lnTo>
                    <a:lnTo>
                      <a:pt x="384" y="88"/>
                    </a:lnTo>
                    <a:lnTo>
                      <a:pt x="367" y="102"/>
                    </a:lnTo>
                    <a:lnTo>
                      <a:pt x="358" y="97"/>
                    </a:lnTo>
                    <a:lnTo>
                      <a:pt x="368" y="85"/>
                    </a:lnTo>
                    <a:lnTo>
                      <a:pt x="365" y="77"/>
                    </a:lnTo>
                    <a:lnTo>
                      <a:pt x="351" y="88"/>
                    </a:lnTo>
                    <a:lnTo>
                      <a:pt x="340" y="85"/>
                    </a:lnTo>
                    <a:lnTo>
                      <a:pt x="331" y="81"/>
                    </a:lnTo>
                    <a:lnTo>
                      <a:pt x="321" y="75"/>
                    </a:lnTo>
                    <a:lnTo>
                      <a:pt x="311" y="70"/>
                    </a:lnTo>
                    <a:lnTo>
                      <a:pt x="307" y="64"/>
                    </a:lnTo>
                    <a:lnTo>
                      <a:pt x="321" y="62"/>
                    </a:lnTo>
                    <a:lnTo>
                      <a:pt x="315" y="55"/>
                    </a:lnTo>
                    <a:lnTo>
                      <a:pt x="313" y="48"/>
                    </a:lnTo>
                    <a:lnTo>
                      <a:pt x="319" y="40"/>
                    </a:lnTo>
                    <a:lnTo>
                      <a:pt x="326" y="32"/>
                    </a:lnTo>
                    <a:lnTo>
                      <a:pt x="323" y="25"/>
                    </a:lnTo>
                    <a:lnTo>
                      <a:pt x="332" y="11"/>
                    </a:lnTo>
                    <a:lnTo>
                      <a:pt x="348" y="16"/>
                    </a:lnTo>
                    <a:lnTo>
                      <a:pt x="371" y="29"/>
                    </a:lnTo>
                    <a:lnTo>
                      <a:pt x="386" y="36"/>
                    </a:lnTo>
                    <a:lnTo>
                      <a:pt x="368" y="22"/>
                    </a:lnTo>
                    <a:lnTo>
                      <a:pt x="348" y="8"/>
                    </a:lnTo>
                    <a:lnTo>
                      <a:pt x="328" y="0"/>
                    </a:lnTo>
                    <a:lnTo>
                      <a:pt x="313" y="8"/>
                    </a:lnTo>
                    <a:lnTo>
                      <a:pt x="311" y="22"/>
                    </a:lnTo>
                    <a:lnTo>
                      <a:pt x="308" y="32"/>
                    </a:lnTo>
                    <a:lnTo>
                      <a:pt x="305" y="42"/>
                    </a:lnTo>
                    <a:lnTo>
                      <a:pt x="299" y="56"/>
                    </a:lnTo>
                    <a:lnTo>
                      <a:pt x="295" y="65"/>
                    </a:lnTo>
                    <a:lnTo>
                      <a:pt x="291" y="81"/>
                    </a:lnTo>
                    <a:lnTo>
                      <a:pt x="291" y="101"/>
                    </a:lnTo>
                    <a:lnTo>
                      <a:pt x="286" y="117"/>
                    </a:lnTo>
                    <a:lnTo>
                      <a:pt x="276" y="127"/>
                    </a:lnTo>
                    <a:lnTo>
                      <a:pt x="264" y="131"/>
                    </a:lnTo>
                    <a:lnTo>
                      <a:pt x="251" y="130"/>
                    </a:lnTo>
                    <a:lnTo>
                      <a:pt x="239" y="126"/>
                    </a:lnTo>
                    <a:lnTo>
                      <a:pt x="227" y="121"/>
                    </a:lnTo>
                    <a:lnTo>
                      <a:pt x="221" y="116"/>
                    </a:lnTo>
                    <a:lnTo>
                      <a:pt x="213" y="122"/>
                    </a:lnTo>
                    <a:lnTo>
                      <a:pt x="213" y="126"/>
                    </a:lnTo>
                    <a:lnTo>
                      <a:pt x="201" y="129"/>
                    </a:lnTo>
                    <a:lnTo>
                      <a:pt x="196" y="132"/>
                    </a:lnTo>
                    <a:lnTo>
                      <a:pt x="194" y="134"/>
                    </a:lnTo>
                    <a:lnTo>
                      <a:pt x="197" y="138"/>
                    </a:lnTo>
                    <a:lnTo>
                      <a:pt x="207" y="141"/>
                    </a:lnTo>
                    <a:lnTo>
                      <a:pt x="216" y="147"/>
                    </a:lnTo>
                    <a:lnTo>
                      <a:pt x="222" y="151"/>
                    </a:lnTo>
                    <a:lnTo>
                      <a:pt x="238" y="163"/>
                    </a:lnTo>
                    <a:lnTo>
                      <a:pt x="259" y="178"/>
                    </a:lnTo>
                    <a:lnTo>
                      <a:pt x="261" y="182"/>
                    </a:lnTo>
                    <a:lnTo>
                      <a:pt x="250" y="180"/>
                    </a:lnTo>
                    <a:lnTo>
                      <a:pt x="239" y="170"/>
                    </a:lnTo>
                    <a:lnTo>
                      <a:pt x="217" y="157"/>
                    </a:lnTo>
                    <a:lnTo>
                      <a:pt x="197" y="149"/>
                    </a:lnTo>
                    <a:lnTo>
                      <a:pt x="184" y="142"/>
                    </a:lnTo>
                    <a:lnTo>
                      <a:pt x="171" y="134"/>
                    </a:lnTo>
                    <a:lnTo>
                      <a:pt x="160" y="129"/>
                    </a:lnTo>
                    <a:lnTo>
                      <a:pt x="148" y="123"/>
                    </a:lnTo>
                    <a:lnTo>
                      <a:pt x="139" y="125"/>
                    </a:lnTo>
                    <a:lnTo>
                      <a:pt x="134" y="130"/>
                    </a:lnTo>
                    <a:lnTo>
                      <a:pt x="129" y="134"/>
                    </a:lnTo>
                    <a:lnTo>
                      <a:pt x="124" y="130"/>
                    </a:lnTo>
                    <a:lnTo>
                      <a:pt x="125" y="118"/>
                    </a:lnTo>
                    <a:lnTo>
                      <a:pt x="127" y="109"/>
                    </a:lnTo>
                    <a:lnTo>
                      <a:pt x="110" y="93"/>
                    </a:lnTo>
                    <a:lnTo>
                      <a:pt x="71" y="66"/>
                    </a:lnTo>
                    <a:lnTo>
                      <a:pt x="50" y="41"/>
                    </a:lnTo>
                    <a:lnTo>
                      <a:pt x="45" y="25"/>
                    </a:lnTo>
                    <a:lnTo>
                      <a:pt x="35" y="55"/>
                    </a:lnTo>
                    <a:lnTo>
                      <a:pt x="56" y="67"/>
                    </a:lnTo>
                    <a:lnTo>
                      <a:pt x="78" y="101"/>
                    </a:lnTo>
                    <a:lnTo>
                      <a:pt x="100" y="123"/>
                    </a:lnTo>
                    <a:lnTo>
                      <a:pt x="117" y="141"/>
                    </a:lnTo>
                    <a:lnTo>
                      <a:pt x="130" y="151"/>
                    </a:lnTo>
                    <a:lnTo>
                      <a:pt x="148" y="151"/>
                    </a:lnTo>
                    <a:lnTo>
                      <a:pt x="155" y="151"/>
                    </a:lnTo>
                    <a:lnTo>
                      <a:pt x="164" y="158"/>
                    </a:lnTo>
                    <a:lnTo>
                      <a:pt x="169" y="172"/>
                    </a:lnTo>
                    <a:lnTo>
                      <a:pt x="191" y="179"/>
                    </a:lnTo>
                    <a:lnTo>
                      <a:pt x="197" y="183"/>
                    </a:lnTo>
                    <a:lnTo>
                      <a:pt x="204" y="195"/>
                    </a:lnTo>
                    <a:lnTo>
                      <a:pt x="213" y="209"/>
                    </a:lnTo>
                    <a:lnTo>
                      <a:pt x="211" y="212"/>
                    </a:lnTo>
                    <a:lnTo>
                      <a:pt x="196" y="206"/>
                    </a:lnTo>
                    <a:lnTo>
                      <a:pt x="181" y="191"/>
                    </a:lnTo>
                    <a:lnTo>
                      <a:pt x="173" y="185"/>
                    </a:lnTo>
                    <a:lnTo>
                      <a:pt x="160" y="180"/>
                    </a:lnTo>
                    <a:lnTo>
                      <a:pt x="151" y="164"/>
                    </a:lnTo>
                    <a:lnTo>
                      <a:pt x="143" y="158"/>
                    </a:lnTo>
                    <a:lnTo>
                      <a:pt x="125" y="157"/>
                    </a:lnTo>
                    <a:lnTo>
                      <a:pt x="113" y="153"/>
                    </a:lnTo>
                    <a:lnTo>
                      <a:pt x="102" y="149"/>
                    </a:lnTo>
                    <a:lnTo>
                      <a:pt x="84" y="146"/>
                    </a:lnTo>
                    <a:lnTo>
                      <a:pt x="71" y="137"/>
                    </a:lnTo>
                    <a:lnTo>
                      <a:pt x="62" y="136"/>
                    </a:lnTo>
                    <a:lnTo>
                      <a:pt x="46" y="115"/>
                    </a:lnTo>
                    <a:lnTo>
                      <a:pt x="34" y="94"/>
                    </a:lnTo>
                    <a:lnTo>
                      <a:pt x="26" y="85"/>
                    </a:lnTo>
                    <a:lnTo>
                      <a:pt x="19" y="109"/>
                    </a:lnTo>
                    <a:lnTo>
                      <a:pt x="0" y="138"/>
                    </a:lnTo>
                  </a:path>
                </a:pathLst>
              </a:custGeom>
              <a:solidFill>
                <a:srgbClr val="C06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69" name="Freeform 341"/>
              <p:cNvSpPr>
                <a:spLocks/>
              </p:cNvSpPr>
              <p:nvPr/>
            </p:nvSpPr>
            <p:spPr bwMode="auto">
              <a:xfrm>
                <a:off x="4995" y="3255"/>
                <a:ext cx="382" cy="424"/>
              </a:xfrm>
              <a:custGeom>
                <a:avLst/>
                <a:gdLst>
                  <a:gd name="T0" fmla="*/ 188 w 382"/>
                  <a:gd name="T1" fmla="*/ 0 h 424"/>
                  <a:gd name="T2" fmla="*/ 381 w 382"/>
                  <a:gd name="T3" fmla="*/ 0 h 424"/>
                  <a:gd name="T4" fmla="*/ 381 w 382"/>
                  <a:gd name="T5" fmla="*/ 294 h 424"/>
                  <a:gd name="T6" fmla="*/ 195 w 382"/>
                  <a:gd name="T7" fmla="*/ 423 h 424"/>
                  <a:gd name="T8" fmla="*/ 178 w 382"/>
                  <a:gd name="T9" fmla="*/ 366 h 424"/>
                  <a:gd name="T10" fmla="*/ 160 w 382"/>
                  <a:gd name="T11" fmla="*/ 323 h 424"/>
                  <a:gd name="T12" fmla="*/ 152 w 382"/>
                  <a:gd name="T13" fmla="*/ 308 h 424"/>
                  <a:gd name="T14" fmla="*/ 140 w 382"/>
                  <a:gd name="T15" fmla="*/ 282 h 424"/>
                  <a:gd name="T16" fmla="*/ 132 w 382"/>
                  <a:gd name="T17" fmla="*/ 263 h 424"/>
                  <a:gd name="T18" fmla="*/ 122 w 382"/>
                  <a:gd name="T19" fmla="*/ 249 h 424"/>
                  <a:gd name="T20" fmla="*/ 111 w 382"/>
                  <a:gd name="T21" fmla="*/ 234 h 424"/>
                  <a:gd name="T22" fmla="*/ 99 w 382"/>
                  <a:gd name="T23" fmla="*/ 217 h 424"/>
                  <a:gd name="T24" fmla="*/ 87 w 382"/>
                  <a:gd name="T25" fmla="*/ 201 h 424"/>
                  <a:gd name="T26" fmla="*/ 79 w 382"/>
                  <a:gd name="T27" fmla="*/ 192 h 424"/>
                  <a:gd name="T28" fmla="*/ 71 w 382"/>
                  <a:gd name="T29" fmla="*/ 184 h 424"/>
                  <a:gd name="T30" fmla="*/ 63 w 382"/>
                  <a:gd name="T31" fmla="*/ 176 h 424"/>
                  <a:gd name="T32" fmla="*/ 54 w 382"/>
                  <a:gd name="T33" fmla="*/ 167 h 424"/>
                  <a:gd name="T34" fmla="*/ 43 w 382"/>
                  <a:gd name="T35" fmla="*/ 157 h 424"/>
                  <a:gd name="T36" fmla="*/ 35 w 382"/>
                  <a:gd name="T37" fmla="*/ 150 h 424"/>
                  <a:gd name="T38" fmla="*/ 26 w 382"/>
                  <a:gd name="T39" fmla="*/ 146 h 424"/>
                  <a:gd name="T40" fmla="*/ 19 w 382"/>
                  <a:gd name="T41" fmla="*/ 146 h 424"/>
                  <a:gd name="T42" fmla="*/ 13 w 382"/>
                  <a:gd name="T43" fmla="*/ 146 h 424"/>
                  <a:gd name="T44" fmla="*/ 8 w 382"/>
                  <a:gd name="T45" fmla="*/ 147 h 424"/>
                  <a:gd name="T46" fmla="*/ 0 w 382"/>
                  <a:gd name="T47" fmla="*/ 150 h 424"/>
                  <a:gd name="T48" fmla="*/ 61 w 382"/>
                  <a:gd name="T49" fmla="*/ 99 h 424"/>
                  <a:gd name="T50" fmla="*/ 106 w 382"/>
                  <a:gd name="T51" fmla="*/ 57 h 424"/>
                  <a:gd name="T52" fmla="*/ 162 w 382"/>
                  <a:gd name="T53" fmla="*/ 17 h 424"/>
                  <a:gd name="T54" fmla="*/ 188 w 382"/>
                  <a:gd name="T55" fmla="*/ 0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82" h="424">
                    <a:moveTo>
                      <a:pt x="188" y="0"/>
                    </a:moveTo>
                    <a:lnTo>
                      <a:pt x="381" y="0"/>
                    </a:lnTo>
                    <a:lnTo>
                      <a:pt x="381" y="294"/>
                    </a:lnTo>
                    <a:lnTo>
                      <a:pt x="195" y="423"/>
                    </a:lnTo>
                    <a:lnTo>
                      <a:pt x="178" y="366"/>
                    </a:lnTo>
                    <a:lnTo>
                      <a:pt x="160" y="323"/>
                    </a:lnTo>
                    <a:lnTo>
                      <a:pt x="152" y="308"/>
                    </a:lnTo>
                    <a:lnTo>
                      <a:pt x="140" y="282"/>
                    </a:lnTo>
                    <a:lnTo>
                      <a:pt x="132" y="263"/>
                    </a:lnTo>
                    <a:lnTo>
                      <a:pt x="122" y="249"/>
                    </a:lnTo>
                    <a:lnTo>
                      <a:pt x="111" y="234"/>
                    </a:lnTo>
                    <a:lnTo>
                      <a:pt x="99" y="217"/>
                    </a:lnTo>
                    <a:lnTo>
                      <a:pt x="87" y="201"/>
                    </a:lnTo>
                    <a:lnTo>
                      <a:pt x="79" y="192"/>
                    </a:lnTo>
                    <a:lnTo>
                      <a:pt x="71" y="184"/>
                    </a:lnTo>
                    <a:lnTo>
                      <a:pt x="63" y="176"/>
                    </a:lnTo>
                    <a:lnTo>
                      <a:pt x="54" y="167"/>
                    </a:lnTo>
                    <a:lnTo>
                      <a:pt x="43" y="157"/>
                    </a:lnTo>
                    <a:lnTo>
                      <a:pt x="35" y="150"/>
                    </a:lnTo>
                    <a:lnTo>
                      <a:pt x="26" y="146"/>
                    </a:lnTo>
                    <a:lnTo>
                      <a:pt x="19" y="146"/>
                    </a:lnTo>
                    <a:lnTo>
                      <a:pt x="13" y="146"/>
                    </a:lnTo>
                    <a:lnTo>
                      <a:pt x="8" y="147"/>
                    </a:lnTo>
                    <a:lnTo>
                      <a:pt x="0" y="150"/>
                    </a:lnTo>
                    <a:lnTo>
                      <a:pt x="61" y="99"/>
                    </a:lnTo>
                    <a:lnTo>
                      <a:pt x="106" y="57"/>
                    </a:lnTo>
                    <a:lnTo>
                      <a:pt x="162" y="17"/>
                    </a:lnTo>
                    <a:lnTo>
                      <a:pt x="188" y="0"/>
                    </a:lnTo>
                  </a:path>
                </a:pathLst>
              </a:custGeom>
              <a:solidFill>
                <a:srgbClr val="7F7F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0" name="Freeform 342"/>
              <p:cNvSpPr>
                <a:spLocks/>
              </p:cNvSpPr>
              <p:nvPr/>
            </p:nvSpPr>
            <p:spPr bwMode="auto">
              <a:xfrm>
                <a:off x="5156" y="3632"/>
                <a:ext cx="36" cy="47"/>
              </a:xfrm>
              <a:custGeom>
                <a:avLst/>
                <a:gdLst>
                  <a:gd name="T0" fmla="*/ 0 w 36"/>
                  <a:gd name="T1" fmla="*/ 6 h 47"/>
                  <a:gd name="T2" fmla="*/ 6 w 36"/>
                  <a:gd name="T3" fmla="*/ 15 h 47"/>
                  <a:gd name="T4" fmla="*/ 13 w 36"/>
                  <a:gd name="T5" fmla="*/ 24 h 47"/>
                  <a:gd name="T6" fmla="*/ 21 w 36"/>
                  <a:gd name="T7" fmla="*/ 36 h 47"/>
                  <a:gd name="T8" fmla="*/ 25 w 36"/>
                  <a:gd name="T9" fmla="*/ 38 h 47"/>
                  <a:gd name="T10" fmla="*/ 30 w 36"/>
                  <a:gd name="T11" fmla="*/ 42 h 47"/>
                  <a:gd name="T12" fmla="*/ 35 w 36"/>
                  <a:gd name="T13" fmla="*/ 46 h 47"/>
                  <a:gd name="T14" fmla="*/ 28 w 36"/>
                  <a:gd name="T15" fmla="*/ 26 h 47"/>
                  <a:gd name="T16" fmla="*/ 23 w 36"/>
                  <a:gd name="T17" fmla="*/ 7 h 47"/>
                  <a:gd name="T18" fmla="*/ 20 w 36"/>
                  <a:gd name="T19" fmla="*/ 0 h 47"/>
                  <a:gd name="T20" fmla="*/ 0 w 36"/>
                  <a:gd name="T21" fmla="*/ 6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47">
                    <a:moveTo>
                      <a:pt x="0" y="6"/>
                    </a:moveTo>
                    <a:lnTo>
                      <a:pt x="6" y="15"/>
                    </a:lnTo>
                    <a:lnTo>
                      <a:pt x="13" y="24"/>
                    </a:lnTo>
                    <a:lnTo>
                      <a:pt x="21" y="36"/>
                    </a:lnTo>
                    <a:lnTo>
                      <a:pt x="25" y="38"/>
                    </a:lnTo>
                    <a:lnTo>
                      <a:pt x="30" y="42"/>
                    </a:lnTo>
                    <a:lnTo>
                      <a:pt x="35" y="46"/>
                    </a:lnTo>
                    <a:lnTo>
                      <a:pt x="28" y="26"/>
                    </a:lnTo>
                    <a:lnTo>
                      <a:pt x="23" y="7"/>
                    </a:lnTo>
                    <a:lnTo>
                      <a:pt x="20" y="0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7F7F9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1" name="Freeform 343"/>
              <p:cNvSpPr>
                <a:spLocks/>
              </p:cNvSpPr>
              <p:nvPr/>
            </p:nvSpPr>
            <p:spPr bwMode="auto">
              <a:xfrm>
                <a:off x="5145" y="3393"/>
                <a:ext cx="232" cy="285"/>
              </a:xfrm>
              <a:custGeom>
                <a:avLst/>
                <a:gdLst>
                  <a:gd name="T0" fmla="*/ 0 w 232"/>
                  <a:gd name="T1" fmla="*/ 158 h 285"/>
                  <a:gd name="T2" fmla="*/ 12 w 232"/>
                  <a:gd name="T3" fmla="*/ 188 h 285"/>
                  <a:gd name="T4" fmla="*/ 23 w 232"/>
                  <a:gd name="T5" fmla="*/ 218 h 285"/>
                  <a:gd name="T6" fmla="*/ 29 w 232"/>
                  <a:gd name="T7" fmla="*/ 238 h 285"/>
                  <a:gd name="T8" fmla="*/ 6 w 232"/>
                  <a:gd name="T9" fmla="*/ 246 h 285"/>
                  <a:gd name="T10" fmla="*/ 11 w 232"/>
                  <a:gd name="T11" fmla="*/ 256 h 285"/>
                  <a:gd name="T12" fmla="*/ 17 w 232"/>
                  <a:gd name="T13" fmla="*/ 264 h 285"/>
                  <a:gd name="T14" fmla="*/ 21 w 232"/>
                  <a:gd name="T15" fmla="*/ 268 h 285"/>
                  <a:gd name="T16" fmla="*/ 28 w 232"/>
                  <a:gd name="T17" fmla="*/ 277 h 285"/>
                  <a:gd name="T18" fmla="*/ 35 w 232"/>
                  <a:gd name="T19" fmla="*/ 281 h 285"/>
                  <a:gd name="T20" fmla="*/ 41 w 232"/>
                  <a:gd name="T21" fmla="*/ 284 h 285"/>
                  <a:gd name="T22" fmla="*/ 46 w 232"/>
                  <a:gd name="T23" fmla="*/ 282 h 285"/>
                  <a:gd name="T24" fmla="*/ 54 w 232"/>
                  <a:gd name="T25" fmla="*/ 278 h 285"/>
                  <a:gd name="T26" fmla="*/ 93 w 232"/>
                  <a:gd name="T27" fmla="*/ 249 h 285"/>
                  <a:gd name="T28" fmla="*/ 170 w 232"/>
                  <a:gd name="T29" fmla="*/ 196 h 285"/>
                  <a:gd name="T30" fmla="*/ 231 w 232"/>
                  <a:gd name="T31" fmla="*/ 155 h 285"/>
                  <a:gd name="T32" fmla="*/ 230 w 232"/>
                  <a:gd name="T33" fmla="*/ 0 h 285"/>
                  <a:gd name="T34" fmla="*/ 189 w 232"/>
                  <a:gd name="T35" fmla="*/ 22 h 285"/>
                  <a:gd name="T36" fmla="*/ 206 w 232"/>
                  <a:gd name="T37" fmla="*/ 25 h 285"/>
                  <a:gd name="T38" fmla="*/ 214 w 232"/>
                  <a:gd name="T39" fmla="*/ 34 h 285"/>
                  <a:gd name="T40" fmla="*/ 217 w 232"/>
                  <a:gd name="T41" fmla="*/ 47 h 285"/>
                  <a:gd name="T42" fmla="*/ 219 w 232"/>
                  <a:gd name="T43" fmla="*/ 58 h 285"/>
                  <a:gd name="T44" fmla="*/ 211 w 232"/>
                  <a:gd name="T45" fmla="*/ 62 h 285"/>
                  <a:gd name="T46" fmla="*/ 200 w 232"/>
                  <a:gd name="T47" fmla="*/ 65 h 285"/>
                  <a:gd name="T48" fmla="*/ 178 w 232"/>
                  <a:gd name="T49" fmla="*/ 66 h 285"/>
                  <a:gd name="T50" fmla="*/ 157 w 232"/>
                  <a:gd name="T51" fmla="*/ 65 h 285"/>
                  <a:gd name="T52" fmla="*/ 137 w 232"/>
                  <a:gd name="T53" fmla="*/ 62 h 285"/>
                  <a:gd name="T54" fmla="*/ 131 w 232"/>
                  <a:gd name="T55" fmla="*/ 62 h 285"/>
                  <a:gd name="T56" fmla="*/ 106 w 232"/>
                  <a:gd name="T57" fmla="*/ 71 h 285"/>
                  <a:gd name="T58" fmla="*/ 130 w 232"/>
                  <a:gd name="T59" fmla="*/ 87 h 285"/>
                  <a:gd name="T60" fmla="*/ 145 w 232"/>
                  <a:gd name="T61" fmla="*/ 98 h 285"/>
                  <a:gd name="T62" fmla="*/ 153 w 232"/>
                  <a:gd name="T63" fmla="*/ 107 h 285"/>
                  <a:gd name="T64" fmla="*/ 157 w 232"/>
                  <a:gd name="T65" fmla="*/ 114 h 285"/>
                  <a:gd name="T66" fmla="*/ 155 w 232"/>
                  <a:gd name="T67" fmla="*/ 121 h 285"/>
                  <a:gd name="T68" fmla="*/ 135 w 232"/>
                  <a:gd name="T69" fmla="*/ 124 h 285"/>
                  <a:gd name="T70" fmla="*/ 120 w 232"/>
                  <a:gd name="T71" fmla="*/ 125 h 285"/>
                  <a:gd name="T72" fmla="*/ 105 w 232"/>
                  <a:gd name="T73" fmla="*/ 125 h 285"/>
                  <a:gd name="T74" fmla="*/ 92 w 232"/>
                  <a:gd name="T75" fmla="*/ 121 h 285"/>
                  <a:gd name="T76" fmla="*/ 77 w 232"/>
                  <a:gd name="T77" fmla="*/ 121 h 285"/>
                  <a:gd name="T78" fmla="*/ 59 w 232"/>
                  <a:gd name="T79" fmla="*/ 121 h 285"/>
                  <a:gd name="T80" fmla="*/ 46 w 232"/>
                  <a:gd name="T81" fmla="*/ 125 h 285"/>
                  <a:gd name="T82" fmla="*/ 34 w 232"/>
                  <a:gd name="T83" fmla="*/ 125 h 285"/>
                  <a:gd name="T84" fmla="*/ 31 w 232"/>
                  <a:gd name="T85" fmla="*/ 130 h 285"/>
                  <a:gd name="T86" fmla="*/ 41 w 232"/>
                  <a:gd name="T87" fmla="*/ 140 h 285"/>
                  <a:gd name="T88" fmla="*/ 56 w 232"/>
                  <a:gd name="T89" fmla="*/ 149 h 285"/>
                  <a:gd name="T90" fmla="*/ 84 w 232"/>
                  <a:gd name="T91" fmla="*/ 153 h 285"/>
                  <a:gd name="T92" fmla="*/ 95 w 232"/>
                  <a:gd name="T93" fmla="*/ 155 h 285"/>
                  <a:gd name="T94" fmla="*/ 99 w 232"/>
                  <a:gd name="T95" fmla="*/ 160 h 285"/>
                  <a:gd name="T96" fmla="*/ 94 w 232"/>
                  <a:gd name="T97" fmla="*/ 164 h 285"/>
                  <a:gd name="T98" fmla="*/ 77 w 232"/>
                  <a:gd name="T99" fmla="*/ 163 h 285"/>
                  <a:gd name="T100" fmla="*/ 57 w 232"/>
                  <a:gd name="T101" fmla="*/ 158 h 285"/>
                  <a:gd name="T102" fmla="*/ 19 w 232"/>
                  <a:gd name="T103" fmla="*/ 155 h 285"/>
                  <a:gd name="T104" fmla="*/ 0 w 232"/>
                  <a:gd name="T105" fmla="*/ 158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32" h="285">
                    <a:moveTo>
                      <a:pt x="0" y="158"/>
                    </a:moveTo>
                    <a:lnTo>
                      <a:pt x="12" y="188"/>
                    </a:lnTo>
                    <a:lnTo>
                      <a:pt x="23" y="218"/>
                    </a:lnTo>
                    <a:lnTo>
                      <a:pt x="29" y="238"/>
                    </a:lnTo>
                    <a:lnTo>
                      <a:pt x="6" y="246"/>
                    </a:lnTo>
                    <a:lnTo>
                      <a:pt x="11" y="256"/>
                    </a:lnTo>
                    <a:lnTo>
                      <a:pt x="17" y="264"/>
                    </a:lnTo>
                    <a:lnTo>
                      <a:pt x="21" y="268"/>
                    </a:lnTo>
                    <a:lnTo>
                      <a:pt x="28" y="277"/>
                    </a:lnTo>
                    <a:lnTo>
                      <a:pt x="35" y="281"/>
                    </a:lnTo>
                    <a:lnTo>
                      <a:pt x="41" y="284"/>
                    </a:lnTo>
                    <a:lnTo>
                      <a:pt x="46" y="282"/>
                    </a:lnTo>
                    <a:lnTo>
                      <a:pt x="54" y="278"/>
                    </a:lnTo>
                    <a:lnTo>
                      <a:pt x="93" y="249"/>
                    </a:lnTo>
                    <a:lnTo>
                      <a:pt x="170" y="196"/>
                    </a:lnTo>
                    <a:lnTo>
                      <a:pt x="231" y="155"/>
                    </a:lnTo>
                    <a:lnTo>
                      <a:pt x="230" y="0"/>
                    </a:lnTo>
                    <a:lnTo>
                      <a:pt x="189" y="22"/>
                    </a:lnTo>
                    <a:lnTo>
                      <a:pt x="206" y="25"/>
                    </a:lnTo>
                    <a:lnTo>
                      <a:pt x="214" y="34"/>
                    </a:lnTo>
                    <a:lnTo>
                      <a:pt x="217" y="47"/>
                    </a:lnTo>
                    <a:lnTo>
                      <a:pt x="219" y="58"/>
                    </a:lnTo>
                    <a:lnTo>
                      <a:pt x="211" y="62"/>
                    </a:lnTo>
                    <a:lnTo>
                      <a:pt x="200" y="65"/>
                    </a:lnTo>
                    <a:lnTo>
                      <a:pt x="178" y="66"/>
                    </a:lnTo>
                    <a:lnTo>
                      <a:pt x="157" y="65"/>
                    </a:lnTo>
                    <a:lnTo>
                      <a:pt x="137" y="62"/>
                    </a:lnTo>
                    <a:lnTo>
                      <a:pt x="131" y="62"/>
                    </a:lnTo>
                    <a:lnTo>
                      <a:pt x="106" y="71"/>
                    </a:lnTo>
                    <a:lnTo>
                      <a:pt x="130" y="87"/>
                    </a:lnTo>
                    <a:lnTo>
                      <a:pt x="145" y="98"/>
                    </a:lnTo>
                    <a:lnTo>
                      <a:pt x="153" y="107"/>
                    </a:lnTo>
                    <a:lnTo>
                      <a:pt x="157" y="114"/>
                    </a:lnTo>
                    <a:lnTo>
                      <a:pt x="155" y="121"/>
                    </a:lnTo>
                    <a:lnTo>
                      <a:pt x="135" y="124"/>
                    </a:lnTo>
                    <a:lnTo>
                      <a:pt x="120" y="125"/>
                    </a:lnTo>
                    <a:lnTo>
                      <a:pt x="105" y="125"/>
                    </a:lnTo>
                    <a:lnTo>
                      <a:pt x="92" y="121"/>
                    </a:lnTo>
                    <a:lnTo>
                      <a:pt x="77" y="121"/>
                    </a:lnTo>
                    <a:lnTo>
                      <a:pt x="59" y="121"/>
                    </a:lnTo>
                    <a:lnTo>
                      <a:pt x="46" y="125"/>
                    </a:lnTo>
                    <a:lnTo>
                      <a:pt x="34" y="125"/>
                    </a:lnTo>
                    <a:lnTo>
                      <a:pt x="31" y="130"/>
                    </a:lnTo>
                    <a:lnTo>
                      <a:pt x="41" y="140"/>
                    </a:lnTo>
                    <a:lnTo>
                      <a:pt x="56" y="149"/>
                    </a:lnTo>
                    <a:lnTo>
                      <a:pt x="84" y="153"/>
                    </a:lnTo>
                    <a:lnTo>
                      <a:pt x="95" y="155"/>
                    </a:lnTo>
                    <a:lnTo>
                      <a:pt x="99" y="160"/>
                    </a:lnTo>
                    <a:lnTo>
                      <a:pt x="94" y="164"/>
                    </a:lnTo>
                    <a:lnTo>
                      <a:pt x="77" y="163"/>
                    </a:lnTo>
                    <a:lnTo>
                      <a:pt x="57" y="158"/>
                    </a:lnTo>
                    <a:lnTo>
                      <a:pt x="19" y="155"/>
                    </a:lnTo>
                    <a:lnTo>
                      <a:pt x="0" y="158"/>
                    </a:lnTo>
                  </a:path>
                </a:pathLst>
              </a:custGeom>
              <a:solidFill>
                <a:srgbClr val="5F5F7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2" name="Freeform 344"/>
              <p:cNvSpPr>
                <a:spLocks/>
              </p:cNvSpPr>
              <p:nvPr/>
            </p:nvSpPr>
            <p:spPr bwMode="auto">
              <a:xfrm>
                <a:off x="5157" y="3632"/>
                <a:ext cx="27" cy="39"/>
              </a:xfrm>
              <a:custGeom>
                <a:avLst/>
                <a:gdLst>
                  <a:gd name="T0" fmla="*/ 0 w 27"/>
                  <a:gd name="T1" fmla="*/ 5 h 39"/>
                  <a:gd name="T2" fmla="*/ 3 w 27"/>
                  <a:gd name="T3" fmla="*/ 12 h 39"/>
                  <a:gd name="T4" fmla="*/ 7 w 27"/>
                  <a:gd name="T5" fmla="*/ 20 h 39"/>
                  <a:gd name="T6" fmla="*/ 14 w 27"/>
                  <a:gd name="T7" fmla="*/ 29 h 39"/>
                  <a:gd name="T8" fmla="*/ 22 w 27"/>
                  <a:gd name="T9" fmla="*/ 36 h 39"/>
                  <a:gd name="T10" fmla="*/ 26 w 27"/>
                  <a:gd name="T11" fmla="*/ 38 h 39"/>
                  <a:gd name="T12" fmla="*/ 26 w 27"/>
                  <a:gd name="T13" fmla="*/ 33 h 39"/>
                  <a:gd name="T14" fmla="*/ 21 w 27"/>
                  <a:gd name="T15" fmla="*/ 19 h 39"/>
                  <a:gd name="T16" fmla="*/ 16 w 27"/>
                  <a:gd name="T17" fmla="*/ 0 h 39"/>
                  <a:gd name="T18" fmla="*/ 0 w 27"/>
                  <a:gd name="T19" fmla="*/ 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" h="39">
                    <a:moveTo>
                      <a:pt x="0" y="5"/>
                    </a:moveTo>
                    <a:lnTo>
                      <a:pt x="3" y="12"/>
                    </a:lnTo>
                    <a:lnTo>
                      <a:pt x="7" y="20"/>
                    </a:lnTo>
                    <a:lnTo>
                      <a:pt x="14" y="29"/>
                    </a:lnTo>
                    <a:lnTo>
                      <a:pt x="22" y="36"/>
                    </a:lnTo>
                    <a:lnTo>
                      <a:pt x="26" y="38"/>
                    </a:lnTo>
                    <a:lnTo>
                      <a:pt x="26" y="33"/>
                    </a:lnTo>
                    <a:lnTo>
                      <a:pt x="21" y="19"/>
                    </a:lnTo>
                    <a:lnTo>
                      <a:pt x="16" y="0"/>
                    </a:lnTo>
                    <a:lnTo>
                      <a:pt x="0" y="5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3" name="Freeform 345"/>
              <p:cNvSpPr>
                <a:spLocks/>
              </p:cNvSpPr>
              <p:nvPr/>
            </p:nvSpPr>
            <p:spPr bwMode="auto">
              <a:xfrm>
                <a:off x="5137" y="3384"/>
                <a:ext cx="237" cy="161"/>
              </a:xfrm>
              <a:custGeom>
                <a:avLst/>
                <a:gdLst>
                  <a:gd name="T0" fmla="*/ 3 w 237"/>
                  <a:gd name="T1" fmla="*/ 160 h 161"/>
                  <a:gd name="T2" fmla="*/ 36 w 237"/>
                  <a:gd name="T3" fmla="*/ 143 h 161"/>
                  <a:gd name="T4" fmla="*/ 59 w 237"/>
                  <a:gd name="T5" fmla="*/ 127 h 161"/>
                  <a:gd name="T6" fmla="*/ 84 w 237"/>
                  <a:gd name="T7" fmla="*/ 104 h 161"/>
                  <a:gd name="T8" fmla="*/ 125 w 237"/>
                  <a:gd name="T9" fmla="*/ 80 h 161"/>
                  <a:gd name="T10" fmla="*/ 167 w 237"/>
                  <a:gd name="T11" fmla="*/ 55 h 161"/>
                  <a:gd name="T12" fmla="*/ 201 w 237"/>
                  <a:gd name="T13" fmla="*/ 34 h 161"/>
                  <a:gd name="T14" fmla="*/ 236 w 237"/>
                  <a:gd name="T15" fmla="*/ 18 h 161"/>
                  <a:gd name="T16" fmla="*/ 236 w 237"/>
                  <a:gd name="T17" fmla="*/ 0 h 161"/>
                  <a:gd name="T18" fmla="*/ 199 w 237"/>
                  <a:gd name="T19" fmla="*/ 13 h 161"/>
                  <a:gd name="T20" fmla="*/ 184 w 237"/>
                  <a:gd name="T21" fmla="*/ 18 h 161"/>
                  <a:gd name="T22" fmla="*/ 180 w 237"/>
                  <a:gd name="T23" fmla="*/ 23 h 161"/>
                  <a:gd name="T24" fmla="*/ 180 w 237"/>
                  <a:gd name="T25" fmla="*/ 28 h 161"/>
                  <a:gd name="T26" fmla="*/ 181 w 237"/>
                  <a:gd name="T27" fmla="*/ 36 h 161"/>
                  <a:gd name="T28" fmla="*/ 164 w 237"/>
                  <a:gd name="T29" fmla="*/ 42 h 161"/>
                  <a:gd name="T30" fmla="*/ 137 w 237"/>
                  <a:gd name="T31" fmla="*/ 56 h 161"/>
                  <a:gd name="T32" fmla="*/ 116 w 237"/>
                  <a:gd name="T33" fmla="*/ 69 h 161"/>
                  <a:gd name="T34" fmla="*/ 100 w 237"/>
                  <a:gd name="T35" fmla="*/ 77 h 161"/>
                  <a:gd name="T36" fmla="*/ 84 w 237"/>
                  <a:gd name="T37" fmla="*/ 88 h 161"/>
                  <a:gd name="T38" fmla="*/ 67 w 237"/>
                  <a:gd name="T39" fmla="*/ 97 h 161"/>
                  <a:gd name="T40" fmla="*/ 49 w 237"/>
                  <a:gd name="T41" fmla="*/ 113 h 161"/>
                  <a:gd name="T42" fmla="*/ 41 w 237"/>
                  <a:gd name="T43" fmla="*/ 120 h 161"/>
                  <a:gd name="T44" fmla="*/ 26 w 237"/>
                  <a:gd name="T45" fmla="*/ 132 h 161"/>
                  <a:gd name="T46" fmla="*/ 13 w 237"/>
                  <a:gd name="T47" fmla="*/ 140 h 161"/>
                  <a:gd name="T48" fmla="*/ 0 w 237"/>
                  <a:gd name="T49" fmla="*/ 152 h 161"/>
                  <a:gd name="T50" fmla="*/ 3 w 237"/>
                  <a:gd name="T51" fmla="*/ 16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37" h="161">
                    <a:moveTo>
                      <a:pt x="3" y="160"/>
                    </a:moveTo>
                    <a:lnTo>
                      <a:pt x="36" y="143"/>
                    </a:lnTo>
                    <a:lnTo>
                      <a:pt x="59" y="127"/>
                    </a:lnTo>
                    <a:lnTo>
                      <a:pt x="84" y="104"/>
                    </a:lnTo>
                    <a:lnTo>
                      <a:pt x="125" y="80"/>
                    </a:lnTo>
                    <a:lnTo>
                      <a:pt x="167" y="55"/>
                    </a:lnTo>
                    <a:lnTo>
                      <a:pt x="201" y="34"/>
                    </a:lnTo>
                    <a:lnTo>
                      <a:pt x="236" y="18"/>
                    </a:lnTo>
                    <a:lnTo>
                      <a:pt x="236" y="0"/>
                    </a:lnTo>
                    <a:lnTo>
                      <a:pt x="199" y="13"/>
                    </a:lnTo>
                    <a:lnTo>
                      <a:pt x="184" y="18"/>
                    </a:lnTo>
                    <a:lnTo>
                      <a:pt x="180" y="23"/>
                    </a:lnTo>
                    <a:lnTo>
                      <a:pt x="180" y="28"/>
                    </a:lnTo>
                    <a:lnTo>
                      <a:pt x="181" y="36"/>
                    </a:lnTo>
                    <a:lnTo>
                      <a:pt x="164" y="42"/>
                    </a:lnTo>
                    <a:lnTo>
                      <a:pt x="137" y="56"/>
                    </a:lnTo>
                    <a:lnTo>
                      <a:pt x="116" y="69"/>
                    </a:lnTo>
                    <a:lnTo>
                      <a:pt x="100" y="77"/>
                    </a:lnTo>
                    <a:lnTo>
                      <a:pt x="84" y="88"/>
                    </a:lnTo>
                    <a:lnTo>
                      <a:pt x="67" y="97"/>
                    </a:lnTo>
                    <a:lnTo>
                      <a:pt x="49" y="113"/>
                    </a:lnTo>
                    <a:lnTo>
                      <a:pt x="41" y="120"/>
                    </a:lnTo>
                    <a:lnTo>
                      <a:pt x="26" y="132"/>
                    </a:lnTo>
                    <a:lnTo>
                      <a:pt x="13" y="140"/>
                    </a:lnTo>
                    <a:lnTo>
                      <a:pt x="0" y="152"/>
                    </a:lnTo>
                    <a:lnTo>
                      <a:pt x="3" y="160"/>
                    </a:lnTo>
                  </a:path>
                </a:pathLst>
              </a:custGeom>
              <a:solidFill>
                <a:srgbClr val="5F5F7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4" name="Freeform 346"/>
              <p:cNvSpPr>
                <a:spLocks/>
              </p:cNvSpPr>
              <p:nvPr/>
            </p:nvSpPr>
            <p:spPr bwMode="auto">
              <a:xfrm>
                <a:off x="4820" y="3787"/>
                <a:ext cx="99" cy="48"/>
              </a:xfrm>
              <a:custGeom>
                <a:avLst/>
                <a:gdLst>
                  <a:gd name="T0" fmla="*/ 98 w 99"/>
                  <a:gd name="T1" fmla="*/ 37 h 48"/>
                  <a:gd name="T2" fmla="*/ 73 w 99"/>
                  <a:gd name="T3" fmla="*/ 26 h 48"/>
                  <a:gd name="T4" fmla="*/ 53 w 99"/>
                  <a:gd name="T5" fmla="*/ 13 h 48"/>
                  <a:gd name="T6" fmla="*/ 34 w 99"/>
                  <a:gd name="T7" fmla="*/ 3 h 48"/>
                  <a:gd name="T8" fmla="*/ 22 w 99"/>
                  <a:gd name="T9" fmla="*/ 0 h 48"/>
                  <a:gd name="T10" fmla="*/ 13 w 99"/>
                  <a:gd name="T11" fmla="*/ 0 h 48"/>
                  <a:gd name="T12" fmla="*/ 3 w 99"/>
                  <a:gd name="T13" fmla="*/ 4 h 48"/>
                  <a:gd name="T14" fmla="*/ 0 w 99"/>
                  <a:gd name="T15" fmla="*/ 12 h 48"/>
                  <a:gd name="T16" fmla="*/ 3 w 99"/>
                  <a:gd name="T17" fmla="*/ 20 h 48"/>
                  <a:gd name="T18" fmla="*/ 15 w 99"/>
                  <a:gd name="T19" fmla="*/ 24 h 48"/>
                  <a:gd name="T20" fmla="*/ 29 w 99"/>
                  <a:gd name="T21" fmla="*/ 25 h 48"/>
                  <a:gd name="T22" fmla="*/ 46 w 99"/>
                  <a:gd name="T23" fmla="*/ 28 h 48"/>
                  <a:gd name="T24" fmla="*/ 53 w 99"/>
                  <a:gd name="T25" fmla="*/ 32 h 48"/>
                  <a:gd name="T26" fmla="*/ 60 w 99"/>
                  <a:gd name="T27" fmla="*/ 43 h 48"/>
                  <a:gd name="T28" fmla="*/ 61 w 99"/>
                  <a:gd name="T29" fmla="*/ 36 h 48"/>
                  <a:gd name="T30" fmla="*/ 74 w 99"/>
                  <a:gd name="T31" fmla="*/ 44 h 48"/>
                  <a:gd name="T32" fmla="*/ 84 w 99"/>
                  <a:gd name="T33" fmla="*/ 47 h 48"/>
                  <a:gd name="T34" fmla="*/ 94 w 99"/>
                  <a:gd name="T35" fmla="*/ 44 h 48"/>
                  <a:gd name="T36" fmla="*/ 98 w 99"/>
                  <a:gd name="T37" fmla="*/ 3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9" h="48">
                    <a:moveTo>
                      <a:pt x="98" y="37"/>
                    </a:moveTo>
                    <a:lnTo>
                      <a:pt x="73" y="26"/>
                    </a:lnTo>
                    <a:lnTo>
                      <a:pt x="53" y="13"/>
                    </a:lnTo>
                    <a:lnTo>
                      <a:pt x="34" y="3"/>
                    </a:lnTo>
                    <a:lnTo>
                      <a:pt x="22" y="0"/>
                    </a:lnTo>
                    <a:lnTo>
                      <a:pt x="13" y="0"/>
                    </a:lnTo>
                    <a:lnTo>
                      <a:pt x="3" y="4"/>
                    </a:lnTo>
                    <a:lnTo>
                      <a:pt x="0" y="12"/>
                    </a:lnTo>
                    <a:lnTo>
                      <a:pt x="3" y="20"/>
                    </a:lnTo>
                    <a:lnTo>
                      <a:pt x="15" y="24"/>
                    </a:lnTo>
                    <a:lnTo>
                      <a:pt x="29" y="25"/>
                    </a:lnTo>
                    <a:lnTo>
                      <a:pt x="46" y="28"/>
                    </a:lnTo>
                    <a:lnTo>
                      <a:pt x="53" y="32"/>
                    </a:lnTo>
                    <a:lnTo>
                      <a:pt x="60" y="43"/>
                    </a:lnTo>
                    <a:lnTo>
                      <a:pt x="61" y="36"/>
                    </a:lnTo>
                    <a:lnTo>
                      <a:pt x="74" y="44"/>
                    </a:lnTo>
                    <a:lnTo>
                      <a:pt x="84" y="47"/>
                    </a:lnTo>
                    <a:lnTo>
                      <a:pt x="94" y="44"/>
                    </a:lnTo>
                    <a:lnTo>
                      <a:pt x="98" y="37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5" name="Freeform 347"/>
              <p:cNvSpPr>
                <a:spLocks/>
              </p:cNvSpPr>
              <p:nvPr/>
            </p:nvSpPr>
            <p:spPr bwMode="auto">
              <a:xfrm>
                <a:off x="4872" y="3717"/>
                <a:ext cx="107" cy="70"/>
              </a:xfrm>
              <a:custGeom>
                <a:avLst/>
                <a:gdLst>
                  <a:gd name="T0" fmla="*/ 103 w 107"/>
                  <a:gd name="T1" fmla="*/ 51 h 70"/>
                  <a:gd name="T2" fmla="*/ 91 w 107"/>
                  <a:gd name="T3" fmla="*/ 51 h 70"/>
                  <a:gd name="T4" fmla="*/ 81 w 107"/>
                  <a:gd name="T5" fmla="*/ 46 h 70"/>
                  <a:gd name="T6" fmla="*/ 67 w 107"/>
                  <a:gd name="T7" fmla="*/ 40 h 70"/>
                  <a:gd name="T8" fmla="*/ 53 w 107"/>
                  <a:gd name="T9" fmla="*/ 32 h 70"/>
                  <a:gd name="T10" fmla="*/ 38 w 107"/>
                  <a:gd name="T11" fmla="*/ 22 h 70"/>
                  <a:gd name="T12" fmla="*/ 19 w 107"/>
                  <a:gd name="T13" fmla="*/ 7 h 70"/>
                  <a:gd name="T14" fmla="*/ 9 w 107"/>
                  <a:gd name="T15" fmla="*/ 1 h 70"/>
                  <a:gd name="T16" fmla="*/ 1 w 107"/>
                  <a:gd name="T17" fmla="*/ 0 h 70"/>
                  <a:gd name="T18" fmla="*/ 0 w 107"/>
                  <a:gd name="T19" fmla="*/ 2 h 70"/>
                  <a:gd name="T20" fmla="*/ 6 w 107"/>
                  <a:gd name="T21" fmla="*/ 10 h 70"/>
                  <a:gd name="T22" fmla="*/ 22 w 107"/>
                  <a:gd name="T23" fmla="*/ 21 h 70"/>
                  <a:gd name="T24" fmla="*/ 36 w 107"/>
                  <a:gd name="T25" fmla="*/ 29 h 70"/>
                  <a:gd name="T26" fmla="*/ 49 w 107"/>
                  <a:gd name="T27" fmla="*/ 34 h 70"/>
                  <a:gd name="T28" fmla="*/ 59 w 107"/>
                  <a:gd name="T29" fmla="*/ 45 h 70"/>
                  <a:gd name="T30" fmla="*/ 82 w 107"/>
                  <a:gd name="T31" fmla="*/ 61 h 70"/>
                  <a:gd name="T32" fmla="*/ 94 w 107"/>
                  <a:gd name="T33" fmla="*/ 69 h 70"/>
                  <a:gd name="T34" fmla="*/ 99 w 107"/>
                  <a:gd name="T35" fmla="*/ 69 h 70"/>
                  <a:gd name="T36" fmla="*/ 106 w 107"/>
                  <a:gd name="T37" fmla="*/ 59 h 70"/>
                  <a:gd name="T38" fmla="*/ 103 w 107"/>
                  <a:gd name="T39" fmla="*/ 5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7" h="70">
                    <a:moveTo>
                      <a:pt x="103" y="51"/>
                    </a:moveTo>
                    <a:lnTo>
                      <a:pt x="91" y="51"/>
                    </a:lnTo>
                    <a:lnTo>
                      <a:pt x="81" y="46"/>
                    </a:lnTo>
                    <a:lnTo>
                      <a:pt x="67" y="40"/>
                    </a:lnTo>
                    <a:lnTo>
                      <a:pt x="53" y="32"/>
                    </a:lnTo>
                    <a:lnTo>
                      <a:pt x="38" y="22"/>
                    </a:lnTo>
                    <a:lnTo>
                      <a:pt x="19" y="7"/>
                    </a:lnTo>
                    <a:lnTo>
                      <a:pt x="9" y="1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6" y="10"/>
                    </a:lnTo>
                    <a:lnTo>
                      <a:pt x="22" y="21"/>
                    </a:lnTo>
                    <a:lnTo>
                      <a:pt x="36" y="29"/>
                    </a:lnTo>
                    <a:lnTo>
                      <a:pt x="49" y="34"/>
                    </a:lnTo>
                    <a:lnTo>
                      <a:pt x="59" y="45"/>
                    </a:lnTo>
                    <a:lnTo>
                      <a:pt x="82" y="61"/>
                    </a:lnTo>
                    <a:lnTo>
                      <a:pt x="94" y="69"/>
                    </a:lnTo>
                    <a:lnTo>
                      <a:pt x="99" y="69"/>
                    </a:lnTo>
                    <a:lnTo>
                      <a:pt x="106" y="59"/>
                    </a:lnTo>
                    <a:lnTo>
                      <a:pt x="103" y="51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6" name="Freeform 348"/>
              <p:cNvSpPr>
                <a:spLocks/>
              </p:cNvSpPr>
              <p:nvPr/>
            </p:nvSpPr>
            <p:spPr bwMode="auto">
              <a:xfrm>
                <a:off x="4268" y="3337"/>
                <a:ext cx="118" cy="447"/>
              </a:xfrm>
              <a:custGeom>
                <a:avLst/>
                <a:gdLst>
                  <a:gd name="T0" fmla="*/ 0 w 118"/>
                  <a:gd name="T1" fmla="*/ 0 h 447"/>
                  <a:gd name="T2" fmla="*/ 0 w 118"/>
                  <a:gd name="T3" fmla="*/ 446 h 447"/>
                  <a:gd name="T4" fmla="*/ 16 w 118"/>
                  <a:gd name="T5" fmla="*/ 429 h 447"/>
                  <a:gd name="T6" fmla="*/ 117 w 118"/>
                  <a:gd name="T7" fmla="*/ 92 h 447"/>
                  <a:gd name="T8" fmla="*/ 93 w 118"/>
                  <a:gd name="T9" fmla="*/ 84 h 447"/>
                  <a:gd name="T10" fmla="*/ 83 w 118"/>
                  <a:gd name="T11" fmla="*/ 79 h 447"/>
                  <a:gd name="T12" fmla="*/ 76 w 118"/>
                  <a:gd name="T13" fmla="*/ 70 h 447"/>
                  <a:gd name="T14" fmla="*/ 58 w 118"/>
                  <a:gd name="T15" fmla="*/ 68 h 447"/>
                  <a:gd name="T16" fmla="*/ 45 w 118"/>
                  <a:gd name="T17" fmla="*/ 66 h 447"/>
                  <a:gd name="T18" fmla="*/ 30 w 118"/>
                  <a:gd name="T19" fmla="*/ 61 h 447"/>
                  <a:gd name="T20" fmla="*/ 22 w 118"/>
                  <a:gd name="T21" fmla="*/ 55 h 447"/>
                  <a:gd name="T22" fmla="*/ 21 w 118"/>
                  <a:gd name="T23" fmla="*/ 32 h 447"/>
                  <a:gd name="T24" fmla="*/ 21 w 118"/>
                  <a:gd name="T25" fmla="*/ 17 h 447"/>
                  <a:gd name="T26" fmla="*/ 11 w 118"/>
                  <a:gd name="T27" fmla="*/ 7 h 447"/>
                  <a:gd name="T28" fmla="*/ 0 w 118"/>
                  <a:gd name="T2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8" h="447">
                    <a:moveTo>
                      <a:pt x="0" y="0"/>
                    </a:moveTo>
                    <a:lnTo>
                      <a:pt x="0" y="446"/>
                    </a:lnTo>
                    <a:lnTo>
                      <a:pt x="16" y="429"/>
                    </a:lnTo>
                    <a:lnTo>
                      <a:pt x="117" y="92"/>
                    </a:lnTo>
                    <a:lnTo>
                      <a:pt x="93" y="84"/>
                    </a:lnTo>
                    <a:lnTo>
                      <a:pt x="83" y="79"/>
                    </a:lnTo>
                    <a:lnTo>
                      <a:pt x="76" y="70"/>
                    </a:lnTo>
                    <a:lnTo>
                      <a:pt x="58" y="68"/>
                    </a:lnTo>
                    <a:lnTo>
                      <a:pt x="45" y="66"/>
                    </a:lnTo>
                    <a:lnTo>
                      <a:pt x="30" y="61"/>
                    </a:lnTo>
                    <a:lnTo>
                      <a:pt x="22" y="55"/>
                    </a:lnTo>
                    <a:lnTo>
                      <a:pt x="21" y="32"/>
                    </a:lnTo>
                    <a:lnTo>
                      <a:pt x="21" y="17"/>
                    </a:lnTo>
                    <a:lnTo>
                      <a:pt x="11" y="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FB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7" name="Freeform 349"/>
              <p:cNvSpPr>
                <a:spLocks/>
              </p:cNvSpPr>
              <p:nvPr/>
            </p:nvSpPr>
            <p:spPr bwMode="auto">
              <a:xfrm>
                <a:off x="4276" y="3518"/>
                <a:ext cx="67" cy="235"/>
              </a:xfrm>
              <a:custGeom>
                <a:avLst/>
                <a:gdLst>
                  <a:gd name="T0" fmla="*/ 66 w 67"/>
                  <a:gd name="T1" fmla="*/ 28 h 235"/>
                  <a:gd name="T2" fmla="*/ 54 w 67"/>
                  <a:gd name="T3" fmla="*/ 13 h 235"/>
                  <a:gd name="T4" fmla="*/ 46 w 67"/>
                  <a:gd name="T5" fmla="*/ 3 h 235"/>
                  <a:gd name="T6" fmla="*/ 25 w 67"/>
                  <a:gd name="T7" fmla="*/ 0 h 235"/>
                  <a:gd name="T8" fmla="*/ 22 w 67"/>
                  <a:gd name="T9" fmla="*/ 10 h 235"/>
                  <a:gd name="T10" fmla="*/ 30 w 67"/>
                  <a:gd name="T11" fmla="*/ 23 h 235"/>
                  <a:gd name="T12" fmla="*/ 27 w 67"/>
                  <a:gd name="T13" fmla="*/ 36 h 235"/>
                  <a:gd name="T14" fmla="*/ 38 w 67"/>
                  <a:gd name="T15" fmla="*/ 40 h 235"/>
                  <a:gd name="T16" fmla="*/ 44 w 67"/>
                  <a:gd name="T17" fmla="*/ 55 h 235"/>
                  <a:gd name="T18" fmla="*/ 41 w 67"/>
                  <a:gd name="T19" fmla="*/ 83 h 235"/>
                  <a:gd name="T20" fmla="*/ 40 w 67"/>
                  <a:gd name="T21" fmla="*/ 121 h 235"/>
                  <a:gd name="T22" fmla="*/ 30 w 67"/>
                  <a:gd name="T23" fmla="*/ 140 h 235"/>
                  <a:gd name="T24" fmla="*/ 22 w 67"/>
                  <a:gd name="T25" fmla="*/ 157 h 235"/>
                  <a:gd name="T26" fmla="*/ 10 w 67"/>
                  <a:gd name="T27" fmla="*/ 153 h 235"/>
                  <a:gd name="T28" fmla="*/ 1 w 67"/>
                  <a:gd name="T29" fmla="*/ 157 h 235"/>
                  <a:gd name="T30" fmla="*/ 0 w 67"/>
                  <a:gd name="T31" fmla="*/ 166 h 235"/>
                  <a:gd name="T32" fmla="*/ 1 w 67"/>
                  <a:gd name="T33" fmla="*/ 234 h 235"/>
                  <a:gd name="T34" fmla="*/ 45 w 67"/>
                  <a:gd name="T35" fmla="*/ 232 h 235"/>
                  <a:gd name="T36" fmla="*/ 66 w 67"/>
                  <a:gd name="T37" fmla="*/ 28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7" h="235">
                    <a:moveTo>
                      <a:pt x="66" y="28"/>
                    </a:moveTo>
                    <a:lnTo>
                      <a:pt x="54" y="13"/>
                    </a:lnTo>
                    <a:lnTo>
                      <a:pt x="46" y="3"/>
                    </a:lnTo>
                    <a:lnTo>
                      <a:pt x="25" y="0"/>
                    </a:lnTo>
                    <a:lnTo>
                      <a:pt x="22" y="10"/>
                    </a:lnTo>
                    <a:lnTo>
                      <a:pt x="30" y="23"/>
                    </a:lnTo>
                    <a:lnTo>
                      <a:pt x="27" y="36"/>
                    </a:lnTo>
                    <a:lnTo>
                      <a:pt x="38" y="40"/>
                    </a:lnTo>
                    <a:lnTo>
                      <a:pt x="44" y="55"/>
                    </a:lnTo>
                    <a:lnTo>
                      <a:pt x="41" y="83"/>
                    </a:lnTo>
                    <a:lnTo>
                      <a:pt x="40" y="121"/>
                    </a:lnTo>
                    <a:lnTo>
                      <a:pt x="30" y="140"/>
                    </a:lnTo>
                    <a:lnTo>
                      <a:pt x="22" y="157"/>
                    </a:lnTo>
                    <a:lnTo>
                      <a:pt x="10" y="153"/>
                    </a:lnTo>
                    <a:lnTo>
                      <a:pt x="1" y="157"/>
                    </a:lnTo>
                    <a:lnTo>
                      <a:pt x="0" y="166"/>
                    </a:lnTo>
                    <a:lnTo>
                      <a:pt x="1" y="234"/>
                    </a:lnTo>
                    <a:lnTo>
                      <a:pt x="45" y="232"/>
                    </a:lnTo>
                    <a:lnTo>
                      <a:pt x="66" y="28"/>
                    </a:lnTo>
                  </a:path>
                </a:pathLst>
              </a:custGeom>
              <a:solidFill>
                <a:srgbClr val="5F7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8" name="Freeform 350"/>
              <p:cNvSpPr>
                <a:spLocks/>
              </p:cNvSpPr>
              <p:nvPr/>
            </p:nvSpPr>
            <p:spPr bwMode="auto">
              <a:xfrm>
                <a:off x="4276" y="3520"/>
                <a:ext cx="109" cy="236"/>
              </a:xfrm>
              <a:custGeom>
                <a:avLst/>
                <a:gdLst>
                  <a:gd name="T0" fmla="*/ 63 w 109"/>
                  <a:gd name="T1" fmla="*/ 26 h 236"/>
                  <a:gd name="T2" fmla="*/ 55 w 109"/>
                  <a:gd name="T3" fmla="*/ 12 h 236"/>
                  <a:gd name="T4" fmla="*/ 39 w 109"/>
                  <a:gd name="T5" fmla="*/ 3 h 236"/>
                  <a:gd name="T6" fmla="*/ 29 w 109"/>
                  <a:gd name="T7" fmla="*/ 0 h 236"/>
                  <a:gd name="T8" fmla="*/ 23 w 109"/>
                  <a:gd name="T9" fmla="*/ 0 h 236"/>
                  <a:gd name="T10" fmla="*/ 18 w 109"/>
                  <a:gd name="T11" fmla="*/ 7 h 236"/>
                  <a:gd name="T12" fmla="*/ 21 w 109"/>
                  <a:gd name="T13" fmla="*/ 21 h 236"/>
                  <a:gd name="T14" fmla="*/ 28 w 109"/>
                  <a:gd name="T15" fmla="*/ 32 h 236"/>
                  <a:gd name="T16" fmla="*/ 33 w 109"/>
                  <a:gd name="T17" fmla="*/ 36 h 236"/>
                  <a:gd name="T18" fmla="*/ 39 w 109"/>
                  <a:gd name="T19" fmla="*/ 44 h 236"/>
                  <a:gd name="T20" fmla="*/ 44 w 109"/>
                  <a:gd name="T21" fmla="*/ 57 h 236"/>
                  <a:gd name="T22" fmla="*/ 45 w 109"/>
                  <a:gd name="T23" fmla="*/ 70 h 236"/>
                  <a:gd name="T24" fmla="*/ 45 w 109"/>
                  <a:gd name="T25" fmla="*/ 89 h 236"/>
                  <a:gd name="T26" fmla="*/ 33 w 109"/>
                  <a:gd name="T27" fmla="*/ 129 h 236"/>
                  <a:gd name="T28" fmla="*/ 26 w 109"/>
                  <a:gd name="T29" fmla="*/ 155 h 236"/>
                  <a:gd name="T30" fmla="*/ 15 w 109"/>
                  <a:gd name="T31" fmla="*/ 154 h 236"/>
                  <a:gd name="T32" fmla="*/ 8 w 109"/>
                  <a:gd name="T33" fmla="*/ 152 h 236"/>
                  <a:gd name="T34" fmla="*/ 1 w 109"/>
                  <a:gd name="T35" fmla="*/ 152 h 236"/>
                  <a:gd name="T36" fmla="*/ 0 w 109"/>
                  <a:gd name="T37" fmla="*/ 154 h 236"/>
                  <a:gd name="T38" fmla="*/ 0 w 109"/>
                  <a:gd name="T39" fmla="*/ 235 h 236"/>
                  <a:gd name="T40" fmla="*/ 108 w 109"/>
                  <a:gd name="T41" fmla="*/ 114 h 236"/>
                  <a:gd name="T42" fmla="*/ 63 w 109"/>
                  <a:gd name="T43" fmla="*/ 2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9" h="236">
                    <a:moveTo>
                      <a:pt x="63" y="26"/>
                    </a:moveTo>
                    <a:lnTo>
                      <a:pt x="55" y="12"/>
                    </a:lnTo>
                    <a:lnTo>
                      <a:pt x="39" y="3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18" y="7"/>
                    </a:lnTo>
                    <a:lnTo>
                      <a:pt x="21" y="21"/>
                    </a:lnTo>
                    <a:lnTo>
                      <a:pt x="28" y="32"/>
                    </a:lnTo>
                    <a:lnTo>
                      <a:pt x="33" y="36"/>
                    </a:lnTo>
                    <a:lnTo>
                      <a:pt x="39" y="44"/>
                    </a:lnTo>
                    <a:lnTo>
                      <a:pt x="44" y="57"/>
                    </a:lnTo>
                    <a:lnTo>
                      <a:pt x="45" y="70"/>
                    </a:lnTo>
                    <a:lnTo>
                      <a:pt x="45" y="89"/>
                    </a:lnTo>
                    <a:lnTo>
                      <a:pt x="33" y="129"/>
                    </a:lnTo>
                    <a:lnTo>
                      <a:pt x="26" y="155"/>
                    </a:lnTo>
                    <a:lnTo>
                      <a:pt x="15" y="154"/>
                    </a:lnTo>
                    <a:lnTo>
                      <a:pt x="8" y="152"/>
                    </a:lnTo>
                    <a:lnTo>
                      <a:pt x="1" y="152"/>
                    </a:lnTo>
                    <a:lnTo>
                      <a:pt x="0" y="154"/>
                    </a:lnTo>
                    <a:lnTo>
                      <a:pt x="0" y="235"/>
                    </a:lnTo>
                    <a:lnTo>
                      <a:pt x="108" y="114"/>
                    </a:lnTo>
                    <a:lnTo>
                      <a:pt x="63" y="26"/>
                    </a:lnTo>
                  </a:path>
                </a:pathLst>
              </a:custGeom>
              <a:solidFill>
                <a:srgbClr val="3F7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79" name="Freeform 351"/>
              <p:cNvSpPr>
                <a:spLocks/>
              </p:cNvSpPr>
              <p:nvPr/>
            </p:nvSpPr>
            <p:spPr bwMode="auto">
              <a:xfrm>
                <a:off x="4267" y="3417"/>
                <a:ext cx="341" cy="439"/>
              </a:xfrm>
              <a:custGeom>
                <a:avLst/>
                <a:gdLst>
                  <a:gd name="T0" fmla="*/ 93 w 341"/>
                  <a:gd name="T1" fmla="*/ 0 h 439"/>
                  <a:gd name="T2" fmla="*/ 84 w 341"/>
                  <a:gd name="T3" fmla="*/ 68 h 439"/>
                  <a:gd name="T4" fmla="*/ 73 w 341"/>
                  <a:gd name="T5" fmla="*/ 114 h 439"/>
                  <a:gd name="T6" fmla="*/ 63 w 341"/>
                  <a:gd name="T7" fmla="*/ 162 h 439"/>
                  <a:gd name="T8" fmla="*/ 55 w 341"/>
                  <a:gd name="T9" fmla="*/ 195 h 439"/>
                  <a:gd name="T10" fmla="*/ 41 w 341"/>
                  <a:gd name="T11" fmla="*/ 246 h 439"/>
                  <a:gd name="T12" fmla="*/ 11 w 341"/>
                  <a:gd name="T13" fmla="*/ 324 h 439"/>
                  <a:gd name="T14" fmla="*/ 6 w 341"/>
                  <a:gd name="T15" fmla="*/ 349 h 439"/>
                  <a:gd name="T16" fmla="*/ 0 w 341"/>
                  <a:gd name="T17" fmla="*/ 366 h 439"/>
                  <a:gd name="T18" fmla="*/ 0 w 341"/>
                  <a:gd name="T19" fmla="*/ 374 h 439"/>
                  <a:gd name="T20" fmla="*/ 3 w 341"/>
                  <a:gd name="T21" fmla="*/ 381 h 439"/>
                  <a:gd name="T22" fmla="*/ 9 w 341"/>
                  <a:gd name="T23" fmla="*/ 385 h 439"/>
                  <a:gd name="T24" fmla="*/ 41 w 341"/>
                  <a:gd name="T25" fmla="*/ 389 h 439"/>
                  <a:gd name="T26" fmla="*/ 82 w 341"/>
                  <a:gd name="T27" fmla="*/ 395 h 439"/>
                  <a:gd name="T28" fmla="*/ 127 w 341"/>
                  <a:gd name="T29" fmla="*/ 409 h 439"/>
                  <a:gd name="T30" fmla="*/ 177 w 341"/>
                  <a:gd name="T31" fmla="*/ 423 h 439"/>
                  <a:gd name="T32" fmla="*/ 216 w 341"/>
                  <a:gd name="T33" fmla="*/ 435 h 439"/>
                  <a:gd name="T34" fmla="*/ 232 w 341"/>
                  <a:gd name="T35" fmla="*/ 438 h 439"/>
                  <a:gd name="T36" fmla="*/ 238 w 341"/>
                  <a:gd name="T37" fmla="*/ 431 h 439"/>
                  <a:gd name="T38" fmla="*/ 249 w 341"/>
                  <a:gd name="T39" fmla="*/ 401 h 439"/>
                  <a:gd name="T40" fmla="*/ 263 w 341"/>
                  <a:gd name="T41" fmla="*/ 359 h 439"/>
                  <a:gd name="T42" fmla="*/ 275 w 341"/>
                  <a:gd name="T43" fmla="*/ 327 h 439"/>
                  <a:gd name="T44" fmla="*/ 296 w 341"/>
                  <a:gd name="T45" fmla="*/ 263 h 439"/>
                  <a:gd name="T46" fmla="*/ 320 w 341"/>
                  <a:gd name="T47" fmla="*/ 194 h 439"/>
                  <a:gd name="T48" fmla="*/ 331 w 341"/>
                  <a:gd name="T49" fmla="*/ 149 h 439"/>
                  <a:gd name="T50" fmla="*/ 337 w 341"/>
                  <a:gd name="T51" fmla="*/ 107 h 439"/>
                  <a:gd name="T52" fmla="*/ 340 w 341"/>
                  <a:gd name="T53" fmla="*/ 75 h 439"/>
                  <a:gd name="T54" fmla="*/ 340 w 341"/>
                  <a:gd name="T55" fmla="*/ 58 h 439"/>
                  <a:gd name="T56" fmla="*/ 338 w 341"/>
                  <a:gd name="T57" fmla="*/ 53 h 439"/>
                  <a:gd name="T58" fmla="*/ 320 w 341"/>
                  <a:gd name="T59" fmla="*/ 49 h 439"/>
                  <a:gd name="T60" fmla="*/ 293 w 341"/>
                  <a:gd name="T61" fmla="*/ 45 h 439"/>
                  <a:gd name="T62" fmla="*/ 255 w 341"/>
                  <a:gd name="T63" fmla="*/ 38 h 439"/>
                  <a:gd name="T64" fmla="*/ 216 w 341"/>
                  <a:gd name="T65" fmla="*/ 28 h 439"/>
                  <a:gd name="T66" fmla="*/ 189 w 341"/>
                  <a:gd name="T67" fmla="*/ 19 h 439"/>
                  <a:gd name="T68" fmla="*/ 152 w 341"/>
                  <a:gd name="T69" fmla="*/ 7 h 439"/>
                  <a:gd name="T70" fmla="*/ 123 w 341"/>
                  <a:gd name="T71" fmla="*/ 1 h 439"/>
                  <a:gd name="T72" fmla="*/ 93 w 341"/>
                  <a:gd name="T73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1" h="439">
                    <a:moveTo>
                      <a:pt x="93" y="0"/>
                    </a:moveTo>
                    <a:lnTo>
                      <a:pt x="84" y="68"/>
                    </a:lnTo>
                    <a:lnTo>
                      <a:pt x="73" y="114"/>
                    </a:lnTo>
                    <a:lnTo>
                      <a:pt x="63" y="162"/>
                    </a:lnTo>
                    <a:lnTo>
                      <a:pt x="55" y="195"/>
                    </a:lnTo>
                    <a:lnTo>
                      <a:pt x="41" y="246"/>
                    </a:lnTo>
                    <a:lnTo>
                      <a:pt x="11" y="324"/>
                    </a:lnTo>
                    <a:lnTo>
                      <a:pt x="6" y="349"/>
                    </a:lnTo>
                    <a:lnTo>
                      <a:pt x="0" y="366"/>
                    </a:lnTo>
                    <a:lnTo>
                      <a:pt x="0" y="374"/>
                    </a:lnTo>
                    <a:lnTo>
                      <a:pt x="3" y="381"/>
                    </a:lnTo>
                    <a:lnTo>
                      <a:pt x="9" y="385"/>
                    </a:lnTo>
                    <a:lnTo>
                      <a:pt x="41" y="389"/>
                    </a:lnTo>
                    <a:lnTo>
                      <a:pt x="82" y="395"/>
                    </a:lnTo>
                    <a:lnTo>
                      <a:pt x="127" y="409"/>
                    </a:lnTo>
                    <a:lnTo>
                      <a:pt x="177" y="423"/>
                    </a:lnTo>
                    <a:lnTo>
                      <a:pt x="216" y="435"/>
                    </a:lnTo>
                    <a:lnTo>
                      <a:pt x="232" y="438"/>
                    </a:lnTo>
                    <a:lnTo>
                      <a:pt x="238" y="431"/>
                    </a:lnTo>
                    <a:lnTo>
                      <a:pt x="249" y="401"/>
                    </a:lnTo>
                    <a:lnTo>
                      <a:pt x="263" y="359"/>
                    </a:lnTo>
                    <a:lnTo>
                      <a:pt x="275" y="327"/>
                    </a:lnTo>
                    <a:lnTo>
                      <a:pt x="296" y="263"/>
                    </a:lnTo>
                    <a:lnTo>
                      <a:pt x="320" y="194"/>
                    </a:lnTo>
                    <a:lnTo>
                      <a:pt x="331" y="149"/>
                    </a:lnTo>
                    <a:lnTo>
                      <a:pt x="337" y="107"/>
                    </a:lnTo>
                    <a:lnTo>
                      <a:pt x="340" y="75"/>
                    </a:lnTo>
                    <a:lnTo>
                      <a:pt x="340" y="58"/>
                    </a:lnTo>
                    <a:lnTo>
                      <a:pt x="338" y="53"/>
                    </a:lnTo>
                    <a:lnTo>
                      <a:pt x="320" y="49"/>
                    </a:lnTo>
                    <a:lnTo>
                      <a:pt x="293" y="45"/>
                    </a:lnTo>
                    <a:lnTo>
                      <a:pt x="255" y="38"/>
                    </a:lnTo>
                    <a:lnTo>
                      <a:pt x="216" y="28"/>
                    </a:lnTo>
                    <a:lnTo>
                      <a:pt x="189" y="19"/>
                    </a:lnTo>
                    <a:lnTo>
                      <a:pt x="152" y="7"/>
                    </a:lnTo>
                    <a:lnTo>
                      <a:pt x="123" y="1"/>
                    </a:lnTo>
                    <a:lnTo>
                      <a:pt x="93" y="0"/>
                    </a:lnTo>
                  </a:path>
                </a:pathLst>
              </a:custGeom>
              <a:solidFill>
                <a:srgbClr val="DFD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80" name="Freeform 352"/>
              <p:cNvSpPr>
                <a:spLocks/>
              </p:cNvSpPr>
              <p:nvPr/>
            </p:nvSpPr>
            <p:spPr bwMode="auto">
              <a:xfrm>
                <a:off x="4279" y="3567"/>
                <a:ext cx="293" cy="246"/>
              </a:xfrm>
              <a:custGeom>
                <a:avLst/>
                <a:gdLst>
                  <a:gd name="T0" fmla="*/ 266 w 293"/>
                  <a:gd name="T1" fmla="*/ 89 h 246"/>
                  <a:gd name="T2" fmla="*/ 217 w 293"/>
                  <a:gd name="T3" fmla="*/ 84 h 246"/>
                  <a:gd name="T4" fmla="*/ 179 w 293"/>
                  <a:gd name="T5" fmla="*/ 52 h 246"/>
                  <a:gd name="T6" fmla="*/ 155 w 293"/>
                  <a:gd name="T7" fmla="*/ 51 h 246"/>
                  <a:gd name="T8" fmla="*/ 129 w 293"/>
                  <a:gd name="T9" fmla="*/ 40 h 246"/>
                  <a:gd name="T10" fmla="*/ 92 w 293"/>
                  <a:gd name="T11" fmla="*/ 3 h 246"/>
                  <a:gd name="T12" fmla="*/ 76 w 293"/>
                  <a:gd name="T13" fmla="*/ 2 h 246"/>
                  <a:gd name="T14" fmla="*/ 79 w 293"/>
                  <a:gd name="T15" fmla="*/ 10 h 246"/>
                  <a:gd name="T16" fmla="*/ 64 w 293"/>
                  <a:gd name="T17" fmla="*/ 7 h 246"/>
                  <a:gd name="T18" fmla="*/ 56 w 293"/>
                  <a:gd name="T19" fmla="*/ 13 h 246"/>
                  <a:gd name="T20" fmla="*/ 71 w 293"/>
                  <a:gd name="T21" fmla="*/ 19 h 246"/>
                  <a:gd name="T22" fmla="*/ 71 w 293"/>
                  <a:gd name="T23" fmla="*/ 28 h 246"/>
                  <a:gd name="T24" fmla="*/ 51 w 293"/>
                  <a:gd name="T25" fmla="*/ 31 h 246"/>
                  <a:gd name="T26" fmla="*/ 55 w 293"/>
                  <a:gd name="T27" fmla="*/ 52 h 246"/>
                  <a:gd name="T28" fmla="*/ 65 w 293"/>
                  <a:gd name="T29" fmla="*/ 60 h 246"/>
                  <a:gd name="T30" fmla="*/ 51 w 293"/>
                  <a:gd name="T31" fmla="*/ 64 h 246"/>
                  <a:gd name="T32" fmla="*/ 34 w 293"/>
                  <a:gd name="T33" fmla="*/ 86 h 246"/>
                  <a:gd name="T34" fmla="*/ 56 w 293"/>
                  <a:gd name="T35" fmla="*/ 89 h 246"/>
                  <a:gd name="T36" fmla="*/ 63 w 293"/>
                  <a:gd name="T37" fmla="*/ 101 h 246"/>
                  <a:gd name="T38" fmla="*/ 53 w 293"/>
                  <a:gd name="T39" fmla="*/ 108 h 246"/>
                  <a:gd name="T40" fmla="*/ 31 w 293"/>
                  <a:gd name="T41" fmla="*/ 96 h 246"/>
                  <a:gd name="T42" fmla="*/ 36 w 293"/>
                  <a:gd name="T43" fmla="*/ 117 h 246"/>
                  <a:gd name="T44" fmla="*/ 23 w 293"/>
                  <a:gd name="T45" fmla="*/ 132 h 246"/>
                  <a:gd name="T46" fmla="*/ 16 w 293"/>
                  <a:gd name="T47" fmla="*/ 146 h 246"/>
                  <a:gd name="T48" fmla="*/ 9 w 293"/>
                  <a:gd name="T49" fmla="*/ 150 h 246"/>
                  <a:gd name="T50" fmla="*/ 11 w 293"/>
                  <a:gd name="T51" fmla="*/ 186 h 246"/>
                  <a:gd name="T52" fmla="*/ 17 w 293"/>
                  <a:gd name="T53" fmla="*/ 188 h 246"/>
                  <a:gd name="T54" fmla="*/ 13 w 293"/>
                  <a:gd name="T55" fmla="*/ 199 h 246"/>
                  <a:gd name="T56" fmla="*/ 23 w 293"/>
                  <a:gd name="T57" fmla="*/ 199 h 246"/>
                  <a:gd name="T58" fmla="*/ 14 w 293"/>
                  <a:gd name="T59" fmla="*/ 210 h 246"/>
                  <a:gd name="T60" fmla="*/ 34 w 293"/>
                  <a:gd name="T61" fmla="*/ 214 h 246"/>
                  <a:gd name="T62" fmla="*/ 60 w 293"/>
                  <a:gd name="T63" fmla="*/ 212 h 246"/>
                  <a:gd name="T64" fmla="*/ 70 w 293"/>
                  <a:gd name="T65" fmla="*/ 210 h 246"/>
                  <a:gd name="T66" fmla="*/ 76 w 293"/>
                  <a:gd name="T67" fmla="*/ 218 h 246"/>
                  <a:gd name="T68" fmla="*/ 86 w 293"/>
                  <a:gd name="T69" fmla="*/ 227 h 246"/>
                  <a:gd name="T70" fmla="*/ 157 w 293"/>
                  <a:gd name="T71" fmla="*/ 245 h 246"/>
                  <a:gd name="T72" fmla="*/ 163 w 293"/>
                  <a:gd name="T73" fmla="*/ 231 h 246"/>
                  <a:gd name="T74" fmla="*/ 188 w 293"/>
                  <a:gd name="T75" fmla="*/ 229 h 246"/>
                  <a:gd name="T76" fmla="*/ 225 w 293"/>
                  <a:gd name="T77" fmla="*/ 237 h 246"/>
                  <a:gd name="T78" fmla="*/ 235 w 293"/>
                  <a:gd name="T79" fmla="*/ 235 h 246"/>
                  <a:gd name="T80" fmla="*/ 233 w 293"/>
                  <a:gd name="T81" fmla="*/ 222 h 246"/>
                  <a:gd name="T82" fmla="*/ 248 w 293"/>
                  <a:gd name="T83" fmla="*/ 196 h 246"/>
                  <a:gd name="T84" fmla="*/ 272 w 293"/>
                  <a:gd name="T85" fmla="*/ 151 h 246"/>
                  <a:gd name="T86" fmla="*/ 292 w 293"/>
                  <a:gd name="T87" fmla="*/ 84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3" h="246">
                    <a:moveTo>
                      <a:pt x="292" y="84"/>
                    </a:moveTo>
                    <a:lnTo>
                      <a:pt x="266" y="89"/>
                    </a:lnTo>
                    <a:lnTo>
                      <a:pt x="240" y="89"/>
                    </a:lnTo>
                    <a:lnTo>
                      <a:pt x="217" y="84"/>
                    </a:lnTo>
                    <a:lnTo>
                      <a:pt x="195" y="64"/>
                    </a:lnTo>
                    <a:lnTo>
                      <a:pt x="179" y="52"/>
                    </a:lnTo>
                    <a:lnTo>
                      <a:pt x="169" y="51"/>
                    </a:lnTo>
                    <a:lnTo>
                      <a:pt x="155" y="51"/>
                    </a:lnTo>
                    <a:lnTo>
                      <a:pt x="145" y="51"/>
                    </a:lnTo>
                    <a:lnTo>
                      <a:pt x="129" y="40"/>
                    </a:lnTo>
                    <a:lnTo>
                      <a:pt x="111" y="23"/>
                    </a:lnTo>
                    <a:lnTo>
                      <a:pt x="92" y="3"/>
                    </a:lnTo>
                    <a:lnTo>
                      <a:pt x="81" y="0"/>
                    </a:lnTo>
                    <a:lnTo>
                      <a:pt x="76" y="2"/>
                    </a:lnTo>
                    <a:lnTo>
                      <a:pt x="79" y="6"/>
                    </a:lnTo>
                    <a:lnTo>
                      <a:pt x="79" y="10"/>
                    </a:lnTo>
                    <a:lnTo>
                      <a:pt x="70" y="10"/>
                    </a:lnTo>
                    <a:lnTo>
                      <a:pt x="64" y="7"/>
                    </a:lnTo>
                    <a:lnTo>
                      <a:pt x="58" y="7"/>
                    </a:lnTo>
                    <a:lnTo>
                      <a:pt x="56" y="13"/>
                    </a:lnTo>
                    <a:lnTo>
                      <a:pt x="66" y="14"/>
                    </a:lnTo>
                    <a:lnTo>
                      <a:pt x="71" y="19"/>
                    </a:lnTo>
                    <a:lnTo>
                      <a:pt x="74" y="23"/>
                    </a:lnTo>
                    <a:lnTo>
                      <a:pt x="71" y="28"/>
                    </a:lnTo>
                    <a:lnTo>
                      <a:pt x="60" y="30"/>
                    </a:lnTo>
                    <a:lnTo>
                      <a:pt x="51" y="31"/>
                    </a:lnTo>
                    <a:lnTo>
                      <a:pt x="46" y="52"/>
                    </a:lnTo>
                    <a:lnTo>
                      <a:pt x="55" y="52"/>
                    </a:lnTo>
                    <a:lnTo>
                      <a:pt x="65" y="53"/>
                    </a:lnTo>
                    <a:lnTo>
                      <a:pt x="65" y="60"/>
                    </a:lnTo>
                    <a:lnTo>
                      <a:pt x="63" y="63"/>
                    </a:lnTo>
                    <a:lnTo>
                      <a:pt x="51" y="64"/>
                    </a:lnTo>
                    <a:lnTo>
                      <a:pt x="41" y="63"/>
                    </a:lnTo>
                    <a:lnTo>
                      <a:pt x="34" y="86"/>
                    </a:lnTo>
                    <a:lnTo>
                      <a:pt x="46" y="86"/>
                    </a:lnTo>
                    <a:lnTo>
                      <a:pt x="56" y="89"/>
                    </a:lnTo>
                    <a:lnTo>
                      <a:pt x="61" y="94"/>
                    </a:lnTo>
                    <a:lnTo>
                      <a:pt x="63" y="101"/>
                    </a:lnTo>
                    <a:lnTo>
                      <a:pt x="60" y="108"/>
                    </a:lnTo>
                    <a:lnTo>
                      <a:pt x="53" y="108"/>
                    </a:lnTo>
                    <a:lnTo>
                      <a:pt x="43" y="101"/>
                    </a:lnTo>
                    <a:lnTo>
                      <a:pt x="31" y="96"/>
                    </a:lnTo>
                    <a:lnTo>
                      <a:pt x="30" y="113"/>
                    </a:lnTo>
                    <a:lnTo>
                      <a:pt x="36" y="117"/>
                    </a:lnTo>
                    <a:lnTo>
                      <a:pt x="24" y="117"/>
                    </a:lnTo>
                    <a:lnTo>
                      <a:pt x="23" y="132"/>
                    </a:lnTo>
                    <a:lnTo>
                      <a:pt x="17" y="132"/>
                    </a:lnTo>
                    <a:lnTo>
                      <a:pt x="16" y="146"/>
                    </a:lnTo>
                    <a:lnTo>
                      <a:pt x="23" y="148"/>
                    </a:lnTo>
                    <a:lnTo>
                      <a:pt x="9" y="150"/>
                    </a:lnTo>
                    <a:lnTo>
                      <a:pt x="0" y="180"/>
                    </a:lnTo>
                    <a:lnTo>
                      <a:pt x="11" y="186"/>
                    </a:lnTo>
                    <a:lnTo>
                      <a:pt x="16" y="184"/>
                    </a:lnTo>
                    <a:lnTo>
                      <a:pt x="17" y="188"/>
                    </a:lnTo>
                    <a:lnTo>
                      <a:pt x="8" y="199"/>
                    </a:lnTo>
                    <a:lnTo>
                      <a:pt x="13" y="199"/>
                    </a:lnTo>
                    <a:lnTo>
                      <a:pt x="18" y="197"/>
                    </a:lnTo>
                    <a:lnTo>
                      <a:pt x="23" y="199"/>
                    </a:lnTo>
                    <a:lnTo>
                      <a:pt x="13" y="206"/>
                    </a:lnTo>
                    <a:lnTo>
                      <a:pt x="14" y="210"/>
                    </a:lnTo>
                    <a:lnTo>
                      <a:pt x="26" y="205"/>
                    </a:lnTo>
                    <a:lnTo>
                      <a:pt x="34" y="214"/>
                    </a:lnTo>
                    <a:lnTo>
                      <a:pt x="45" y="214"/>
                    </a:lnTo>
                    <a:lnTo>
                      <a:pt x="60" y="212"/>
                    </a:lnTo>
                    <a:lnTo>
                      <a:pt x="68" y="210"/>
                    </a:lnTo>
                    <a:lnTo>
                      <a:pt x="70" y="210"/>
                    </a:lnTo>
                    <a:lnTo>
                      <a:pt x="74" y="216"/>
                    </a:lnTo>
                    <a:lnTo>
                      <a:pt x="76" y="218"/>
                    </a:lnTo>
                    <a:lnTo>
                      <a:pt x="84" y="218"/>
                    </a:lnTo>
                    <a:lnTo>
                      <a:pt x="86" y="227"/>
                    </a:lnTo>
                    <a:lnTo>
                      <a:pt x="84" y="232"/>
                    </a:lnTo>
                    <a:lnTo>
                      <a:pt x="157" y="245"/>
                    </a:lnTo>
                    <a:lnTo>
                      <a:pt x="157" y="235"/>
                    </a:lnTo>
                    <a:lnTo>
                      <a:pt x="163" y="231"/>
                    </a:lnTo>
                    <a:lnTo>
                      <a:pt x="169" y="230"/>
                    </a:lnTo>
                    <a:lnTo>
                      <a:pt x="188" y="229"/>
                    </a:lnTo>
                    <a:lnTo>
                      <a:pt x="212" y="234"/>
                    </a:lnTo>
                    <a:lnTo>
                      <a:pt x="225" y="237"/>
                    </a:lnTo>
                    <a:lnTo>
                      <a:pt x="231" y="238"/>
                    </a:lnTo>
                    <a:lnTo>
                      <a:pt x="235" y="235"/>
                    </a:lnTo>
                    <a:lnTo>
                      <a:pt x="231" y="230"/>
                    </a:lnTo>
                    <a:lnTo>
                      <a:pt x="233" y="222"/>
                    </a:lnTo>
                    <a:lnTo>
                      <a:pt x="241" y="222"/>
                    </a:lnTo>
                    <a:lnTo>
                      <a:pt x="248" y="196"/>
                    </a:lnTo>
                    <a:lnTo>
                      <a:pt x="263" y="172"/>
                    </a:lnTo>
                    <a:lnTo>
                      <a:pt x="272" y="151"/>
                    </a:lnTo>
                    <a:lnTo>
                      <a:pt x="278" y="122"/>
                    </a:lnTo>
                    <a:lnTo>
                      <a:pt x="292" y="84"/>
                    </a:lnTo>
                  </a:path>
                </a:pathLst>
              </a:custGeom>
              <a:solidFill>
                <a:srgbClr val="9FB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2884" name="Group 356"/>
              <p:cNvGrpSpPr>
                <a:grpSpLocks/>
              </p:cNvGrpSpPr>
              <p:nvPr/>
            </p:nvGrpSpPr>
            <p:grpSpPr bwMode="auto">
              <a:xfrm>
                <a:off x="4365" y="3734"/>
                <a:ext cx="78" cy="72"/>
                <a:chOff x="4365" y="3734"/>
                <a:chExt cx="78" cy="72"/>
              </a:xfrm>
            </p:grpSpPr>
            <p:sp>
              <p:nvSpPr>
                <p:cNvPr id="22881" name="Freeform 353"/>
                <p:cNvSpPr>
                  <a:spLocks/>
                </p:cNvSpPr>
                <p:nvPr/>
              </p:nvSpPr>
              <p:spPr bwMode="auto">
                <a:xfrm>
                  <a:off x="4365" y="3734"/>
                  <a:ext cx="75" cy="64"/>
                </a:xfrm>
                <a:custGeom>
                  <a:avLst/>
                  <a:gdLst>
                    <a:gd name="T0" fmla="*/ 14 w 75"/>
                    <a:gd name="T1" fmla="*/ 0 h 64"/>
                    <a:gd name="T2" fmla="*/ 68 w 75"/>
                    <a:gd name="T3" fmla="*/ 11 h 64"/>
                    <a:gd name="T4" fmla="*/ 72 w 75"/>
                    <a:gd name="T5" fmla="*/ 14 h 64"/>
                    <a:gd name="T6" fmla="*/ 74 w 75"/>
                    <a:gd name="T7" fmla="*/ 19 h 64"/>
                    <a:gd name="T8" fmla="*/ 66 w 75"/>
                    <a:gd name="T9" fmla="*/ 59 h 64"/>
                    <a:gd name="T10" fmla="*/ 64 w 75"/>
                    <a:gd name="T11" fmla="*/ 61 h 64"/>
                    <a:gd name="T12" fmla="*/ 57 w 75"/>
                    <a:gd name="T13" fmla="*/ 63 h 64"/>
                    <a:gd name="T14" fmla="*/ 52 w 75"/>
                    <a:gd name="T15" fmla="*/ 61 h 64"/>
                    <a:gd name="T16" fmla="*/ 4 w 75"/>
                    <a:gd name="T17" fmla="*/ 50 h 64"/>
                    <a:gd name="T18" fmla="*/ 0 w 75"/>
                    <a:gd name="T19" fmla="*/ 47 h 64"/>
                    <a:gd name="T20" fmla="*/ 0 w 75"/>
                    <a:gd name="T21" fmla="*/ 45 h 64"/>
                    <a:gd name="T22" fmla="*/ 0 w 75"/>
                    <a:gd name="T23" fmla="*/ 42 h 64"/>
                    <a:gd name="T24" fmla="*/ 6 w 75"/>
                    <a:gd name="T25" fmla="*/ 11 h 64"/>
                    <a:gd name="T26" fmla="*/ 8 w 75"/>
                    <a:gd name="T27" fmla="*/ 3 h 64"/>
                    <a:gd name="T28" fmla="*/ 9 w 75"/>
                    <a:gd name="T29" fmla="*/ 0 h 64"/>
                    <a:gd name="T30" fmla="*/ 14 w 75"/>
                    <a:gd name="T31" fmla="*/ 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5" h="64">
                      <a:moveTo>
                        <a:pt x="14" y="0"/>
                      </a:moveTo>
                      <a:lnTo>
                        <a:pt x="68" y="11"/>
                      </a:lnTo>
                      <a:lnTo>
                        <a:pt x="72" y="14"/>
                      </a:lnTo>
                      <a:lnTo>
                        <a:pt x="74" y="19"/>
                      </a:lnTo>
                      <a:lnTo>
                        <a:pt x="66" y="59"/>
                      </a:lnTo>
                      <a:lnTo>
                        <a:pt x="64" y="61"/>
                      </a:lnTo>
                      <a:lnTo>
                        <a:pt x="57" y="63"/>
                      </a:lnTo>
                      <a:lnTo>
                        <a:pt x="52" y="61"/>
                      </a:lnTo>
                      <a:lnTo>
                        <a:pt x="4" y="50"/>
                      </a:lnTo>
                      <a:lnTo>
                        <a:pt x="0" y="47"/>
                      </a:lnTo>
                      <a:lnTo>
                        <a:pt x="0" y="45"/>
                      </a:lnTo>
                      <a:lnTo>
                        <a:pt x="0" y="42"/>
                      </a:lnTo>
                      <a:lnTo>
                        <a:pt x="6" y="11"/>
                      </a:lnTo>
                      <a:lnTo>
                        <a:pt x="8" y="3"/>
                      </a:lnTo>
                      <a:lnTo>
                        <a:pt x="9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882" name="Freeform 354"/>
                <p:cNvSpPr>
                  <a:spLocks/>
                </p:cNvSpPr>
                <p:nvPr/>
              </p:nvSpPr>
              <p:spPr bwMode="auto">
                <a:xfrm>
                  <a:off x="4367" y="3738"/>
                  <a:ext cx="75" cy="65"/>
                </a:xfrm>
                <a:custGeom>
                  <a:avLst/>
                  <a:gdLst>
                    <a:gd name="T0" fmla="*/ 14 w 75"/>
                    <a:gd name="T1" fmla="*/ 0 h 65"/>
                    <a:gd name="T2" fmla="*/ 68 w 75"/>
                    <a:gd name="T3" fmla="*/ 11 h 65"/>
                    <a:gd name="T4" fmla="*/ 72 w 75"/>
                    <a:gd name="T5" fmla="*/ 15 h 65"/>
                    <a:gd name="T6" fmla="*/ 74 w 75"/>
                    <a:gd name="T7" fmla="*/ 19 h 65"/>
                    <a:gd name="T8" fmla="*/ 67 w 75"/>
                    <a:gd name="T9" fmla="*/ 60 h 65"/>
                    <a:gd name="T10" fmla="*/ 63 w 75"/>
                    <a:gd name="T11" fmla="*/ 62 h 65"/>
                    <a:gd name="T12" fmla="*/ 57 w 75"/>
                    <a:gd name="T13" fmla="*/ 64 h 65"/>
                    <a:gd name="T14" fmla="*/ 52 w 75"/>
                    <a:gd name="T15" fmla="*/ 63 h 65"/>
                    <a:gd name="T16" fmla="*/ 4 w 75"/>
                    <a:gd name="T17" fmla="*/ 51 h 65"/>
                    <a:gd name="T18" fmla="*/ 0 w 75"/>
                    <a:gd name="T19" fmla="*/ 48 h 65"/>
                    <a:gd name="T20" fmla="*/ 0 w 75"/>
                    <a:gd name="T21" fmla="*/ 46 h 65"/>
                    <a:gd name="T22" fmla="*/ 0 w 75"/>
                    <a:gd name="T23" fmla="*/ 42 h 65"/>
                    <a:gd name="T24" fmla="*/ 6 w 75"/>
                    <a:gd name="T25" fmla="*/ 11 h 65"/>
                    <a:gd name="T26" fmla="*/ 8 w 75"/>
                    <a:gd name="T27" fmla="*/ 3 h 65"/>
                    <a:gd name="T28" fmla="*/ 9 w 75"/>
                    <a:gd name="T29" fmla="*/ 0 h 65"/>
                    <a:gd name="T30" fmla="*/ 14 w 75"/>
                    <a:gd name="T31" fmla="*/ 0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5" h="65">
                      <a:moveTo>
                        <a:pt x="14" y="0"/>
                      </a:moveTo>
                      <a:lnTo>
                        <a:pt x="68" y="11"/>
                      </a:lnTo>
                      <a:lnTo>
                        <a:pt x="72" y="15"/>
                      </a:lnTo>
                      <a:lnTo>
                        <a:pt x="74" y="19"/>
                      </a:lnTo>
                      <a:lnTo>
                        <a:pt x="67" y="60"/>
                      </a:lnTo>
                      <a:lnTo>
                        <a:pt x="63" y="62"/>
                      </a:lnTo>
                      <a:lnTo>
                        <a:pt x="57" y="64"/>
                      </a:lnTo>
                      <a:lnTo>
                        <a:pt x="52" y="63"/>
                      </a:lnTo>
                      <a:lnTo>
                        <a:pt x="4" y="51"/>
                      </a:lnTo>
                      <a:lnTo>
                        <a:pt x="0" y="48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6" y="11"/>
                      </a:lnTo>
                      <a:lnTo>
                        <a:pt x="8" y="3"/>
                      </a:lnTo>
                      <a:lnTo>
                        <a:pt x="9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FFFFD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883" name="Freeform 355"/>
                <p:cNvSpPr>
                  <a:spLocks/>
                </p:cNvSpPr>
                <p:nvPr/>
              </p:nvSpPr>
              <p:spPr bwMode="auto">
                <a:xfrm>
                  <a:off x="4368" y="3742"/>
                  <a:ext cx="75" cy="64"/>
                </a:xfrm>
                <a:custGeom>
                  <a:avLst/>
                  <a:gdLst>
                    <a:gd name="T0" fmla="*/ 14 w 75"/>
                    <a:gd name="T1" fmla="*/ 0 h 64"/>
                    <a:gd name="T2" fmla="*/ 67 w 75"/>
                    <a:gd name="T3" fmla="*/ 11 h 64"/>
                    <a:gd name="T4" fmla="*/ 72 w 75"/>
                    <a:gd name="T5" fmla="*/ 14 h 64"/>
                    <a:gd name="T6" fmla="*/ 74 w 75"/>
                    <a:gd name="T7" fmla="*/ 19 h 64"/>
                    <a:gd name="T8" fmla="*/ 67 w 75"/>
                    <a:gd name="T9" fmla="*/ 59 h 64"/>
                    <a:gd name="T10" fmla="*/ 63 w 75"/>
                    <a:gd name="T11" fmla="*/ 61 h 64"/>
                    <a:gd name="T12" fmla="*/ 57 w 75"/>
                    <a:gd name="T13" fmla="*/ 63 h 64"/>
                    <a:gd name="T14" fmla="*/ 52 w 75"/>
                    <a:gd name="T15" fmla="*/ 61 h 64"/>
                    <a:gd name="T16" fmla="*/ 4 w 75"/>
                    <a:gd name="T17" fmla="*/ 50 h 64"/>
                    <a:gd name="T18" fmla="*/ 0 w 75"/>
                    <a:gd name="T19" fmla="*/ 47 h 64"/>
                    <a:gd name="T20" fmla="*/ 0 w 75"/>
                    <a:gd name="T21" fmla="*/ 46 h 64"/>
                    <a:gd name="T22" fmla="*/ 0 w 75"/>
                    <a:gd name="T23" fmla="*/ 42 h 64"/>
                    <a:gd name="T24" fmla="*/ 6 w 75"/>
                    <a:gd name="T25" fmla="*/ 11 h 64"/>
                    <a:gd name="T26" fmla="*/ 8 w 75"/>
                    <a:gd name="T27" fmla="*/ 3 h 64"/>
                    <a:gd name="T28" fmla="*/ 9 w 75"/>
                    <a:gd name="T29" fmla="*/ 0 h 64"/>
                    <a:gd name="T30" fmla="*/ 14 w 75"/>
                    <a:gd name="T31" fmla="*/ 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5" h="64">
                      <a:moveTo>
                        <a:pt x="14" y="0"/>
                      </a:moveTo>
                      <a:lnTo>
                        <a:pt x="67" y="11"/>
                      </a:lnTo>
                      <a:lnTo>
                        <a:pt x="72" y="14"/>
                      </a:lnTo>
                      <a:lnTo>
                        <a:pt x="74" y="19"/>
                      </a:lnTo>
                      <a:lnTo>
                        <a:pt x="67" y="59"/>
                      </a:lnTo>
                      <a:lnTo>
                        <a:pt x="63" y="61"/>
                      </a:lnTo>
                      <a:lnTo>
                        <a:pt x="57" y="63"/>
                      </a:lnTo>
                      <a:lnTo>
                        <a:pt x="52" y="61"/>
                      </a:lnTo>
                      <a:lnTo>
                        <a:pt x="4" y="50"/>
                      </a:lnTo>
                      <a:lnTo>
                        <a:pt x="0" y="47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6" y="11"/>
                      </a:lnTo>
                      <a:lnTo>
                        <a:pt x="8" y="3"/>
                      </a:lnTo>
                      <a:lnTo>
                        <a:pt x="9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BFBFB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22885" name="Freeform 357"/>
              <p:cNvSpPr>
                <a:spLocks/>
              </p:cNvSpPr>
              <p:nvPr/>
            </p:nvSpPr>
            <p:spPr bwMode="auto">
              <a:xfrm>
                <a:off x="4802" y="3707"/>
                <a:ext cx="59" cy="60"/>
              </a:xfrm>
              <a:custGeom>
                <a:avLst/>
                <a:gdLst>
                  <a:gd name="T0" fmla="*/ 0 w 59"/>
                  <a:gd name="T1" fmla="*/ 44 h 60"/>
                  <a:gd name="T2" fmla="*/ 4 w 59"/>
                  <a:gd name="T3" fmla="*/ 50 h 60"/>
                  <a:gd name="T4" fmla="*/ 11 w 59"/>
                  <a:gd name="T5" fmla="*/ 53 h 60"/>
                  <a:gd name="T6" fmla="*/ 24 w 59"/>
                  <a:gd name="T7" fmla="*/ 55 h 60"/>
                  <a:gd name="T8" fmla="*/ 34 w 59"/>
                  <a:gd name="T9" fmla="*/ 57 h 60"/>
                  <a:gd name="T10" fmla="*/ 44 w 59"/>
                  <a:gd name="T11" fmla="*/ 58 h 60"/>
                  <a:gd name="T12" fmla="*/ 50 w 59"/>
                  <a:gd name="T13" fmla="*/ 59 h 60"/>
                  <a:gd name="T14" fmla="*/ 56 w 59"/>
                  <a:gd name="T15" fmla="*/ 57 h 60"/>
                  <a:gd name="T16" fmla="*/ 58 w 59"/>
                  <a:gd name="T17" fmla="*/ 49 h 60"/>
                  <a:gd name="T18" fmla="*/ 53 w 59"/>
                  <a:gd name="T19" fmla="*/ 43 h 60"/>
                  <a:gd name="T20" fmla="*/ 46 w 59"/>
                  <a:gd name="T21" fmla="*/ 33 h 60"/>
                  <a:gd name="T22" fmla="*/ 46 w 59"/>
                  <a:gd name="T23" fmla="*/ 27 h 60"/>
                  <a:gd name="T24" fmla="*/ 52 w 59"/>
                  <a:gd name="T25" fmla="*/ 16 h 60"/>
                  <a:gd name="T26" fmla="*/ 51 w 59"/>
                  <a:gd name="T27" fmla="*/ 9 h 60"/>
                  <a:gd name="T28" fmla="*/ 46 w 59"/>
                  <a:gd name="T29" fmla="*/ 4 h 60"/>
                  <a:gd name="T30" fmla="*/ 37 w 59"/>
                  <a:gd name="T31" fmla="*/ 0 h 60"/>
                  <a:gd name="T32" fmla="*/ 32 w 59"/>
                  <a:gd name="T33" fmla="*/ 1 h 60"/>
                  <a:gd name="T34" fmla="*/ 23 w 59"/>
                  <a:gd name="T35" fmla="*/ 9 h 60"/>
                  <a:gd name="T36" fmla="*/ 14 w 59"/>
                  <a:gd name="T37" fmla="*/ 22 h 60"/>
                  <a:gd name="T38" fmla="*/ 5 w 59"/>
                  <a:gd name="T39" fmla="*/ 31 h 60"/>
                  <a:gd name="T40" fmla="*/ 1 w 59"/>
                  <a:gd name="T41" fmla="*/ 36 h 60"/>
                  <a:gd name="T42" fmla="*/ 0 w 59"/>
                  <a:gd name="T43" fmla="*/ 4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9" h="60">
                    <a:moveTo>
                      <a:pt x="0" y="44"/>
                    </a:moveTo>
                    <a:lnTo>
                      <a:pt x="4" y="50"/>
                    </a:lnTo>
                    <a:lnTo>
                      <a:pt x="11" y="53"/>
                    </a:lnTo>
                    <a:lnTo>
                      <a:pt x="24" y="55"/>
                    </a:lnTo>
                    <a:lnTo>
                      <a:pt x="34" y="57"/>
                    </a:lnTo>
                    <a:lnTo>
                      <a:pt x="44" y="58"/>
                    </a:lnTo>
                    <a:lnTo>
                      <a:pt x="50" y="59"/>
                    </a:lnTo>
                    <a:lnTo>
                      <a:pt x="56" y="57"/>
                    </a:lnTo>
                    <a:lnTo>
                      <a:pt x="58" y="49"/>
                    </a:lnTo>
                    <a:lnTo>
                      <a:pt x="53" y="43"/>
                    </a:lnTo>
                    <a:lnTo>
                      <a:pt x="46" y="33"/>
                    </a:lnTo>
                    <a:lnTo>
                      <a:pt x="46" y="27"/>
                    </a:lnTo>
                    <a:lnTo>
                      <a:pt x="52" y="16"/>
                    </a:lnTo>
                    <a:lnTo>
                      <a:pt x="51" y="9"/>
                    </a:lnTo>
                    <a:lnTo>
                      <a:pt x="46" y="4"/>
                    </a:lnTo>
                    <a:lnTo>
                      <a:pt x="37" y="0"/>
                    </a:lnTo>
                    <a:lnTo>
                      <a:pt x="32" y="1"/>
                    </a:lnTo>
                    <a:lnTo>
                      <a:pt x="23" y="9"/>
                    </a:lnTo>
                    <a:lnTo>
                      <a:pt x="14" y="22"/>
                    </a:lnTo>
                    <a:lnTo>
                      <a:pt x="5" y="31"/>
                    </a:lnTo>
                    <a:lnTo>
                      <a:pt x="1" y="36"/>
                    </a:lnTo>
                    <a:lnTo>
                      <a:pt x="0" y="44"/>
                    </a:lnTo>
                  </a:path>
                </a:pathLst>
              </a:custGeom>
              <a:solidFill>
                <a:srgbClr val="FFC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86" name="Freeform 358"/>
              <p:cNvSpPr>
                <a:spLocks/>
              </p:cNvSpPr>
              <p:nvPr/>
            </p:nvSpPr>
            <p:spPr bwMode="auto">
              <a:xfrm>
                <a:off x="4754" y="3451"/>
                <a:ext cx="293" cy="244"/>
              </a:xfrm>
              <a:custGeom>
                <a:avLst/>
                <a:gdLst>
                  <a:gd name="T0" fmla="*/ 204 w 293"/>
                  <a:gd name="T1" fmla="*/ 0 h 244"/>
                  <a:gd name="T2" fmla="*/ 184 w 293"/>
                  <a:gd name="T3" fmla="*/ 9 h 244"/>
                  <a:gd name="T4" fmla="*/ 162 w 293"/>
                  <a:gd name="T5" fmla="*/ 14 h 244"/>
                  <a:gd name="T6" fmla="*/ 137 w 293"/>
                  <a:gd name="T7" fmla="*/ 18 h 244"/>
                  <a:gd name="T8" fmla="*/ 115 w 293"/>
                  <a:gd name="T9" fmla="*/ 18 h 244"/>
                  <a:gd name="T10" fmla="*/ 95 w 293"/>
                  <a:gd name="T11" fmla="*/ 18 h 244"/>
                  <a:gd name="T12" fmla="*/ 83 w 293"/>
                  <a:gd name="T13" fmla="*/ 19 h 244"/>
                  <a:gd name="T14" fmla="*/ 67 w 293"/>
                  <a:gd name="T15" fmla="*/ 32 h 244"/>
                  <a:gd name="T16" fmla="*/ 32 w 293"/>
                  <a:gd name="T17" fmla="*/ 70 h 244"/>
                  <a:gd name="T18" fmla="*/ 14 w 293"/>
                  <a:gd name="T19" fmla="*/ 85 h 244"/>
                  <a:gd name="T20" fmla="*/ 8 w 293"/>
                  <a:gd name="T21" fmla="*/ 98 h 244"/>
                  <a:gd name="T22" fmla="*/ 6 w 293"/>
                  <a:gd name="T23" fmla="*/ 120 h 244"/>
                  <a:gd name="T24" fmla="*/ 4 w 293"/>
                  <a:gd name="T25" fmla="*/ 140 h 244"/>
                  <a:gd name="T26" fmla="*/ 2 w 293"/>
                  <a:gd name="T27" fmla="*/ 174 h 244"/>
                  <a:gd name="T28" fmla="*/ 0 w 293"/>
                  <a:gd name="T29" fmla="*/ 189 h 244"/>
                  <a:gd name="T30" fmla="*/ 0 w 293"/>
                  <a:gd name="T31" fmla="*/ 211 h 244"/>
                  <a:gd name="T32" fmla="*/ 3 w 293"/>
                  <a:gd name="T33" fmla="*/ 220 h 244"/>
                  <a:gd name="T34" fmla="*/ 7 w 293"/>
                  <a:gd name="T35" fmla="*/ 227 h 244"/>
                  <a:gd name="T36" fmla="*/ 13 w 293"/>
                  <a:gd name="T37" fmla="*/ 233 h 244"/>
                  <a:gd name="T38" fmla="*/ 21 w 293"/>
                  <a:gd name="T39" fmla="*/ 236 h 244"/>
                  <a:gd name="T40" fmla="*/ 30 w 293"/>
                  <a:gd name="T41" fmla="*/ 237 h 244"/>
                  <a:gd name="T42" fmla="*/ 40 w 293"/>
                  <a:gd name="T43" fmla="*/ 237 h 244"/>
                  <a:gd name="T44" fmla="*/ 49 w 293"/>
                  <a:gd name="T45" fmla="*/ 234 h 244"/>
                  <a:gd name="T46" fmla="*/ 63 w 293"/>
                  <a:gd name="T47" fmla="*/ 225 h 244"/>
                  <a:gd name="T48" fmla="*/ 72 w 293"/>
                  <a:gd name="T49" fmla="*/ 214 h 244"/>
                  <a:gd name="T50" fmla="*/ 79 w 293"/>
                  <a:gd name="T51" fmla="*/ 205 h 244"/>
                  <a:gd name="T52" fmla="*/ 83 w 293"/>
                  <a:gd name="T53" fmla="*/ 193 h 244"/>
                  <a:gd name="T54" fmla="*/ 87 w 293"/>
                  <a:gd name="T55" fmla="*/ 182 h 244"/>
                  <a:gd name="T56" fmla="*/ 89 w 293"/>
                  <a:gd name="T57" fmla="*/ 172 h 244"/>
                  <a:gd name="T58" fmla="*/ 92 w 293"/>
                  <a:gd name="T59" fmla="*/ 157 h 244"/>
                  <a:gd name="T60" fmla="*/ 91 w 293"/>
                  <a:gd name="T61" fmla="*/ 141 h 244"/>
                  <a:gd name="T62" fmla="*/ 98 w 293"/>
                  <a:gd name="T63" fmla="*/ 137 h 244"/>
                  <a:gd name="T64" fmla="*/ 112 w 293"/>
                  <a:gd name="T65" fmla="*/ 134 h 244"/>
                  <a:gd name="T66" fmla="*/ 136 w 293"/>
                  <a:gd name="T67" fmla="*/ 162 h 244"/>
                  <a:gd name="T68" fmla="*/ 188 w 293"/>
                  <a:gd name="T69" fmla="*/ 201 h 244"/>
                  <a:gd name="T70" fmla="*/ 206 w 293"/>
                  <a:gd name="T71" fmla="*/ 220 h 244"/>
                  <a:gd name="T72" fmla="*/ 228 w 293"/>
                  <a:gd name="T73" fmla="*/ 241 h 244"/>
                  <a:gd name="T74" fmla="*/ 237 w 293"/>
                  <a:gd name="T75" fmla="*/ 243 h 244"/>
                  <a:gd name="T76" fmla="*/ 245 w 293"/>
                  <a:gd name="T77" fmla="*/ 241 h 244"/>
                  <a:gd name="T78" fmla="*/ 255 w 293"/>
                  <a:gd name="T79" fmla="*/ 240 h 244"/>
                  <a:gd name="T80" fmla="*/ 265 w 293"/>
                  <a:gd name="T81" fmla="*/ 233 h 244"/>
                  <a:gd name="T82" fmla="*/ 273 w 293"/>
                  <a:gd name="T83" fmla="*/ 224 h 244"/>
                  <a:gd name="T84" fmla="*/ 282 w 293"/>
                  <a:gd name="T85" fmla="*/ 210 h 244"/>
                  <a:gd name="T86" fmla="*/ 287 w 293"/>
                  <a:gd name="T87" fmla="*/ 196 h 244"/>
                  <a:gd name="T88" fmla="*/ 292 w 293"/>
                  <a:gd name="T89" fmla="*/ 180 h 244"/>
                  <a:gd name="T90" fmla="*/ 292 w 293"/>
                  <a:gd name="T91" fmla="*/ 154 h 244"/>
                  <a:gd name="T92" fmla="*/ 283 w 293"/>
                  <a:gd name="T93" fmla="*/ 123 h 244"/>
                  <a:gd name="T94" fmla="*/ 272 w 293"/>
                  <a:gd name="T95" fmla="*/ 90 h 244"/>
                  <a:gd name="T96" fmla="*/ 257 w 293"/>
                  <a:gd name="T97" fmla="*/ 56 h 244"/>
                  <a:gd name="T98" fmla="*/ 244 w 293"/>
                  <a:gd name="T99" fmla="*/ 37 h 244"/>
                  <a:gd name="T100" fmla="*/ 231 w 293"/>
                  <a:gd name="T101" fmla="*/ 19 h 244"/>
                  <a:gd name="T102" fmla="*/ 217 w 293"/>
                  <a:gd name="T103" fmla="*/ 6 h 244"/>
                  <a:gd name="T104" fmla="*/ 204 w 293"/>
                  <a:gd name="T105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3" h="244">
                    <a:moveTo>
                      <a:pt x="204" y="0"/>
                    </a:moveTo>
                    <a:lnTo>
                      <a:pt x="184" y="9"/>
                    </a:lnTo>
                    <a:lnTo>
                      <a:pt x="162" y="14"/>
                    </a:lnTo>
                    <a:lnTo>
                      <a:pt x="137" y="18"/>
                    </a:lnTo>
                    <a:lnTo>
                      <a:pt x="115" y="18"/>
                    </a:lnTo>
                    <a:lnTo>
                      <a:pt x="95" y="18"/>
                    </a:lnTo>
                    <a:lnTo>
                      <a:pt x="83" y="19"/>
                    </a:lnTo>
                    <a:lnTo>
                      <a:pt x="67" y="32"/>
                    </a:lnTo>
                    <a:lnTo>
                      <a:pt x="32" y="70"/>
                    </a:lnTo>
                    <a:lnTo>
                      <a:pt x="14" y="85"/>
                    </a:lnTo>
                    <a:lnTo>
                      <a:pt x="8" y="98"/>
                    </a:lnTo>
                    <a:lnTo>
                      <a:pt x="6" y="120"/>
                    </a:lnTo>
                    <a:lnTo>
                      <a:pt x="4" y="140"/>
                    </a:lnTo>
                    <a:lnTo>
                      <a:pt x="2" y="174"/>
                    </a:lnTo>
                    <a:lnTo>
                      <a:pt x="0" y="189"/>
                    </a:lnTo>
                    <a:lnTo>
                      <a:pt x="0" y="211"/>
                    </a:lnTo>
                    <a:lnTo>
                      <a:pt x="3" y="220"/>
                    </a:lnTo>
                    <a:lnTo>
                      <a:pt x="7" y="227"/>
                    </a:lnTo>
                    <a:lnTo>
                      <a:pt x="13" y="233"/>
                    </a:lnTo>
                    <a:lnTo>
                      <a:pt x="21" y="236"/>
                    </a:lnTo>
                    <a:lnTo>
                      <a:pt x="30" y="237"/>
                    </a:lnTo>
                    <a:lnTo>
                      <a:pt x="40" y="237"/>
                    </a:lnTo>
                    <a:lnTo>
                      <a:pt x="49" y="234"/>
                    </a:lnTo>
                    <a:lnTo>
                      <a:pt x="63" y="225"/>
                    </a:lnTo>
                    <a:lnTo>
                      <a:pt x="72" y="214"/>
                    </a:lnTo>
                    <a:lnTo>
                      <a:pt x="79" y="205"/>
                    </a:lnTo>
                    <a:lnTo>
                      <a:pt x="83" y="193"/>
                    </a:lnTo>
                    <a:lnTo>
                      <a:pt x="87" y="182"/>
                    </a:lnTo>
                    <a:lnTo>
                      <a:pt x="89" y="172"/>
                    </a:lnTo>
                    <a:lnTo>
                      <a:pt x="92" y="157"/>
                    </a:lnTo>
                    <a:lnTo>
                      <a:pt x="91" y="141"/>
                    </a:lnTo>
                    <a:lnTo>
                      <a:pt x="98" y="137"/>
                    </a:lnTo>
                    <a:lnTo>
                      <a:pt x="112" y="134"/>
                    </a:lnTo>
                    <a:lnTo>
                      <a:pt x="136" y="162"/>
                    </a:lnTo>
                    <a:lnTo>
                      <a:pt x="188" y="201"/>
                    </a:lnTo>
                    <a:lnTo>
                      <a:pt x="206" y="220"/>
                    </a:lnTo>
                    <a:lnTo>
                      <a:pt x="228" y="241"/>
                    </a:lnTo>
                    <a:lnTo>
                      <a:pt x="237" y="243"/>
                    </a:lnTo>
                    <a:lnTo>
                      <a:pt x="245" y="241"/>
                    </a:lnTo>
                    <a:lnTo>
                      <a:pt x="255" y="240"/>
                    </a:lnTo>
                    <a:lnTo>
                      <a:pt x="265" y="233"/>
                    </a:lnTo>
                    <a:lnTo>
                      <a:pt x="273" y="224"/>
                    </a:lnTo>
                    <a:lnTo>
                      <a:pt x="282" y="210"/>
                    </a:lnTo>
                    <a:lnTo>
                      <a:pt x="287" y="196"/>
                    </a:lnTo>
                    <a:lnTo>
                      <a:pt x="292" y="180"/>
                    </a:lnTo>
                    <a:lnTo>
                      <a:pt x="292" y="154"/>
                    </a:lnTo>
                    <a:lnTo>
                      <a:pt x="283" y="123"/>
                    </a:lnTo>
                    <a:lnTo>
                      <a:pt x="272" y="90"/>
                    </a:lnTo>
                    <a:lnTo>
                      <a:pt x="257" y="56"/>
                    </a:lnTo>
                    <a:lnTo>
                      <a:pt x="244" y="37"/>
                    </a:lnTo>
                    <a:lnTo>
                      <a:pt x="231" y="19"/>
                    </a:lnTo>
                    <a:lnTo>
                      <a:pt x="217" y="6"/>
                    </a:lnTo>
                    <a:lnTo>
                      <a:pt x="204" y="0"/>
                    </a:lnTo>
                  </a:path>
                </a:pathLst>
              </a:custGeom>
              <a:solidFill>
                <a:srgbClr val="FFBF7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87" name="Freeform 359"/>
              <p:cNvSpPr>
                <a:spLocks/>
              </p:cNvSpPr>
              <p:nvPr/>
            </p:nvSpPr>
            <p:spPr bwMode="auto">
              <a:xfrm>
                <a:off x="4790" y="3478"/>
                <a:ext cx="222" cy="182"/>
              </a:xfrm>
              <a:custGeom>
                <a:avLst/>
                <a:gdLst>
                  <a:gd name="T0" fmla="*/ 22 w 222"/>
                  <a:gd name="T1" fmla="*/ 44 h 182"/>
                  <a:gd name="T2" fmla="*/ 1 w 222"/>
                  <a:gd name="T3" fmla="*/ 60 h 182"/>
                  <a:gd name="T4" fmla="*/ 9 w 222"/>
                  <a:gd name="T5" fmla="*/ 69 h 182"/>
                  <a:gd name="T6" fmla="*/ 0 w 222"/>
                  <a:gd name="T7" fmla="*/ 77 h 182"/>
                  <a:gd name="T8" fmla="*/ 3 w 222"/>
                  <a:gd name="T9" fmla="*/ 90 h 182"/>
                  <a:gd name="T10" fmla="*/ 19 w 222"/>
                  <a:gd name="T11" fmla="*/ 97 h 182"/>
                  <a:gd name="T12" fmla="*/ 19 w 222"/>
                  <a:gd name="T13" fmla="*/ 118 h 182"/>
                  <a:gd name="T14" fmla="*/ 27 w 222"/>
                  <a:gd name="T15" fmla="*/ 138 h 182"/>
                  <a:gd name="T16" fmla="*/ 14 w 222"/>
                  <a:gd name="T17" fmla="*/ 156 h 182"/>
                  <a:gd name="T18" fmla="*/ 18 w 222"/>
                  <a:gd name="T19" fmla="*/ 175 h 182"/>
                  <a:gd name="T20" fmla="*/ 34 w 222"/>
                  <a:gd name="T21" fmla="*/ 177 h 182"/>
                  <a:gd name="T22" fmla="*/ 33 w 222"/>
                  <a:gd name="T23" fmla="*/ 153 h 182"/>
                  <a:gd name="T24" fmla="*/ 42 w 222"/>
                  <a:gd name="T25" fmla="*/ 129 h 182"/>
                  <a:gd name="T26" fmla="*/ 33 w 222"/>
                  <a:gd name="T27" fmla="*/ 110 h 182"/>
                  <a:gd name="T28" fmla="*/ 39 w 222"/>
                  <a:gd name="T29" fmla="*/ 98 h 182"/>
                  <a:gd name="T30" fmla="*/ 64 w 222"/>
                  <a:gd name="T31" fmla="*/ 92 h 182"/>
                  <a:gd name="T32" fmla="*/ 75 w 222"/>
                  <a:gd name="T33" fmla="*/ 72 h 182"/>
                  <a:gd name="T34" fmla="*/ 86 w 222"/>
                  <a:gd name="T35" fmla="*/ 63 h 182"/>
                  <a:gd name="T36" fmla="*/ 106 w 222"/>
                  <a:gd name="T37" fmla="*/ 40 h 182"/>
                  <a:gd name="T38" fmla="*/ 118 w 222"/>
                  <a:gd name="T39" fmla="*/ 53 h 182"/>
                  <a:gd name="T40" fmla="*/ 117 w 222"/>
                  <a:gd name="T41" fmla="*/ 93 h 182"/>
                  <a:gd name="T42" fmla="*/ 149 w 222"/>
                  <a:gd name="T43" fmla="*/ 71 h 182"/>
                  <a:gd name="T44" fmla="*/ 160 w 222"/>
                  <a:gd name="T45" fmla="*/ 75 h 182"/>
                  <a:gd name="T46" fmla="*/ 148 w 222"/>
                  <a:gd name="T47" fmla="*/ 93 h 182"/>
                  <a:gd name="T48" fmla="*/ 169 w 222"/>
                  <a:gd name="T49" fmla="*/ 89 h 182"/>
                  <a:gd name="T50" fmla="*/ 185 w 222"/>
                  <a:gd name="T51" fmla="*/ 73 h 182"/>
                  <a:gd name="T52" fmla="*/ 192 w 222"/>
                  <a:gd name="T53" fmla="*/ 80 h 182"/>
                  <a:gd name="T54" fmla="*/ 185 w 222"/>
                  <a:gd name="T55" fmla="*/ 98 h 182"/>
                  <a:gd name="T56" fmla="*/ 192 w 222"/>
                  <a:gd name="T57" fmla="*/ 105 h 182"/>
                  <a:gd name="T58" fmla="*/ 202 w 222"/>
                  <a:gd name="T59" fmla="*/ 88 h 182"/>
                  <a:gd name="T60" fmla="*/ 210 w 222"/>
                  <a:gd name="T61" fmla="*/ 98 h 182"/>
                  <a:gd name="T62" fmla="*/ 219 w 222"/>
                  <a:gd name="T63" fmla="*/ 77 h 182"/>
                  <a:gd name="T64" fmla="*/ 215 w 222"/>
                  <a:gd name="T65" fmla="*/ 41 h 182"/>
                  <a:gd name="T66" fmla="*/ 197 w 222"/>
                  <a:gd name="T67" fmla="*/ 19 h 182"/>
                  <a:gd name="T68" fmla="*/ 173 w 222"/>
                  <a:gd name="T69" fmla="*/ 7 h 182"/>
                  <a:gd name="T70" fmla="*/ 156 w 222"/>
                  <a:gd name="T71" fmla="*/ 7 h 182"/>
                  <a:gd name="T72" fmla="*/ 141 w 222"/>
                  <a:gd name="T73" fmla="*/ 3 h 182"/>
                  <a:gd name="T74" fmla="*/ 127 w 222"/>
                  <a:gd name="T75" fmla="*/ 6 h 182"/>
                  <a:gd name="T76" fmla="*/ 107 w 222"/>
                  <a:gd name="T77" fmla="*/ 1 h 182"/>
                  <a:gd name="T78" fmla="*/ 81 w 222"/>
                  <a:gd name="T79" fmla="*/ 0 h 182"/>
                  <a:gd name="T80" fmla="*/ 59 w 222"/>
                  <a:gd name="T81" fmla="*/ 5 h 182"/>
                  <a:gd name="T82" fmla="*/ 55 w 222"/>
                  <a:gd name="T83" fmla="*/ 2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2" h="182">
                    <a:moveTo>
                      <a:pt x="53" y="34"/>
                    </a:moveTo>
                    <a:lnTo>
                      <a:pt x="22" y="44"/>
                    </a:lnTo>
                    <a:lnTo>
                      <a:pt x="1" y="55"/>
                    </a:lnTo>
                    <a:lnTo>
                      <a:pt x="1" y="60"/>
                    </a:lnTo>
                    <a:lnTo>
                      <a:pt x="11" y="63"/>
                    </a:lnTo>
                    <a:lnTo>
                      <a:pt x="9" y="69"/>
                    </a:lnTo>
                    <a:lnTo>
                      <a:pt x="2" y="75"/>
                    </a:lnTo>
                    <a:lnTo>
                      <a:pt x="0" y="77"/>
                    </a:lnTo>
                    <a:lnTo>
                      <a:pt x="6" y="81"/>
                    </a:lnTo>
                    <a:lnTo>
                      <a:pt x="3" y="90"/>
                    </a:lnTo>
                    <a:lnTo>
                      <a:pt x="11" y="94"/>
                    </a:lnTo>
                    <a:lnTo>
                      <a:pt x="19" y="97"/>
                    </a:lnTo>
                    <a:lnTo>
                      <a:pt x="9" y="103"/>
                    </a:lnTo>
                    <a:lnTo>
                      <a:pt x="19" y="118"/>
                    </a:lnTo>
                    <a:lnTo>
                      <a:pt x="27" y="127"/>
                    </a:lnTo>
                    <a:lnTo>
                      <a:pt x="27" y="138"/>
                    </a:lnTo>
                    <a:lnTo>
                      <a:pt x="19" y="147"/>
                    </a:lnTo>
                    <a:lnTo>
                      <a:pt x="14" y="156"/>
                    </a:lnTo>
                    <a:lnTo>
                      <a:pt x="16" y="168"/>
                    </a:lnTo>
                    <a:lnTo>
                      <a:pt x="18" y="175"/>
                    </a:lnTo>
                    <a:lnTo>
                      <a:pt x="24" y="181"/>
                    </a:lnTo>
                    <a:lnTo>
                      <a:pt x="34" y="177"/>
                    </a:lnTo>
                    <a:lnTo>
                      <a:pt x="31" y="165"/>
                    </a:lnTo>
                    <a:lnTo>
                      <a:pt x="33" y="153"/>
                    </a:lnTo>
                    <a:lnTo>
                      <a:pt x="39" y="140"/>
                    </a:lnTo>
                    <a:lnTo>
                      <a:pt x="42" y="129"/>
                    </a:lnTo>
                    <a:lnTo>
                      <a:pt x="37" y="115"/>
                    </a:lnTo>
                    <a:lnTo>
                      <a:pt x="33" y="110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6" y="93"/>
                    </a:lnTo>
                    <a:lnTo>
                      <a:pt x="64" y="92"/>
                    </a:lnTo>
                    <a:lnTo>
                      <a:pt x="67" y="77"/>
                    </a:lnTo>
                    <a:lnTo>
                      <a:pt x="75" y="72"/>
                    </a:lnTo>
                    <a:lnTo>
                      <a:pt x="82" y="73"/>
                    </a:lnTo>
                    <a:lnTo>
                      <a:pt x="86" y="63"/>
                    </a:lnTo>
                    <a:lnTo>
                      <a:pt x="87" y="55"/>
                    </a:lnTo>
                    <a:lnTo>
                      <a:pt x="106" y="40"/>
                    </a:lnTo>
                    <a:lnTo>
                      <a:pt x="106" y="61"/>
                    </a:lnTo>
                    <a:lnTo>
                      <a:pt x="118" y="53"/>
                    </a:lnTo>
                    <a:lnTo>
                      <a:pt x="117" y="88"/>
                    </a:lnTo>
                    <a:lnTo>
                      <a:pt x="117" y="93"/>
                    </a:lnTo>
                    <a:lnTo>
                      <a:pt x="126" y="93"/>
                    </a:lnTo>
                    <a:lnTo>
                      <a:pt x="149" y="71"/>
                    </a:lnTo>
                    <a:lnTo>
                      <a:pt x="143" y="82"/>
                    </a:lnTo>
                    <a:lnTo>
                      <a:pt x="160" y="75"/>
                    </a:lnTo>
                    <a:lnTo>
                      <a:pt x="153" y="88"/>
                    </a:lnTo>
                    <a:lnTo>
                      <a:pt x="148" y="93"/>
                    </a:lnTo>
                    <a:lnTo>
                      <a:pt x="155" y="96"/>
                    </a:lnTo>
                    <a:lnTo>
                      <a:pt x="169" y="89"/>
                    </a:lnTo>
                    <a:lnTo>
                      <a:pt x="176" y="77"/>
                    </a:lnTo>
                    <a:lnTo>
                      <a:pt x="185" y="73"/>
                    </a:lnTo>
                    <a:lnTo>
                      <a:pt x="181" y="84"/>
                    </a:lnTo>
                    <a:lnTo>
                      <a:pt x="192" y="80"/>
                    </a:lnTo>
                    <a:lnTo>
                      <a:pt x="190" y="89"/>
                    </a:lnTo>
                    <a:lnTo>
                      <a:pt x="185" y="98"/>
                    </a:lnTo>
                    <a:lnTo>
                      <a:pt x="188" y="102"/>
                    </a:lnTo>
                    <a:lnTo>
                      <a:pt x="192" y="105"/>
                    </a:lnTo>
                    <a:lnTo>
                      <a:pt x="200" y="93"/>
                    </a:lnTo>
                    <a:lnTo>
                      <a:pt x="202" y="88"/>
                    </a:lnTo>
                    <a:lnTo>
                      <a:pt x="202" y="107"/>
                    </a:lnTo>
                    <a:lnTo>
                      <a:pt x="210" y="98"/>
                    </a:lnTo>
                    <a:lnTo>
                      <a:pt x="214" y="90"/>
                    </a:lnTo>
                    <a:lnTo>
                      <a:pt x="219" y="77"/>
                    </a:lnTo>
                    <a:lnTo>
                      <a:pt x="221" y="62"/>
                    </a:lnTo>
                    <a:lnTo>
                      <a:pt x="215" y="41"/>
                    </a:lnTo>
                    <a:lnTo>
                      <a:pt x="206" y="26"/>
                    </a:lnTo>
                    <a:lnTo>
                      <a:pt x="197" y="19"/>
                    </a:lnTo>
                    <a:lnTo>
                      <a:pt x="184" y="10"/>
                    </a:lnTo>
                    <a:lnTo>
                      <a:pt x="173" y="7"/>
                    </a:lnTo>
                    <a:lnTo>
                      <a:pt x="165" y="9"/>
                    </a:lnTo>
                    <a:lnTo>
                      <a:pt x="156" y="7"/>
                    </a:lnTo>
                    <a:lnTo>
                      <a:pt x="148" y="6"/>
                    </a:lnTo>
                    <a:lnTo>
                      <a:pt x="141" y="3"/>
                    </a:lnTo>
                    <a:lnTo>
                      <a:pt x="135" y="4"/>
                    </a:lnTo>
                    <a:lnTo>
                      <a:pt x="127" y="6"/>
                    </a:lnTo>
                    <a:lnTo>
                      <a:pt x="112" y="6"/>
                    </a:lnTo>
                    <a:lnTo>
                      <a:pt x="107" y="1"/>
                    </a:lnTo>
                    <a:lnTo>
                      <a:pt x="97" y="0"/>
                    </a:lnTo>
                    <a:lnTo>
                      <a:pt x="81" y="0"/>
                    </a:lnTo>
                    <a:lnTo>
                      <a:pt x="66" y="0"/>
                    </a:lnTo>
                    <a:lnTo>
                      <a:pt x="59" y="5"/>
                    </a:lnTo>
                    <a:lnTo>
                      <a:pt x="57" y="11"/>
                    </a:lnTo>
                    <a:lnTo>
                      <a:pt x="55" y="21"/>
                    </a:lnTo>
                    <a:lnTo>
                      <a:pt x="53" y="34"/>
                    </a:lnTo>
                  </a:path>
                </a:pathLst>
              </a:custGeom>
              <a:solidFill>
                <a:srgbClr val="FFA0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88" name="Freeform 360"/>
              <p:cNvSpPr>
                <a:spLocks/>
              </p:cNvSpPr>
              <p:nvPr/>
            </p:nvSpPr>
            <p:spPr bwMode="auto">
              <a:xfrm>
                <a:off x="4758" y="3618"/>
                <a:ext cx="52" cy="50"/>
              </a:xfrm>
              <a:custGeom>
                <a:avLst/>
                <a:gdLst>
                  <a:gd name="T0" fmla="*/ 51 w 52"/>
                  <a:gd name="T1" fmla="*/ 45 h 50"/>
                  <a:gd name="T2" fmla="*/ 51 w 52"/>
                  <a:gd name="T3" fmla="*/ 26 h 50"/>
                  <a:gd name="T4" fmla="*/ 48 w 52"/>
                  <a:gd name="T5" fmla="*/ 16 h 50"/>
                  <a:gd name="T6" fmla="*/ 42 w 52"/>
                  <a:gd name="T7" fmla="*/ 6 h 50"/>
                  <a:gd name="T8" fmla="*/ 32 w 52"/>
                  <a:gd name="T9" fmla="*/ 0 h 50"/>
                  <a:gd name="T10" fmla="*/ 23 w 52"/>
                  <a:gd name="T11" fmla="*/ 0 h 50"/>
                  <a:gd name="T12" fmla="*/ 12 w 52"/>
                  <a:gd name="T13" fmla="*/ 3 h 50"/>
                  <a:gd name="T14" fmla="*/ 6 w 52"/>
                  <a:gd name="T15" fmla="*/ 13 h 50"/>
                  <a:gd name="T16" fmla="*/ 1 w 52"/>
                  <a:gd name="T17" fmla="*/ 28 h 50"/>
                  <a:gd name="T18" fmla="*/ 0 w 52"/>
                  <a:gd name="T19" fmla="*/ 41 h 50"/>
                  <a:gd name="T20" fmla="*/ 10 w 52"/>
                  <a:gd name="T21" fmla="*/ 46 h 50"/>
                  <a:gd name="T22" fmla="*/ 21 w 52"/>
                  <a:gd name="T23" fmla="*/ 49 h 50"/>
                  <a:gd name="T24" fmla="*/ 32 w 52"/>
                  <a:gd name="T25" fmla="*/ 48 h 50"/>
                  <a:gd name="T26" fmla="*/ 44 w 52"/>
                  <a:gd name="T27" fmla="*/ 47 h 50"/>
                  <a:gd name="T28" fmla="*/ 51 w 52"/>
                  <a:gd name="T29" fmla="*/ 4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" h="50">
                    <a:moveTo>
                      <a:pt x="51" y="45"/>
                    </a:moveTo>
                    <a:lnTo>
                      <a:pt x="51" y="26"/>
                    </a:lnTo>
                    <a:lnTo>
                      <a:pt x="48" y="16"/>
                    </a:lnTo>
                    <a:lnTo>
                      <a:pt x="42" y="6"/>
                    </a:lnTo>
                    <a:lnTo>
                      <a:pt x="32" y="0"/>
                    </a:lnTo>
                    <a:lnTo>
                      <a:pt x="23" y="0"/>
                    </a:lnTo>
                    <a:lnTo>
                      <a:pt x="12" y="3"/>
                    </a:lnTo>
                    <a:lnTo>
                      <a:pt x="6" y="13"/>
                    </a:lnTo>
                    <a:lnTo>
                      <a:pt x="1" y="28"/>
                    </a:lnTo>
                    <a:lnTo>
                      <a:pt x="0" y="41"/>
                    </a:lnTo>
                    <a:lnTo>
                      <a:pt x="10" y="46"/>
                    </a:lnTo>
                    <a:lnTo>
                      <a:pt x="21" y="49"/>
                    </a:lnTo>
                    <a:lnTo>
                      <a:pt x="32" y="48"/>
                    </a:lnTo>
                    <a:lnTo>
                      <a:pt x="44" y="47"/>
                    </a:lnTo>
                    <a:lnTo>
                      <a:pt x="51" y="45"/>
                    </a:lnTo>
                  </a:path>
                </a:pathLst>
              </a:custGeom>
              <a:solidFill>
                <a:srgbClr val="FFDF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89" name="Freeform 361"/>
              <p:cNvSpPr>
                <a:spLocks/>
              </p:cNvSpPr>
              <p:nvPr/>
            </p:nvSpPr>
            <p:spPr bwMode="auto">
              <a:xfrm>
                <a:off x="4767" y="3619"/>
                <a:ext cx="40" cy="44"/>
              </a:xfrm>
              <a:custGeom>
                <a:avLst/>
                <a:gdLst>
                  <a:gd name="T0" fmla="*/ 39 w 40"/>
                  <a:gd name="T1" fmla="*/ 19 h 44"/>
                  <a:gd name="T2" fmla="*/ 37 w 40"/>
                  <a:gd name="T3" fmla="*/ 14 h 44"/>
                  <a:gd name="T4" fmla="*/ 32 w 40"/>
                  <a:gd name="T5" fmla="*/ 7 h 44"/>
                  <a:gd name="T6" fmla="*/ 27 w 40"/>
                  <a:gd name="T7" fmla="*/ 3 h 44"/>
                  <a:gd name="T8" fmla="*/ 20 w 40"/>
                  <a:gd name="T9" fmla="*/ 0 h 44"/>
                  <a:gd name="T10" fmla="*/ 13 w 40"/>
                  <a:gd name="T11" fmla="*/ 0 h 44"/>
                  <a:gd name="T12" fmla="*/ 6 w 40"/>
                  <a:gd name="T13" fmla="*/ 2 h 44"/>
                  <a:gd name="T14" fmla="*/ 3 w 40"/>
                  <a:gd name="T15" fmla="*/ 6 h 44"/>
                  <a:gd name="T16" fmla="*/ 0 w 40"/>
                  <a:gd name="T17" fmla="*/ 13 h 44"/>
                  <a:gd name="T18" fmla="*/ 11 w 40"/>
                  <a:gd name="T19" fmla="*/ 13 h 44"/>
                  <a:gd name="T20" fmla="*/ 16 w 40"/>
                  <a:gd name="T21" fmla="*/ 13 h 44"/>
                  <a:gd name="T22" fmla="*/ 22 w 40"/>
                  <a:gd name="T23" fmla="*/ 15 h 44"/>
                  <a:gd name="T24" fmla="*/ 22 w 40"/>
                  <a:gd name="T25" fmla="*/ 26 h 44"/>
                  <a:gd name="T26" fmla="*/ 21 w 40"/>
                  <a:gd name="T27" fmla="*/ 38 h 44"/>
                  <a:gd name="T28" fmla="*/ 21 w 40"/>
                  <a:gd name="T29" fmla="*/ 43 h 44"/>
                  <a:gd name="T30" fmla="*/ 26 w 40"/>
                  <a:gd name="T31" fmla="*/ 42 h 44"/>
                  <a:gd name="T32" fmla="*/ 33 w 40"/>
                  <a:gd name="T33" fmla="*/ 42 h 44"/>
                  <a:gd name="T34" fmla="*/ 38 w 40"/>
                  <a:gd name="T35" fmla="*/ 41 h 44"/>
                  <a:gd name="T36" fmla="*/ 39 w 40"/>
                  <a:gd name="T37" fmla="*/ 36 h 44"/>
                  <a:gd name="T38" fmla="*/ 39 w 40"/>
                  <a:gd name="T39" fmla="*/ 32 h 44"/>
                  <a:gd name="T40" fmla="*/ 39 w 40"/>
                  <a:gd name="T41" fmla="*/ 26 h 44"/>
                  <a:gd name="T42" fmla="*/ 39 w 40"/>
                  <a:gd name="T43" fmla="*/ 1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0" h="44">
                    <a:moveTo>
                      <a:pt x="39" y="19"/>
                    </a:moveTo>
                    <a:lnTo>
                      <a:pt x="37" y="14"/>
                    </a:lnTo>
                    <a:lnTo>
                      <a:pt x="32" y="7"/>
                    </a:lnTo>
                    <a:lnTo>
                      <a:pt x="27" y="3"/>
                    </a:lnTo>
                    <a:lnTo>
                      <a:pt x="20" y="0"/>
                    </a:lnTo>
                    <a:lnTo>
                      <a:pt x="13" y="0"/>
                    </a:lnTo>
                    <a:lnTo>
                      <a:pt x="6" y="2"/>
                    </a:lnTo>
                    <a:lnTo>
                      <a:pt x="3" y="6"/>
                    </a:lnTo>
                    <a:lnTo>
                      <a:pt x="0" y="13"/>
                    </a:lnTo>
                    <a:lnTo>
                      <a:pt x="11" y="13"/>
                    </a:lnTo>
                    <a:lnTo>
                      <a:pt x="16" y="13"/>
                    </a:lnTo>
                    <a:lnTo>
                      <a:pt x="22" y="15"/>
                    </a:lnTo>
                    <a:lnTo>
                      <a:pt x="22" y="26"/>
                    </a:lnTo>
                    <a:lnTo>
                      <a:pt x="21" y="38"/>
                    </a:lnTo>
                    <a:lnTo>
                      <a:pt x="21" y="43"/>
                    </a:lnTo>
                    <a:lnTo>
                      <a:pt x="26" y="42"/>
                    </a:lnTo>
                    <a:lnTo>
                      <a:pt x="33" y="42"/>
                    </a:lnTo>
                    <a:lnTo>
                      <a:pt x="38" y="41"/>
                    </a:lnTo>
                    <a:lnTo>
                      <a:pt x="39" y="36"/>
                    </a:lnTo>
                    <a:lnTo>
                      <a:pt x="39" y="32"/>
                    </a:lnTo>
                    <a:lnTo>
                      <a:pt x="39" y="26"/>
                    </a:lnTo>
                    <a:lnTo>
                      <a:pt x="39" y="19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90" name="Freeform 362"/>
              <p:cNvSpPr>
                <a:spLocks/>
              </p:cNvSpPr>
              <p:nvPr/>
            </p:nvSpPr>
            <p:spPr bwMode="auto">
              <a:xfrm>
                <a:off x="4867" y="3588"/>
                <a:ext cx="120" cy="108"/>
              </a:xfrm>
              <a:custGeom>
                <a:avLst/>
                <a:gdLst>
                  <a:gd name="T0" fmla="*/ 0 w 120"/>
                  <a:gd name="T1" fmla="*/ 0 h 108"/>
                  <a:gd name="T2" fmla="*/ 15 w 120"/>
                  <a:gd name="T3" fmla="*/ 6 h 108"/>
                  <a:gd name="T4" fmla="*/ 61 w 120"/>
                  <a:gd name="T5" fmla="*/ 39 h 108"/>
                  <a:gd name="T6" fmla="*/ 85 w 120"/>
                  <a:gd name="T7" fmla="*/ 45 h 108"/>
                  <a:gd name="T8" fmla="*/ 109 w 120"/>
                  <a:gd name="T9" fmla="*/ 41 h 108"/>
                  <a:gd name="T10" fmla="*/ 119 w 120"/>
                  <a:gd name="T11" fmla="*/ 62 h 108"/>
                  <a:gd name="T12" fmla="*/ 99 w 120"/>
                  <a:gd name="T13" fmla="*/ 78 h 108"/>
                  <a:gd name="T14" fmla="*/ 115 w 120"/>
                  <a:gd name="T15" fmla="*/ 96 h 108"/>
                  <a:gd name="T16" fmla="*/ 114 w 120"/>
                  <a:gd name="T17" fmla="*/ 107 h 108"/>
                  <a:gd name="T18" fmla="*/ 75 w 120"/>
                  <a:gd name="T19" fmla="*/ 66 h 108"/>
                  <a:gd name="T20" fmla="*/ 41 w 120"/>
                  <a:gd name="T21" fmla="*/ 40 h 108"/>
                  <a:gd name="T22" fmla="*/ 9 w 120"/>
                  <a:gd name="T23" fmla="*/ 14 h 108"/>
                  <a:gd name="T24" fmla="*/ 0 w 120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108">
                    <a:moveTo>
                      <a:pt x="0" y="0"/>
                    </a:moveTo>
                    <a:lnTo>
                      <a:pt x="15" y="6"/>
                    </a:lnTo>
                    <a:lnTo>
                      <a:pt x="61" y="39"/>
                    </a:lnTo>
                    <a:lnTo>
                      <a:pt x="85" y="45"/>
                    </a:lnTo>
                    <a:lnTo>
                      <a:pt x="109" y="41"/>
                    </a:lnTo>
                    <a:lnTo>
                      <a:pt x="119" y="62"/>
                    </a:lnTo>
                    <a:lnTo>
                      <a:pt x="99" y="78"/>
                    </a:lnTo>
                    <a:lnTo>
                      <a:pt x="115" y="96"/>
                    </a:lnTo>
                    <a:lnTo>
                      <a:pt x="114" y="107"/>
                    </a:lnTo>
                    <a:lnTo>
                      <a:pt x="75" y="66"/>
                    </a:lnTo>
                    <a:lnTo>
                      <a:pt x="41" y="40"/>
                    </a:lnTo>
                    <a:lnTo>
                      <a:pt x="9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91" name="Freeform 363"/>
              <p:cNvSpPr>
                <a:spLocks/>
              </p:cNvSpPr>
              <p:nvPr/>
            </p:nvSpPr>
            <p:spPr bwMode="auto">
              <a:xfrm>
                <a:off x="4874" y="3449"/>
                <a:ext cx="174" cy="244"/>
              </a:xfrm>
              <a:custGeom>
                <a:avLst/>
                <a:gdLst>
                  <a:gd name="T0" fmla="*/ 80 w 174"/>
                  <a:gd name="T1" fmla="*/ 5 h 244"/>
                  <a:gd name="T2" fmla="*/ 91 w 174"/>
                  <a:gd name="T3" fmla="*/ 15 h 244"/>
                  <a:gd name="T4" fmla="*/ 109 w 174"/>
                  <a:gd name="T5" fmla="*/ 30 h 244"/>
                  <a:gd name="T6" fmla="*/ 124 w 174"/>
                  <a:gd name="T7" fmla="*/ 47 h 244"/>
                  <a:gd name="T8" fmla="*/ 133 w 174"/>
                  <a:gd name="T9" fmla="*/ 72 h 244"/>
                  <a:gd name="T10" fmla="*/ 140 w 174"/>
                  <a:gd name="T11" fmla="*/ 102 h 244"/>
                  <a:gd name="T12" fmla="*/ 145 w 174"/>
                  <a:gd name="T13" fmla="*/ 142 h 244"/>
                  <a:gd name="T14" fmla="*/ 135 w 174"/>
                  <a:gd name="T15" fmla="*/ 177 h 244"/>
                  <a:gd name="T16" fmla="*/ 116 w 174"/>
                  <a:gd name="T17" fmla="*/ 189 h 244"/>
                  <a:gd name="T18" fmla="*/ 127 w 174"/>
                  <a:gd name="T19" fmla="*/ 174 h 244"/>
                  <a:gd name="T20" fmla="*/ 138 w 174"/>
                  <a:gd name="T21" fmla="*/ 139 h 244"/>
                  <a:gd name="T22" fmla="*/ 119 w 174"/>
                  <a:gd name="T23" fmla="*/ 168 h 244"/>
                  <a:gd name="T24" fmla="*/ 102 w 174"/>
                  <a:gd name="T25" fmla="*/ 172 h 244"/>
                  <a:gd name="T26" fmla="*/ 95 w 174"/>
                  <a:gd name="T27" fmla="*/ 164 h 244"/>
                  <a:gd name="T28" fmla="*/ 85 w 174"/>
                  <a:gd name="T29" fmla="*/ 160 h 244"/>
                  <a:gd name="T30" fmla="*/ 68 w 174"/>
                  <a:gd name="T31" fmla="*/ 162 h 244"/>
                  <a:gd name="T32" fmla="*/ 53 w 174"/>
                  <a:gd name="T33" fmla="*/ 150 h 244"/>
                  <a:gd name="T34" fmla="*/ 44 w 174"/>
                  <a:gd name="T35" fmla="*/ 147 h 244"/>
                  <a:gd name="T36" fmla="*/ 27 w 174"/>
                  <a:gd name="T37" fmla="*/ 147 h 244"/>
                  <a:gd name="T38" fmla="*/ 22 w 174"/>
                  <a:gd name="T39" fmla="*/ 134 h 244"/>
                  <a:gd name="T40" fmla="*/ 0 w 174"/>
                  <a:gd name="T41" fmla="*/ 136 h 244"/>
                  <a:gd name="T42" fmla="*/ 13 w 174"/>
                  <a:gd name="T43" fmla="*/ 156 h 244"/>
                  <a:gd name="T44" fmla="*/ 37 w 174"/>
                  <a:gd name="T45" fmla="*/ 174 h 244"/>
                  <a:gd name="T46" fmla="*/ 60 w 174"/>
                  <a:gd name="T47" fmla="*/ 189 h 244"/>
                  <a:gd name="T48" fmla="*/ 102 w 174"/>
                  <a:gd name="T49" fmla="*/ 184 h 244"/>
                  <a:gd name="T50" fmla="*/ 80 w 174"/>
                  <a:gd name="T51" fmla="*/ 202 h 244"/>
                  <a:gd name="T52" fmla="*/ 83 w 174"/>
                  <a:gd name="T53" fmla="*/ 219 h 244"/>
                  <a:gd name="T54" fmla="*/ 118 w 174"/>
                  <a:gd name="T55" fmla="*/ 243 h 244"/>
                  <a:gd name="T56" fmla="*/ 145 w 174"/>
                  <a:gd name="T57" fmla="*/ 232 h 244"/>
                  <a:gd name="T58" fmla="*/ 162 w 174"/>
                  <a:gd name="T59" fmla="*/ 214 h 244"/>
                  <a:gd name="T60" fmla="*/ 169 w 174"/>
                  <a:gd name="T61" fmla="*/ 192 h 244"/>
                  <a:gd name="T62" fmla="*/ 172 w 174"/>
                  <a:gd name="T63" fmla="*/ 172 h 244"/>
                  <a:gd name="T64" fmla="*/ 171 w 174"/>
                  <a:gd name="T65" fmla="*/ 157 h 244"/>
                  <a:gd name="T66" fmla="*/ 166 w 174"/>
                  <a:gd name="T67" fmla="*/ 138 h 244"/>
                  <a:gd name="T68" fmla="*/ 156 w 174"/>
                  <a:gd name="T69" fmla="*/ 105 h 244"/>
                  <a:gd name="T70" fmla="*/ 143 w 174"/>
                  <a:gd name="T71" fmla="*/ 70 h 244"/>
                  <a:gd name="T72" fmla="*/ 124 w 174"/>
                  <a:gd name="T73" fmla="*/ 32 h 244"/>
                  <a:gd name="T74" fmla="*/ 89 w 174"/>
                  <a:gd name="T75" fmla="*/ 0 h 244"/>
                  <a:gd name="T76" fmla="*/ 79 w 174"/>
                  <a:gd name="T77" fmla="*/ 2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4" h="244">
                    <a:moveTo>
                      <a:pt x="79" y="2"/>
                    </a:moveTo>
                    <a:lnTo>
                      <a:pt x="80" y="5"/>
                    </a:lnTo>
                    <a:lnTo>
                      <a:pt x="85" y="10"/>
                    </a:lnTo>
                    <a:lnTo>
                      <a:pt x="91" y="15"/>
                    </a:lnTo>
                    <a:lnTo>
                      <a:pt x="102" y="24"/>
                    </a:lnTo>
                    <a:lnTo>
                      <a:pt x="109" y="30"/>
                    </a:lnTo>
                    <a:lnTo>
                      <a:pt x="115" y="36"/>
                    </a:lnTo>
                    <a:lnTo>
                      <a:pt x="124" y="47"/>
                    </a:lnTo>
                    <a:lnTo>
                      <a:pt x="128" y="59"/>
                    </a:lnTo>
                    <a:lnTo>
                      <a:pt x="133" y="72"/>
                    </a:lnTo>
                    <a:lnTo>
                      <a:pt x="137" y="82"/>
                    </a:lnTo>
                    <a:lnTo>
                      <a:pt x="140" y="102"/>
                    </a:lnTo>
                    <a:lnTo>
                      <a:pt x="144" y="115"/>
                    </a:lnTo>
                    <a:lnTo>
                      <a:pt x="145" y="142"/>
                    </a:lnTo>
                    <a:lnTo>
                      <a:pt x="143" y="163"/>
                    </a:lnTo>
                    <a:lnTo>
                      <a:pt x="135" y="177"/>
                    </a:lnTo>
                    <a:lnTo>
                      <a:pt x="127" y="185"/>
                    </a:lnTo>
                    <a:lnTo>
                      <a:pt x="116" y="189"/>
                    </a:lnTo>
                    <a:lnTo>
                      <a:pt x="108" y="190"/>
                    </a:lnTo>
                    <a:lnTo>
                      <a:pt x="127" y="174"/>
                    </a:lnTo>
                    <a:lnTo>
                      <a:pt x="137" y="156"/>
                    </a:lnTo>
                    <a:lnTo>
                      <a:pt x="138" y="139"/>
                    </a:lnTo>
                    <a:lnTo>
                      <a:pt x="127" y="163"/>
                    </a:lnTo>
                    <a:lnTo>
                      <a:pt x="119" y="168"/>
                    </a:lnTo>
                    <a:lnTo>
                      <a:pt x="111" y="171"/>
                    </a:lnTo>
                    <a:lnTo>
                      <a:pt x="102" y="172"/>
                    </a:lnTo>
                    <a:lnTo>
                      <a:pt x="110" y="160"/>
                    </a:lnTo>
                    <a:lnTo>
                      <a:pt x="95" y="164"/>
                    </a:lnTo>
                    <a:lnTo>
                      <a:pt x="97" y="156"/>
                    </a:lnTo>
                    <a:lnTo>
                      <a:pt x="85" y="160"/>
                    </a:lnTo>
                    <a:lnTo>
                      <a:pt x="77" y="162"/>
                    </a:lnTo>
                    <a:lnTo>
                      <a:pt x="68" y="162"/>
                    </a:lnTo>
                    <a:lnTo>
                      <a:pt x="59" y="158"/>
                    </a:lnTo>
                    <a:lnTo>
                      <a:pt x="53" y="150"/>
                    </a:lnTo>
                    <a:lnTo>
                      <a:pt x="50" y="143"/>
                    </a:lnTo>
                    <a:lnTo>
                      <a:pt x="44" y="147"/>
                    </a:lnTo>
                    <a:lnTo>
                      <a:pt x="35" y="150"/>
                    </a:lnTo>
                    <a:lnTo>
                      <a:pt x="27" y="147"/>
                    </a:lnTo>
                    <a:lnTo>
                      <a:pt x="21" y="143"/>
                    </a:lnTo>
                    <a:lnTo>
                      <a:pt x="22" y="134"/>
                    </a:lnTo>
                    <a:lnTo>
                      <a:pt x="5" y="138"/>
                    </a:lnTo>
                    <a:lnTo>
                      <a:pt x="0" y="136"/>
                    </a:lnTo>
                    <a:lnTo>
                      <a:pt x="0" y="142"/>
                    </a:lnTo>
                    <a:lnTo>
                      <a:pt x="13" y="156"/>
                    </a:lnTo>
                    <a:lnTo>
                      <a:pt x="24" y="164"/>
                    </a:lnTo>
                    <a:lnTo>
                      <a:pt x="37" y="174"/>
                    </a:lnTo>
                    <a:lnTo>
                      <a:pt x="48" y="181"/>
                    </a:lnTo>
                    <a:lnTo>
                      <a:pt x="60" y="189"/>
                    </a:lnTo>
                    <a:lnTo>
                      <a:pt x="75" y="198"/>
                    </a:lnTo>
                    <a:lnTo>
                      <a:pt x="102" y="184"/>
                    </a:lnTo>
                    <a:lnTo>
                      <a:pt x="102" y="190"/>
                    </a:lnTo>
                    <a:lnTo>
                      <a:pt x="80" y="202"/>
                    </a:lnTo>
                    <a:lnTo>
                      <a:pt x="79" y="207"/>
                    </a:lnTo>
                    <a:lnTo>
                      <a:pt x="83" y="219"/>
                    </a:lnTo>
                    <a:lnTo>
                      <a:pt x="105" y="239"/>
                    </a:lnTo>
                    <a:lnTo>
                      <a:pt x="118" y="243"/>
                    </a:lnTo>
                    <a:lnTo>
                      <a:pt x="129" y="243"/>
                    </a:lnTo>
                    <a:lnTo>
                      <a:pt x="145" y="232"/>
                    </a:lnTo>
                    <a:lnTo>
                      <a:pt x="153" y="222"/>
                    </a:lnTo>
                    <a:lnTo>
                      <a:pt x="162" y="214"/>
                    </a:lnTo>
                    <a:lnTo>
                      <a:pt x="167" y="202"/>
                    </a:lnTo>
                    <a:lnTo>
                      <a:pt x="169" y="192"/>
                    </a:lnTo>
                    <a:lnTo>
                      <a:pt x="171" y="183"/>
                    </a:lnTo>
                    <a:lnTo>
                      <a:pt x="172" y="172"/>
                    </a:lnTo>
                    <a:lnTo>
                      <a:pt x="173" y="165"/>
                    </a:lnTo>
                    <a:lnTo>
                      <a:pt x="171" y="157"/>
                    </a:lnTo>
                    <a:lnTo>
                      <a:pt x="169" y="147"/>
                    </a:lnTo>
                    <a:lnTo>
                      <a:pt x="166" y="138"/>
                    </a:lnTo>
                    <a:lnTo>
                      <a:pt x="163" y="123"/>
                    </a:lnTo>
                    <a:lnTo>
                      <a:pt x="156" y="105"/>
                    </a:lnTo>
                    <a:lnTo>
                      <a:pt x="150" y="87"/>
                    </a:lnTo>
                    <a:lnTo>
                      <a:pt x="143" y="70"/>
                    </a:lnTo>
                    <a:lnTo>
                      <a:pt x="137" y="55"/>
                    </a:lnTo>
                    <a:lnTo>
                      <a:pt x="124" y="32"/>
                    </a:lnTo>
                    <a:lnTo>
                      <a:pt x="101" y="10"/>
                    </a:lnTo>
                    <a:lnTo>
                      <a:pt x="89" y="0"/>
                    </a:lnTo>
                    <a:lnTo>
                      <a:pt x="83" y="0"/>
                    </a:lnTo>
                    <a:lnTo>
                      <a:pt x="79" y="2"/>
                    </a:lnTo>
                  </a:path>
                </a:pathLst>
              </a:custGeom>
              <a:solidFill>
                <a:srgbClr val="BF3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892" name="Freeform 364"/>
              <p:cNvSpPr>
                <a:spLocks/>
              </p:cNvSpPr>
              <p:nvPr/>
            </p:nvSpPr>
            <p:spPr bwMode="auto">
              <a:xfrm>
                <a:off x="4834" y="3551"/>
                <a:ext cx="180" cy="157"/>
              </a:xfrm>
              <a:custGeom>
                <a:avLst/>
                <a:gdLst>
                  <a:gd name="T0" fmla="*/ 179 w 180"/>
                  <a:gd name="T1" fmla="*/ 137 h 157"/>
                  <a:gd name="T2" fmla="*/ 167 w 180"/>
                  <a:gd name="T3" fmla="*/ 139 h 157"/>
                  <a:gd name="T4" fmla="*/ 152 w 180"/>
                  <a:gd name="T5" fmla="*/ 137 h 157"/>
                  <a:gd name="T6" fmla="*/ 140 w 180"/>
                  <a:gd name="T7" fmla="*/ 128 h 157"/>
                  <a:gd name="T8" fmla="*/ 118 w 180"/>
                  <a:gd name="T9" fmla="*/ 103 h 157"/>
                  <a:gd name="T10" fmla="*/ 101 w 180"/>
                  <a:gd name="T11" fmla="*/ 83 h 157"/>
                  <a:gd name="T12" fmla="*/ 72 w 180"/>
                  <a:gd name="T13" fmla="*/ 64 h 157"/>
                  <a:gd name="T14" fmla="*/ 34 w 180"/>
                  <a:gd name="T15" fmla="*/ 36 h 157"/>
                  <a:gd name="T16" fmla="*/ 40 w 180"/>
                  <a:gd name="T17" fmla="*/ 30 h 157"/>
                  <a:gd name="T18" fmla="*/ 47 w 180"/>
                  <a:gd name="T19" fmla="*/ 19 h 157"/>
                  <a:gd name="T20" fmla="*/ 49 w 180"/>
                  <a:gd name="T21" fmla="*/ 6 h 157"/>
                  <a:gd name="T22" fmla="*/ 45 w 180"/>
                  <a:gd name="T23" fmla="*/ 1 h 157"/>
                  <a:gd name="T24" fmla="*/ 45 w 180"/>
                  <a:gd name="T25" fmla="*/ 13 h 157"/>
                  <a:gd name="T26" fmla="*/ 42 w 180"/>
                  <a:gd name="T27" fmla="*/ 17 h 157"/>
                  <a:gd name="T28" fmla="*/ 43 w 180"/>
                  <a:gd name="T29" fmla="*/ 7 h 157"/>
                  <a:gd name="T30" fmla="*/ 39 w 180"/>
                  <a:gd name="T31" fmla="*/ 0 h 157"/>
                  <a:gd name="T32" fmla="*/ 38 w 180"/>
                  <a:gd name="T33" fmla="*/ 15 h 157"/>
                  <a:gd name="T34" fmla="*/ 33 w 180"/>
                  <a:gd name="T35" fmla="*/ 24 h 157"/>
                  <a:gd name="T36" fmla="*/ 28 w 180"/>
                  <a:gd name="T37" fmla="*/ 30 h 157"/>
                  <a:gd name="T38" fmla="*/ 21 w 180"/>
                  <a:gd name="T39" fmla="*/ 31 h 157"/>
                  <a:gd name="T40" fmla="*/ 14 w 180"/>
                  <a:gd name="T41" fmla="*/ 29 h 157"/>
                  <a:gd name="T42" fmla="*/ 13 w 180"/>
                  <a:gd name="T43" fmla="*/ 27 h 157"/>
                  <a:gd name="T44" fmla="*/ 11 w 180"/>
                  <a:gd name="T45" fmla="*/ 22 h 157"/>
                  <a:gd name="T46" fmla="*/ 19 w 180"/>
                  <a:gd name="T47" fmla="*/ 19 h 157"/>
                  <a:gd name="T48" fmla="*/ 28 w 180"/>
                  <a:gd name="T49" fmla="*/ 13 h 157"/>
                  <a:gd name="T50" fmla="*/ 30 w 180"/>
                  <a:gd name="T51" fmla="*/ 8 h 157"/>
                  <a:gd name="T52" fmla="*/ 19 w 180"/>
                  <a:gd name="T53" fmla="*/ 14 h 157"/>
                  <a:gd name="T54" fmla="*/ 14 w 180"/>
                  <a:gd name="T55" fmla="*/ 16 h 157"/>
                  <a:gd name="T56" fmla="*/ 8 w 180"/>
                  <a:gd name="T57" fmla="*/ 18 h 157"/>
                  <a:gd name="T58" fmla="*/ 4 w 180"/>
                  <a:gd name="T59" fmla="*/ 18 h 157"/>
                  <a:gd name="T60" fmla="*/ 0 w 180"/>
                  <a:gd name="T61" fmla="*/ 16 h 157"/>
                  <a:gd name="T62" fmla="*/ 6 w 180"/>
                  <a:gd name="T63" fmla="*/ 26 h 157"/>
                  <a:gd name="T64" fmla="*/ 8 w 180"/>
                  <a:gd name="T65" fmla="*/ 33 h 157"/>
                  <a:gd name="T66" fmla="*/ 9 w 180"/>
                  <a:gd name="T67" fmla="*/ 40 h 157"/>
                  <a:gd name="T68" fmla="*/ 9 w 180"/>
                  <a:gd name="T69" fmla="*/ 50 h 157"/>
                  <a:gd name="T70" fmla="*/ 10 w 180"/>
                  <a:gd name="T71" fmla="*/ 55 h 157"/>
                  <a:gd name="T72" fmla="*/ 9 w 180"/>
                  <a:gd name="T73" fmla="*/ 72 h 157"/>
                  <a:gd name="T74" fmla="*/ 14 w 180"/>
                  <a:gd name="T75" fmla="*/ 62 h 157"/>
                  <a:gd name="T76" fmla="*/ 19 w 180"/>
                  <a:gd name="T77" fmla="*/ 55 h 157"/>
                  <a:gd name="T78" fmla="*/ 26 w 180"/>
                  <a:gd name="T79" fmla="*/ 52 h 157"/>
                  <a:gd name="T80" fmla="*/ 31 w 180"/>
                  <a:gd name="T81" fmla="*/ 51 h 157"/>
                  <a:gd name="T82" fmla="*/ 38 w 180"/>
                  <a:gd name="T83" fmla="*/ 53 h 157"/>
                  <a:gd name="T84" fmla="*/ 51 w 180"/>
                  <a:gd name="T85" fmla="*/ 59 h 157"/>
                  <a:gd name="T86" fmla="*/ 66 w 180"/>
                  <a:gd name="T87" fmla="*/ 69 h 157"/>
                  <a:gd name="T88" fmla="*/ 82 w 180"/>
                  <a:gd name="T89" fmla="*/ 81 h 157"/>
                  <a:gd name="T90" fmla="*/ 99 w 180"/>
                  <a:gd name="T91" fmla="*/ 98 h 157"/>
                  <a:gd name="T92" fmla="*/ 106 w 180"/>
                  <a:gd name="T93" fmla="*/ 105 h 157"/>
                  <a:gd name="T94" fmla="*/ 109 w 180"/>
                  <a:gd name="T95" fmla="*/ 109 h 157"/>
                  <a:gd name="T96" fmla="*/ 119 w 180"/>
                  <a:gd name="T97" fmla="*/ 113 h 157"/>
                  <a:gd name="T98" fmla="*/ 127 w 180"/>
                  <a:gd name="T99" fmla="*/ 122 h 157"/>
                  <a:gd name="T100" fmla="*/ 144 w 180"/>
                  <a:gd name="T101" fmla="*/ 139 h 157"/>
                  <a:gd name="T102" fmla="*/ 148 w 180"/>
                  <a:gd name="T103" fmla="*/ 142 h 157"/>
                  <a:gd name="T104" fmla="*/ 152 w 180"/>
                  <a:gd name="T105" fmla="*/ 143 h 157"/>
                  <a:gd name="T106" fmla="*/ 152 w 180"/>
                  <a:gd name="T107" fmla="*/ 146 h 157"/>
                  <a:gd name="T108" fmla="*/ 155 w 180"/>
                  <a:gd name="T109" fmla="*/ 149 h 157"/>
                  <a:gd name="T110" fmla="*/ 158 w 180"/>
                  <a:gd name="T111" fmla="*/ 156 h 157"/>
                  <a:gd name="T112" fmla="*/ 157 w 180"/>
                  <a:gd name="T113" fmla="*/ 143 h 157"/>
                  <a:gd name="T114" fmla="*/ 166 w 180"/>
                  <a:gd name="T115" fmla="*/ 144 h 157"/>
                  <a:gd name="T116" fmla="*/ 173 w 180"/>
                  <a:gd name="T117" fmla="*/ 143 h 157"/>
                  <a:gd name="T118" fmla="*/ 179 w 180"/>
                  <a:gd name="T119" fmla="*/ 149 h 157"/>
                  <a:gd name="T120" fmla="*/ 177 w 180"/>
                  <a:gd name="T121" fmla="*/ 142 h 157"/>
                  <a:gd name="T122" fmla="*/ 179 w 180"/>
                  <a:gd name="T123" fmla="*/ 13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0" h="157">
                    <a:moveTo>
                      <a:pt x="179" y="137"/>
                    </a:moveTo>
                    <a:lnTo>
                      <a:pt x="167" y="139"/>
                    </a:lnTo>
                    <a:lnTo>
                      <a:pt x="152" y="137"/>
                    </a:lnTo>
                    <a:lnTo>
                      <a:pt x="140" y="128"/>
                    </a:lnTo>
                    <a:lnTo>
                      <a:pt x="118" y="103"/>
                    </a:lnTo>
                    <a:lnTo>
                      <a:pt x="101" y="83"/>
                    </a:lnTo>
                    <a:lnTo>
                      <a:pt x="72" y="64"/>
                    </a:lnTo>
                    <a:lnTo>
                      <a:pt x="34" y="36"/>
                    </a:lnTo>
                    <a:lnTo>
                      <a:pt x="40" y="30"/>
                    </a:lnTo>
                    <a:lnTo>
                      <a:pt x="47" y="19"/>
                    </a:lnTo>
                    <a:lnTo>
                      <a:pt x="49" y="6"/>
                    </a:lnTo>
                    <a:lnTo>
                      <a:pt x="45" y="1"/>
                    </a:lnTo>
                    <a:lnTo>
                      <a:pt x="45" y="13"/>
                    </a:lnTo>
                    <a:lnTo>
                      <a:pt x="42" y="17"/>
                    </a:lnTo>
                    <a:lnTo>
                      <a:pt x="43" y="7"/>
                    </a:lnTo>
                    <a:lnTo>
                      <a:pt x="39" y="0"/>
                    </a:lnTo>
                    <a:lnTo>
                      <a:pt x="38" y="15"/>
                    </a:lnTo>
                    <a:lnTo>
                      <a:pt x="33" y="24"/>
                    </a:lnTo>
                    <a:lnTo>
                      <a:pt x="28" y="30"/>
                    </a:lnTo>
                    <a:lnTo>
                      <a:pt x="21" y="31"/>
                    </a:lnTo>
                    <a:lnTo>
                      <a:pt x="14" y="29"/>
                    </a:lnTo>
                    <a:lnTo>
                      <a:pt x="13" y="27"/>
                    </a:lnTo>
                    <a:lnTo>
                      <a:pt x="11" y="22"/>
                    </a:lnTo>
                    <a:lnTo>
                      <a:pt x="19" y="19"/>
                    </a:lnTo>
                    <a:lnTo>
                      <a:pt x="28" y="13"/>
                    </a:lnTo>
                    <a:lnTo>
                      <a:pt x="30" y="8"/>
                    </a:lnTo>
                    <a:lnTo>
                      <a:pt x="19" y="14"/>
                    </a:lnTo>
                    <a:lnTo>
                      <a:pt x="14" y="16"/>
                    </a:lnTo>
                    <a:lnTo>
                      <a:pt x="8" y="18"/>
                    </a:lnTo>
                    <a:lnTo>
                      <a:pt x="4" y="18"/>
                    </a:lnTo>
                    <a:lnTo>
                      <a:pt x="0" y="16"/>
                    </a:lnTo>
                    <a:lnTo>
                      <a:pt x="6" y="26"/>
                    </a:lnTo>
                    <a:lnTo>
                      <a:pt x="8" y="33"/>
                    </a:lnTo>
                    <a:lnTo>
                      <a:pt x="9" y="40"/>
                    </a:lnTo>
                    <a:lnTo>
                      <a:pt x="9" y="50"/>
                    </a:lnTo>
                    <a:lnTo>
                      <a:pt x="10" y="55"/>
                    </a:lnTo>
                    <a:lnTo>
                      <a:pt x="9" y="72"/>
                    </a:lnTo>
                    <a:lnTo>
                      <a:pt x="14" y="62"/>
                    </a:lnTo>
                    <a:lnTo>
                      <a:pt x="19" y="55"/>
                    </a:lnTo>
                    <a:lnTo>
                      <a:pt x="26" y="52"/>
                    </a:lnTo>
                    <a:lnTo>
                      <a:pt x="31" y="51"/>
                    </a:lnTo>
                    <a:lnTo>
                      <a:pt x="38" y="53"/>
                    </a:lnTo>
                    <a:lnTo>
                      <a:pt x="51" y="59"/>
                    </a:lnTo>
                    <a:lnTo>
                      <a:pt x="66" y="69"/>
                    </a:lnTo>
                    <a:lnTo>
                      <a:pt x="82" y="81"/>
                    </a:lnTo>
                    <a:lnTo>
                      <a:pt x="99" y="98"/>
                    </a:lnTo>
                    <a:lnTo>
                      <a:pt x="106" y="105"/>
                    </a:lnTo>
                    <a:lnTo>
                      <a:pt x="109" y="109"/>
                    </a:lnTo>
                    <a:lnTo>
                      <a:pt x="119" y="113"/>
                    </a:lnTo>
                    <a:lnTo>
                      <a:pt x="127" y="122"/>
                    </a:lnTo>
                    <a:lnTo>
                      <a:pt x="144" y="139"/>
                    </a:lnTo>
                    <a:lnTo>
                      <a:pt x="148" y="142"/>
                    </a:lnTo>
                    <a:lnTo>
                      <a:pt x="152" y="143"/>
                    </a:lnTo>
                    <a:lnTo>
                      <a:pt x="152" y="146"/>
                    </a:lnTo>
                    <a:lnTo>
                      <a:pt x="155" y="149"/>
                    </a:lnTo>
                    <a:lnTo>
                      <a:pt x="158" y="156"/>
                    </a:lnTo>
                    <a:lnTo>
                      <a:pt x="157" y="143"/>
                    </a:lnTo>
                    <a:lnTo>
                      <a:pt x="166" y="144"/>
                    </a:lnTo>
                    <a:lnTo>
                      <a:pt x="173" y="143"/>
                    </a:lnTo>
                    <a:lnTo>
                      <a:pt x="179" y="149"/>
                    </a:lnTo>
                    <a:lnTo>
                      <a:pt x="177" y="142"/>
                    </a:lnTo>
                    <a:lnTo>
                      <a:pt x="179" y="137"/>
                    </a:lnTo>
                  </a:path>
                </a:pathLst>
              </a:custGeom>
              <a:solidFill>
                <a:srgbClr val="804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2894" name="Rectangle 366"/>
            <p:cNvSpPr>
              <a:spLocks noChangeArrowheads="1"/>
            </p:cNvSpPr>
            <p:nvPr/>
          </p:nvSpPr>
          <p:spPr bwMode="auto">
            <a:xfrm>
              <a:off x="3638" y="2990"/>
              <a:ext cx="159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Personalkosten können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durch </a:t>
              </a:r>
              <a:r>
                <a:rPr lang="de-DE" u="sng">
                  <a:solidFill>
                    <a:srgbClr val="000000"/>
                  </a:solidFill>
                </a:rPr>
                <a:t>Tarifabschlüsse</a:t>
              </a:r>
              <a:r>
                <a:rPr lang="de-DE">
                  <a:solidFill>
                    <a:srgbClr val="000000"/>
                  </a:solidFill>
                </a:rPr>
                <a:t>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steigen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oder</a:t>
              </a:r>
            </a:p>
            <a:p>
              <a:r>
                <a:rPr lang="de-DE">
                  <a:solidFill>
                    <a:srgbClr val="000000"/>
                  </a:solidFill>
                </a:rPr>
                <a:t>sinken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22896" name="Rectangle 368"/>
          <p:cNvSpPr>
            <a:spLocks noChangeArrowheads="1"/>
          </p:cNvSpPr>
          <p:nvPr/>
        </p:nvSpPr>
        <p:spPr bwMode="auto">
          <a:xfrm>
            <a:off x="4114800" y="1143000"/>
            <a:ext cx="2022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Lohn-Stückkosten</a:t>
            </a:r>
            <a:r>
              <a:rPr lang="de-DE" u="sng">
                <a:solidFill>
                  <a:srgbClr val="0033CC"/>
                </a:solidFill>
              </a:rPr>
              <a:t>:</a:t>
            </a:r>
          </a:p>
        </p:txBody>
      </p:sp>
      <p:graphicFrame>
        <p:nvGraphicFramePr>
          <p:cNvPr id="22897" name="Object 369"/>
          <p:cNvGraphicFramePr>
            <a:graphicFrameLocks/>
          </p:cNvGraphicFramePr>
          <p:nvPr/>
        </p:nvGraphicFramePr>
        <p:xfrm>
          <a:off x="4114800" y="1524000"/>
          <a:ext cx="4648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8" name="Formel" r:id="rId4" imgW="3301920" imgH="736560" progId="Equation.2">
                  <p:embed/>
                </p:oleObj>
              </mc:Choice>
              <mc:Fallback>
                <p:oleObj name="Formel" r:id="rId4" imgW="3301920" imgH="736560" progId="Equation.2">
                  <p:embed/>
                  <p:pic>
                    <p:nvPicPr>
                      <p:cNvPr id="0" name="Object 36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524000"/>
                        <a:ext cx="4648200" cy="10414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12700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98" name="Rectangle 370"/>
          <p:cNvSpPr>
            <a:spLocks noChangeArrowheads="1"/>
          </p:cNvSpPr>
          <p:nvPr/>
        </p:nvSpPr>
        <p:spPr bwMode="auto">
          <a:xfrm>
            <a:off x="4114800" y="2667000"/>
            <a:ext cx="2103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Lohnkostensumme</a:t>
            </a:r>
            <a:r>
              <a:rPr lang="de-DE" sz="14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de-DE" sz="1400" u="sng">
              <a:solidFill>
                <a:srgbClr val="0033CC"/>
              </a:solidFill>
            </a:endParaRPr>
          </a:p>
        </p:txBody>
      </p:sp>
      <p:graphicFrame>
        <p:nvGraphicFramePr>
          <p:cNvPr id="22899" name="Object 371"/>
          <p:cNvGraphicFramePr>
            <a:graphicFrameLocks/>
          </p:cNvGraphicFramePr>
          <p:nvPr/>
        </p:nvGraphicFramePr>
        <p:xfrm>
          <a:off x="4114800" y="3048000"/>
          <a:ext cx="4648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9" name="Formel" r:id="rId6" imgW="3009600" imgH="647640" progId="Equation.2">
                  <p:embed/>
                </p:oleObj>
              </mc:Choice>
              <mc:Fallback>
                <p:oleObj name="Formel" r:id="rId6" imgW="3009600" imgH="647640" progId="Equation.2">
                  <p:embed/>
                  <p:pic>
                    <p:nvPicPr>
                      <p:cNvPr id="0" name="Object 37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048000"/>
                        <a:ext cx="4648200" cy="10668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12700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07" name="Rectangle 379"/>
          <p:cNvSpPr>
            <a:spLocks noChangeArrowheads="1"/>
          </p:cNvSpPr>
          <p:nvPr/>
        </p:nvSpPr>
        <p:spPr bwMode="auto">
          <a:xfrm>
            <a:off x="5795963" y="765175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9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2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2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2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96" grpId="0" autoUpdateAnimBg="0"/>
      <p:bldP spid="22898" grpId="0" autoUpdateAnimBg="0"/>
      <p:bldP spid="229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25D6-6366-4F6F-8376-2D286C2538BD}" type="slidenum">
              <a:rPr lang="de-DE"/>
              <a:pPr/>
              <a:t>18</a:t>
            </a:fld>
            <a:endParaRPr lang="de-DE"/>
          </a:p>
        </p:txBody>
      </p:sp>
      <p:grpSp>
        <p:nvGrpSpPr>
          <p:cNvPr id="23605" name="Group 53"/>
          <p:cNvGrpSpPr>
            <a:grpSpLocks/>
          </p:cNvGrpSpPr>
          <p:nvPr/>
        </p:nvGrpSpPr>
        <p:grpSpPr bwMode="auto">
          <a:xfrm>
            <a:off x="2139950" y="1301750"/>
            <a:ext cx="5397500" cy="754063"/>
            <a:chOff x="1348" y="820"/>
            <a:chExt cx="3400" cy="475"/>
          </a:xfrm>
        </p:grpSpPr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1348" y="820"/>
              <a:ext cx="3400" cy="47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1355" y="828"/>
              <a:ext cx="3378" cy="46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Qualitätssicherung: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Ausschuß- + Nacharbeitskosten = Fehlerkosten</a:t>
              </a:r>
              <a:endParaRPr lang="de-DE" sz="1800">
                <a:solidFill>
                  <a:schemeClr val="tx2"/>
                </a:solidFill>
              </a:endParaRPr>
            </a:p>
          </p:txBody>
        </p:sp>
      </p:grpSp>
      <p:grpSp>
        <p:nvGrpSpPr>
          <p:cNvPr id="23598" name="Group 46"/>
          <p:cNvGrpSpPr>
            <a:grpSpLocks/>
          </p:cNvGrpSpPr>
          <p:nvPr/>
        </p:nvGrpSpPr>
        <p:grpSpPr bwMode="auto">
          <a:xfrm>
            <a:off x="669925" y="2978150"/>
            <a:ext cx="2219325" cy="1435100"/>
            <a:chOff x="422" y="1876"/>
            <a:chExt cx="1398" cy="904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436" y="1876"/>
              <a:ext cx="1384" cy="904"/>
            </a:xfrm>
            <a:prstGeom prst="rightArrow">
              <a:avLst>
                <a:gd name="adj1" fmla="val 75009"/>
                <a:gd name="adj2" fmla="val 76556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422" y="2169"/>
              <a:ext cx="12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3564" name="Group 12"/>
          <p:cNvGrpSpPr>
            <a:grpSpLocks/>
          </p:cNvGrpSpPr>
          <p:nvPr/>
        </p:nvGrpSpPr>
        <p:grpSpPr bwMode="auto">
          <a:xfrm>
            <a:off x="2438400" y="2743200"/>
            <a:ext cx="609600" cy="609600"/>
            <a:chOff x="1536" y="1728"/>
            <a:chExt cx="384" cy="384"/>
          </a:xfrm>
        </p:grpSpPr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flipV="1">
              <a:off x="1536" y="1728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1536" y="1728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599" name="Group 47"/>
          <p:cNvGrpSpPr>
            <a:grpSpLocks/>
          </p:cNvGrpSpPr>
          <p:nvPr/>
        </p:nvGrpSpPr>
        <p:grpSpPr bwMode="auto">
          <a:xfrm>
            <a:off x="3032125" y="2292350"/>
            <a:ext cx="2082800" cy="977900"/>
            <a:chOff x="1910" y="1444"/>
            <a:chExt cx="1312" cy="616"/>
          </a:xfrm>
        </p:grpSpPr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1924" y="1444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1910" y="1449"/>
              <a:ext cx="1312" cy="5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Sofort-Gut-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5105400" y="2743200"/>
            <a:ext cx="4572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601" name="Group 49"/>
          <p:cNvGrpSpPr>
            <a:grpSpLocks/>
          </p:cNvGrpSpPr>
          <p:nvPr/>
        </p:nvGrpSpPr>
        <p:grpSpPr bwMode="auto">
          <a:xfrm>
            <a:off x="5546725" y="2292350"/>
            <a:ext cx="2066925" cy="977900"/>
            <a:chOff x="3494" y="1444"/>
            <a:chExt cx="1302" cy="616"/>
          </a:xfrm>
        </p:grpSpPr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3508" y="1444"/>
              <a:ext cx="1288" cy="61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3494" y="1449"/>
              <a:ext cx="129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Gut-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2438400" y="4038600"/>
            <a:ext cx="609600" cy="609600"/>
            <a:chOff x="1536" y="2544"/>
            <a:chExt cx="384" cy="384"/>
          </a:xfrm>
        </p:grpSpPr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1536" y="2544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1536" y="2928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600" name="Group 48"/>
          <p:cNvGrpSpPr>
            <a:grpSpLocks/>
          </p:cNvGrpSpPr>
          <p:nvPr/>
        </p:nvGrpSpPr>
        <p:grpSpPr bwMode="auto">
          <a:xfrm>
            <a:off x="3032125" y="4197350"/>
            <a:ext cx="2066925" cy="977900"/>
            <a:chOff x="1910" y="2644"/>
            <a:chExt cx="1302" cy="616"/>
          </a:xfrm>
        </p:grpSpPr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1924" y="2644"/>
              <a:ext cx="1288" cy="61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1910" y="2649"/>
              <a:ext cx="129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Fehlerhaft-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3580" name="Group 28"/>
          <p:cNvGrpSpPr>
            <a:grpSpLocks/>
          </p:cNvGrpSpPr>
          <p:nvPr/>
        </p:nvGrpSpPr>
        <p:grpSpPr bwMode="auto">
          <a:xfrm>
            <a:off x="4953000" y="5257800"/>
            <a:ext cx="609600" cy="609600"/>
            <a:chOff x="3120" y="3312"/>
            <a:chExt cx="384" cy="384"/>
          </a:xfrm>
        </p:grpSpPr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>
              <a:off x="3120" y="3312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3120" y="3696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603" name="Group 51"/>
          <p:cNvGrpSpPr>
            <a:grpSpLocks/>
          </p:cNvGrpSpPr>
          <p:nvPr/>
        </p:nvGrpSpPr>
        <p:grpSpPr bwMode="auto">
          <a:xfrm>
            <a:off x="5546725" y="5340350"/>
            <a:ext cx="2066925" cy="977900"/>
            <a:chOff x="3494" y="3364"/>
            <a:chExt cx="1302" cy="616"/>
          </a:xfrm>
        </p:grpSpPr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3508" y="3364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3494" y="3369"/>
              <a:ext cx="1299" cy="59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Ausschuß-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7680325" y="5264150"/>
            <a:ext cx="679450" cy="603250"/>
            <a:chOff x="4838" y="3316"/>
            <a:chExt cx="428" cy="380"/>
          </a:xfrm>
        </p:grpSpPr>
        <p:sp>
          <p:nvSpPr>
            <p:cNvPr id="23584" name="Oval 32"/>
            <p:cNvSpPr>
              <a:spLocks noChangeArrowheads="1"/>
            </p:cNvSpPr>
            <p:nvPr/>
          </p:nvSpPr>
          <p:spPr bwMode="auto">
            <a:xfrm>
              <a:off x="4852" y="3316"/>
              <a:ext cx="376" cy="376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4838" y="3369"/>
              <a:ext cx="4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chemeClr val="tx2"/>
                  </a:solidFill>
                </a:rPr>
                <a:t>1/4</a:t>
              </a:r>
              <a:endParaRPr lang="de-DE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5105400" y="4648200"/>
            <a:ext cx="4572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602" name="Group 50"/>
          <p:cNvGrpSpPr>
            <a:grpSpLocks/>
          </p:cNvGrpSpPr>
          <p:nvPr/>
        </p:nvGrpSpPr>
        <p:grpSpPr bwMode="auto">
          <a:xfrm>
            <a:off x="5546725" y="3968750"/>
            <a:ext cx="2144713" cy="977900"/>
            <a:chOff x="3494" y="2500"/>
            <a:chExt cx="1351" cy="616"/>
          </a:xfrm>
        </p:grpSpPr>
        <p:sp>
          <p:nvSpPr>
            <p:cNvPr id="23588" name="Rectangle 36"/>
            <p:cNvSpPr>
              <a:spLocks noChangeArrowheads="1"/>
            </p:cNvSpPr>
            <p:nvPr/>
          </p:nvSpPr>
          <p:spPr bwMode="auto">
            <a:xfrm>
              <a:off x="3508" y="2500"/>
              <a:ext cx="1288" cy="61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3494" y="2505"/>
              <a:ext cx="135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Nacharbeit-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3593" name="Group 41"/>
          <p:cNvGrpSpPr>
            <a:grpSpLocks/>
          </p:cNvGrpSpPr>
          <p:nvPr/>
        </p:nvGrpSpPr>
        <p:grpSpPr bwMode="auto">
          <a:xfrm>
            <a:off x="7680325" y="3968750"/>
            <a:ext cx="679450" cy="603250"/>
            <a:chOff x="4838" y="2500"/>
            <a:chExt cx="428" cy="380"/>
          </a:xfrm>
        </p:grpSpPr>
        <p:sp>
          <p:nvSpPr>
            <p:cNvPr id="23591" name="Oval 39"/>
            <p:cNvSpPr>
              <a:spLocks noChangeArrowheads="1"/>
            </p:cNvSpPr>
            <p:nvPr/>
          </p:nvSpPr>
          <p:spPr bwMode="auto">
            <a:xfrm>
              <a:off x="4852" y="2500"/>
              <a:ext cx="376" cy="376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92" name="Rectangle 40"/>
            <p:cNvSpPr>
              <a:spLocks noChangeArrowheads="1"/>
            </p:cNvSpPr>
            <p:nvPr/>
          </p:nvSpPr>
          <p:spPr bwMode="auto">
            <a:xfrm>
              <a:off x="4838" y="2553"/>
              <a:ext cx="4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chemeClr val="tx2"/>
                  </a:solidFill>
                </a:rPr>
                <a:t>3/4</a:t>
              </a:r>
              <a:endParaRPr lang="de-DE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048000" y="3352800"/>
            <a:ext cx="2097088" cy="742950"/>
          </a:xfrm>
          <a:prstGeom prst="rect">
            <a:avLst/>
          </a:prstGeom>
          <a:solidFill>
            <a:srgbClr val="CCFC8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rgbClr val="FF3300"/>
            </a:outerShdw>
          </a:effectLst>
        </p:spPr>
        <p:txBody>
          <a:bodyPr wrap="none" anchor="ctr"/>
          <a:lstStyle/>
          <a:p>
            <a:r>
              <a:rPr lang="de-DE" sz="1400">
                <a:solidFill>
                  <a:srgbClr val="0033CC"/>
                </a:solidFill>
              </a:rPr>
              <a:t>30% zeitaufwendiger</a:t>
            </a:r>
          </a:p>
          <a:p>
            <a:r>
              <a:rPr lang="de-DE" sz="1400">
                <a:solidFill>
                  <a:srgbClr val="0033CC"/>
                </a:solidFill>
              </a:rPr>
              <a:t>als die Sofort-Gut-Pro-</a:t>
            </a:r>
          </a:p>
          <a:p>
            <a:r>
              <a:rPr lang="de-DE" sz="1400">
                <a:solidFill>
                  <a:srgbClr val="0033CC"/>
                </a:solidFill>
              </a:rPr>
              <a:t>duktion</a:t>
            </a:r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 flipV="1">
            <a:off x="5105400" y="4114800"/>
            <a:ext cx="457200" cy="381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 flipV="1">
            <a:off x="6553200" y="3276600"/>
            <a:ext cx="0" cy="6858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07" name="Rectangle 55"/>
          <p:cNvSpPr>
            <a:spLocks noChangeArrowheads="1"/>
          </p:cNvSpPr>
          <p:nvPr/>
        </p:nvSpPr>
        <p:spPr bwMode="auto">
          <a:xfrm>
            <a:off x="5795963" y="765175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 animBg="1"/>
      <p:bldP spid="23587" grpId="0" animBg="1"/>
      <p:bldP spid="23594" grpId="0" animBg="1" autoUpdateAnimBg="0"/>
      <p:bldP spid="23595" grpId="0" animBg="1"/>
      <p:bldP spid="23596" grpId="0" animBg="1"/>
      <p:bldP spid="2360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2940-5D6A-46E6-96E0-784C59FFA91B}" type="slidenum">
              <a:rPr lang="de-DE"/>
              <a:pPr/>
              <a:t>19</a:t>
            </a:fld>
            <a:endParaRPr lang="de-DE"/>
          </a:p>
        </p:txBody>
      </p: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1042988" y="1341438"/>
            <a:ext cx="6784975" cy="754062"/>
            <a:chOff x="667" y="1012"/>
            <a:chExt cx="4274" cy="475"/>
          </a:xfrm>
        </p:grpSpPr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676" y="1012"/>
              <a:ext cx="4264" cy="47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667" y="1020"/>
              <a:ext cx="4274" cy="46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Qualitätssicherung: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Fehlerkosten + Qualitätssicherungskosten = Qualitätskosten</a:t>
              </a:r>
              <a:endParaRPr lang="de-DE" sz="1800">
                <a:solidFill>
                  <a:schemeClr val="tx2"/>
                </a:solidFill>
              </a:endParaRPr>
            </a:p>
          </p:txBody>
        </p:sp>
      </p:grp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547813" y="5589588"/>
            <a:ext cx="5122862" cy="8382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Je höher die Produktionsmenge, desto höher müs-</a:t>
            </a:r>
          </a:p>
          <a:p>
            <a:r>
              <a:rPr lang="de-DE">
                <a:solidFill>
                  <a:srgbClr val="000000"/>
                </a:solidFill>
              </a:rPr>
              <a:t>sen ceteris paribus die Qualitätssicherungskosten </a:t>
            </a:r>
          </a:p>
          <a:p>
            <a:r>
              <a:rPr lang="de-DE">
                <a:solidFill>
                  <a:srgbClr val="000000"/>
                </a:solidFill>
              </a:rPr>
              <a:t>(ausschließlich Personalkosten) sein:</a:t>
            </a:r>
            <a:endParaRPr lang="de-DE" sz="1400">
              <a:solidFill>
                <a:srgbClr val="000000"/>
              </a:solidFill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651500" y="765175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  <p:sp>
        <p:nvSpPr>
          <p:cNvPr id="24774" name="Text Box 198"/>
          <p:cNvSpPr txBox="1">
            <a:spLocks noChangeArrowheads="1"/>
          </p:cNvSpPr>
          <p:nvPr/>
        </p:nvSpPr>
        <p:spPr bwMode="auto">
          <a:xfrm>
            <a:off x="808038" y="39052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graphicFrame>
        <p:nvGraphicFramePr>
          <p:cNvPr id="24775" name="Object 199"/>
          <p:cNvGraphicFramePr>
            <a:graphicFrameLocks noChangeAspect="1"/>
          </p:cNvGraphicFramePr>
          <p:nvPr>
            <p:ph/>
          </p:nvPr>
        </p:nvGraphicFramePr>
        <p:xfrm>
          <a:off x="1692275" y="2276475"/>
          <a:ext cx="5067300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7" name="Diagramm" r:id="rId4" imgW="5067190" imgH="2956511" progId="Excel.Chart.8">
                  <p:embed/>
                </p:oleObj>
              </mc:Choice>
              <mc:Fallback>
                <p:oleObj name="Diagramm" r:id="rId4" imgW="5067190" imgH="2956511" progId="Excel.Chart.8">
                  <p:embed/>
                  <p:pic>
                    <p:nvPicPr>
                      <p:cNvPr id="0" name="Object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276475"/>
                        <a:ext cx="5067300" cy="295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 autoUpdateAnimBg="0"/>
      <p:bldP spid="2458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6A41-B756-443D-9EF0-C6D74E8C9975}" type="slidenum">
              <a:rPr lang="de-DE"/>
              <a:pPr/>
              <a:t>2</a:t>
            </a:fld>
            <a:endParaRPr lang="de-DE"/>
          </a:p>
        </p:txBody>
      </p:sp>
      <p:grpSp>
        <p:nvGrpSpPr>
          <p:cNvPr id="6192" name="Group 48"/>
          <p:cNvGrpSpPr>
            <a:grpSpLocks/>
          </p:cNvGrpSpPr>
          <p:nvPr/>
        </p:nvGrpSpPr>
        <p:grpSpPr bwMode="auto">
          <a:xfrm>
            <a:off x="619125" y="1446213"/>
            <a:ext cx="2079625" cy="1290637"/>
            <a:chOff x="390" y="911"/>
            <a:chExt cx="1310" cy="813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404" y="916"/>
              <a:ext cx="1288" cy="8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390" y="911"/>
              <a:ext cx="131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Beschaffungsmarkt</a:t>
              </a:r>
              <a:endParaRPr lang="de-DE">
                <a:solidFill>
                  <a:schemeClr val="tx2"/>
                </a:solidFill>
              </a:endParaRPr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400" y="1152"/>
              <a:ext cx="12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390" y="1151"/>
              <a:ext cx="108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- Arbeitskräfte,</a:t>
              </a:r>
            </a:p>
            <a:p>
              <a:r>
                <a:rPr lang="de-DE">
                  <a:solidFill>
                    <a:srgbClr val="000000"/>
                  </a:solidFill>
                </a:rPr>
                <a:t>- Betriebsmittel,</a:t>
              </a:r>
            </a:p>
            <a:p>
              <a:r>
                <a:rPr lang="de-DE">
                  <a:solidFill>
                    <a:srgbClr val="000000"/>
                  </a:solidFill>
                </a:rPr>
                <a:t>- Werkstoffe</a:t>
              </a:r>
              <a:endParaRPr lang="de-DE">
                <a:solidFill>
                  <a:schemeClr val="tx2"/>
                </a:solidFill>
              </a:endParaRPr>
            </a:p>
          </p:txBody>
        </p:sp>
      </p:grp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692400" y="2286000"/>
            <a:ext cx="4572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232150" y="1454150"/>
            <a:ext cx="2730500" cy="1739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278188" y="1446213"/>
            <a:ext cx="26003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Produktion durch</a:t>
            </a:r>
          </a:p>
          <a:p>
            <a:pPr algn="ctr"/>
            <a:r>
              <a:rPr lang="de-DE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Kombination der </a:t>
            </a:r>
          </a:p>
          <a:p>
            <a:pPr algn="ctr"/>
            <a:r>
              <a:rPr lang="de-DE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drei Produktionsfaktoren</a:t>
            </a:r>
            <a:endParaRPr lang="de-DE">
              <a:solidFill>
                <a:srgbClr val="FF3300"/>
              </a:solidFill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3225800" y="22860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597400" y="2286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286125" y="2317750"/>
            <a:ext cx="1255713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1400">
                <a:solidFill>
                  <a:srgbClr val="FF3300"/>
                </a:solidFill>
              </a:rPr>
              <a:t>Werte-</a:t>
            </a:r>
          </a:p>
          <a:p>
            <a:r>
              <a:rPr lang="de-DE" sz="1400">
                <a:solidFill>
                  <a:srgbClr val="FF3300"/>
                </a:solidFill>
              </a:rPr>
              <a:t>verbrauch =</a:t>
            </a:r>
          </a:p>
          <a:p>
            <a:endParaRPr lang="de-DE" sz="800">
              <a:solidFill>
                <a:srgbClr val="FF3300"/>
              </a:solidFill>
            </a:endParaRPr>
          </a:p>
          <a:p>
            <a:r>
              <a:rPr lang="de-DE" sz="1400">
                <a:solidFill>
                  <a:srgbClr val="000000"/>
                </a:solidFill>
              </a:rPr>
              <a:t>Aufwendung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4597400" y="2317750"/>
            <a:ext cx="1074738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1400">
                <a:solidFill>
                  <a:srgbClr val="FF3300"/>
                </a:solidFill>
              </a:rPr>
              <a:t>Werte-</a:t>
            </a:r>
          </a:p>
          <a:p>
            <a:r>
              <a:rPr lang="de-DE" sz="1400">
                <a:solidFill>
                  <a:srgbClr val="FF3300"/>
                </a:solidFill>
              </a:rPr>
              <a:t>zuwachs =</a:t>
            </a:r>
          </a:p>
          <a:p>
            <a:endParaRPr lang="de-DE" sz="800">
              <a:solidFill>
                <a:srgbClr val="FF3300"/>
              </a:solidFill>
            </a:endParaRPr>
          </a:p>
          <a:p>
            <a:r>
              <a:rPr lang="de-DE" sz="1400">
                <a:solidFill>
                  <a:srgbClr val="000000"/>
                </a:solidFill>
              </a:rPr>
              <a:t>Ertrag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5969000" y="2286000"/>
            <a:ext cx="4572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93" name="Group 49"/>
          <p:cNvGrpSpPr>
            <a:grpSpLocks/>
          </p:cNvGrpSpPr>
          <p:nvPr/>
        </p:nvGrpSpPr>
        <p:grpSpPr bwMode="auto">
          <a:xfrm>
            <a:off x="6451600" y="1446213"/>
            <a:ext cx="2073275" cy="1290637"/>
            <a:chOff x="4064" y="911"/>
            <a:chExt cx="1306" cy="813"/>
          </a:xfrm>
        </p:grpSpPr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4078" y="916"/>
              <a:ext cx="1288" cy="8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4064" y="911"/>
              <a:ext cx="8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Absatzmarkt</a:t>
              </a:r>
              <a:endParaRPr lang="de-DE">
                <a:solidFill>
                  <a:schemeClr val="tx2"/>
                </a:solidFill>
              </a:endParaRPr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074" y="1152"/>
              <a:ext cx="12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064" y="1151"/>
              <a:ext cx="842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- Produkt A,</a:t>
              </a:r>
            </a:p>
            <a:p>
              <a:r>
                <a:rPr lang="de-DE">
                  <a:solidFill>
                    <a:srgbClr val="000000"/>
                  </a:solidFill>
                </a:rPr>
                <a:t>- Produkt B,</a:t>
              </a:r>
            </a:p>
            <a:p>
              <a:r>
                <a:rPr lang="de-DE">
                  <a:solidFill>
                    <a:srgbClr val="000000"/>
                  </a:solidFill>
                </a:rPr>
                <a:t>- Produkt C</a:t>
              </a:r>
              <a:endParaRPr lang="de-DE">
                <a:solidFill>
                  <a:schemeClr val="tx2"/>
                </a:solidFill>
              </a:endParaRPr>
            </a:p>
          </p:txBody>
        </p:sp>
      </p:grp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3232150" y="3427413"/>
            <a:ext cx="2730500" cy="833437"/>
            <a:chOff x="2036" y="2159"/>
            <a:chExt cx="1720" cy="525"/>
          </a:xfrm>
        </p:grpSpPr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2036" y="2164"/>
              <a:ext cx="1720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2838" y="2159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endParaRPr lang="de-DE">
                <a:solidFill>
                  <a:srgbClr val="0033CC"/>
                </a:solidFill>
              </a:endParaRPr>
            </a:p>
          </p:txBody>
        </p:sp>
      </p:grpSp>
      <p:grpSp>
        <p:nvGrpSpPr>
          <p:cNvPr id="6173" name="Group 29"/>
          <p:cNvGrpSpPr>
            <a:grpSpLocks/>
          </p:cNvGrpSpPr>
          <p:nvPr/>
        </p:nvGrpSpPr>
        <p:grpSpPr bwMode="auto">
          <a:xfrm>
            <a:off x="1109663" y="2728913"/>
            <a:ext cx="2116137" cy="1085850"/>
            <a:chOff x="699" y="1719"/>
            <a:chExt cx="1333" cy="684"/>
          </a:xfrm>
        </p:grpSpPr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 flipH="1">
              <a:off x="715" y="2400"/>
              <a:ext cx="1317" cy="3"/>
            </a:xfrm>
            <a:prstGeom prst="line">
              <a:avLst/>
            </a:prstGeom>
            <a:noFill/>
            <a:ln w="25400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 flipV="1">
              <a:off x="715" y="1719"/>
              <a:ext cx="0" cy="67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699" y="1902"/>
              <a:ext cx="122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Geldausgänge durch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Bezahlung der Pro-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duktionsfaktoren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6177" name="Group 33"/>
          <p:cNvGrpSpPr>
            <a:grpSpLocks/>
          </p:cNvGrpSpPr>
          <p:nvPr/>
        </p:nvGrpSpPr>
        <p:grpSpPr bwMode="auto">
          <a:xfrm>
            <a:off x="5969000" y="2730500"/>
            <a:ext cx="2103438" cy="1260475"/>
            <a:chOff x="3760" y="1720"/>
            <a:chExt cx="1325" cy="794"/>
          </a:xfrm>
        </p:grpSpPr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 flipV="1">
              <a:off x="5085" y="1720"/>
              <a:ext cx="0" cy="67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 flipH="1" flipV="1">
              <a:off x="3760" y="2400"/>
              <a:ext cx="1308" cy="3"/>
            </a:xfrm>
            <a:prstGeom prst="line">
              <a:avLst/>
            </a:prstGeom>
            <a:noFill/>
            <a:ln w="25400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3882" y="2054"/>
              <a:ext cx="1194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Geldeingänge durch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Verkaufserlöse</a:t>
              </a:r>
              <a:endParaRPr lang="de-DE" sz="1400">
                <a:solidFill>
                  <a:srgbClr val="FF3300"/>
                </a:solidFill>
              </a:endParaRPr>
            </a:p>
            <a:p>
              <a:endParaRPr lang="de-DE" sz="1400">
                <a:solidFill>
                  <a:srgbClr val="FF3300"/>
                </a:solidFill>
              </a:endParaRPr>
            </a:p>
          </p:txBody>
        </p:sp>
      </p:grpSp>
      <p:sp>
        <p:nvSpPr>
          <p:cNvPr id="6178" name="AutoShape 34"/>
          <p:cNvSpPr>
            <a:spLocks noChangeArrowheads="1"/>
          </p:cNvSpPr>
          <p:nvPr/>
        </p:nvSpPr>
        <p:spPr bwMode="auto">
          <a:xfrm>
            <a:off x="6788150" y="4349750"/>
            <a:ext cx="1282700" cy="5207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96" name="Group 52"/>
          <p:cNvGrpSpPr>
            <a:grpSpLocks/>
          </p:cNvGrpSpPr>
          <p:nvPr/>
        </p:nvGrpSpPr>
        <p:grpSpPr bwMode="auto">
          <a:xfrm>
            <a:off x="6254750" y="4883150"/>
            <a:ext cx="2390775" cy="1347788"/>
            <a:chOff x="3940" y="3076"/>
            <a:chExt cx="1506" cy="849"/>
          </a:xfrm>
        </p:grpSpPr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3940" y="3076"/>
              <a:ext cx="1480" cy="849"/>
            </a:xfrm>
            <a:prstGeom prst="rect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80" name="Rectangle 36"/>
            <p:cNvSpPr>
              <a:spLocks noChangeArrowheads="1"/>
            </p:cNvSpPr>
            <p:nvPr/>
          </p:nvSpPr>
          <p:spPr bwMode="auto">
            <a:xfrm>
              <a:off x="3967" y="3163"/>
              <a:ext cx="1479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C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Preis und Absatzmenge?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Marketingausgaben?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Marktforschungsdienste?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Beratungsleistungen?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Forschung/Entwicklung?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1149350" y="4349750"/>
            <a:ext cx="1282700" cy="5207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94" name="Group 50"/>
          <p:cNvGrpSpPr>
            <a:grpSpLocks/>
          </p:cNvGrpSpPr>
          <p:nvPr/>
        </p:nvGrpSpPr>
        <p:grpSpPr bwMode="auto">
          <a:xfrm>
            <a:off x="593725" y="4883150"/>
            <a:ext cx="2376488" cy="1347788"/>
            <a:chOff x="374" y="3076"/>
            <a:chExt cx="1497" cy="849"/>
          </a:xfrm>
        </p:grpSpPr>
        <p:sp>
          <p:nvSpPr>
            <p:cNvPr id="6183" name="Rectangle 39"/>
            <p:cNvSpPr>
              <a:spLocks noChangeArrowheads="1"/>
            </p:cNvSpPr>
            <p:nvPr/>
          </p:nvSpPr>
          <p:spPr bwMode="auto">
            <a:xfrm>
              <a:off x="388" y="3076"/>
              <a:ext cx="1480" cy="849"/>
            </a:xfrm>
            <a:prstGeom prst="rect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84" name="Rectangle 40"/>
            <p:cNvSpPr>
              <a:spLocks noChangeArrowheads="1"/>
            </p:cNvSpPr>
            <p:nvPr/>
          </p:nvSpPr>
          <p:spPr bwMode="auto">
            <a:xfrm>
              <a:off x="374" y="3134"/>
              <a:ext cx="1497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C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Rohstoffbestand?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Investitionen?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Qualitätskonzept?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Kapazitätsauslastung und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Schichtenwahl?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6186" name="AutoShape 42"/>
          <p:cNvSpPr>
            <a:spLocks noChangeArrowheads="1"/>
          </p:cNvSpPr>
          <p:nvPr/>
        </p:nvSpPr>
        <p:spPr bwMode="auto">
          <a:xfrm>
            <a:off x="3930650" y="4349750"/>
            <a:ext cx="1282700" cy="5207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95" name="Group 51"/>
          <p:cNvGrpSpPr>
            <a:grpSpLocks/>
          </p:cNvGrpSpPr>
          <p:nvPr/>
        </p:nvGrpSpPr>
        <p:grpSpPr bwMode="auto">
          <a:xfrm>
            <a:off x="3397250" y="4883150"/>
            <a:ext cx="2349500" cy="1347788"/>
            <a:chOff x="2140" y="3076"/>
            <a:chExt cx="1480" cy="849"/>
          </a:xfrm>
        </p:grpSpPr>
        <p:sp>
          <p:nvSpPr>
            <p:cNvPr id="6187" name="Rectangle 43"/>
            <p:cNvSpPr>
              <a:spLocks noChangeArrowheads="1"/>
            </p:cNvSpPr>
            <p:nvPr/>
          </p:nvSpPr>
          <p:spPr bwMode="auto">
            <a:xfrm>
              <a:off x="2140" y="3076"/>
              <a:ext cx="1480" cy="849"/>
            </a:xfrm>
            <a:prstGeom prst="rect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88" name="Rectangle 44"/>
            <p:cNvSpPr>
              <a:spLocks noChangeArrowheads="1"/>
            </p:cNvSpPr>
            <p:nvPr/>
          </p:nvSpPr>
          <p:spPr bwMode="auto">
            <a:xfrm>
              <a:off x="2150" y="3422"/>
              <a:ext cx="1393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C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Finanzierungsform?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Erfolgsverwendung und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Steuerpolitik?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3200400" y="3429000"/>
            <a:ext cx="2743200" cy="9144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>
                <a:solidFill>
                  <a:srgbClr val="000000"/>
                </a:solidFill>
              </a:rPr>
              <a:t>Finanzierung und Abbil-</a:t>
            </a:r>
          </a:p>
          <a:p>
            <a:pPr algn="ctr"/>
            <a:r>
              <a:rPr lang="de-DE">
                <a:solidFill>
                  <a:srgbClr val="000000"/>
                </a:solidFill>
              </a:rPr>
              <a:t>dung des Geschehens im</a:t>
            </a:r>
          </a:p>
          <a:p>
            <a:pPr algn="ctr"/>
            <a:r>
              <a:rPr lang="de-DE">
                <a:solidFill>
                  <a:srgbClr val="000000"/>
                </a:solidFill>
              </a:rPr>
              <a:t>Rechnungswesen</a:t>
            </a:r>
            <a:endParaRPr lang="de-DE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78" grpId="0" animBg="1"/>
      <p:bldP spid="6182" grpId="0" animBg="1"/>
      <p:bldP spid="6186" grpId="0" animBg="1"/>
      <p:bldP spid="6191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9836B-7AA8-47F3-BBD5-89FA6E4684BA}" type="slidenum">
              <a:rPr lang="de-DE"/>
              <a:pPr/>
              <a:t>20</a:t>
            </a:fld>
            <a:endParaRPr lang="de-DE"/>
          </a:p>
        </p:txBody>
      </p:sp>
      <p:graphicFrame>
        <p:nvGraphicFramePr>
          <p:cNvPr id="25604" name="Object 4"/>
          <p:cNvGraphicFramePr>
            <a:graphicFrameLocks/>
          </p:cNvGraphicFramePr>
          <p:nvPr/>
        </p:nvGraphicFramePr>
        <p:xfrm>
          <a:off x="284163" y="1006475"/>
          <a:ext cx="8462962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Arbeitsblatt" r:id="rId3" imgW="5234952" imgH="3512857" progId="Excel.Sheet.8">
                  <p:embed/>
                </p:oleObj>
              </mc:Choice>
              <mc:Fallback>
                <p:oleObj name="Arbeitsblatt" r:id="rId3" imgW="5234952" imgH="3512857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006475"/>
                        <a:ext cx="8462962" cy="57594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95963" y="69215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9809-54DF-4F71-9E4D-3429D2F0966A}" type="slidenum">
              <a:rPr lang="de-DE"/>
              <a:pPr/>
              <a:t>21</a:t>
            </a:fld>
            <a:endParaRPr lang="de-DE"/>
          </a:p>
        </p:txBody>
      </p:sp>
      <p:grpSp>
        <p:nvGrpSpPr>
          <p:cNvPr id="26679" name="Group 55"/>
          <p:cNvGrpSpPr>
            <a:grpSpLocks/>
          </p:cNvGrpSpPr>
          <p:nvPr/>
        </p:nvGrpSpPr>
        <p:grpSpPr bwMode="auto">
          <a:xfrm>
            <a:off x="2201863" y="1285875"/>
            <a:ext cx="4752975" cy="536575"/>
            <a:chOff x="1387" y="810"/>
            <a:chExt cx="2994" cy="338"/>
          </a:xfrm>
        </p:grpSpPr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1396" y="810"/>
              <a:ext cx="2968" cy="33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1387" y="858"/>
              <a:ext cx="29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Produktionsmenge und -kosten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26670" name="Group 46"/>
          <p:cNvGrpSpPr>
            <a:grpSpLocks/>
          </p:cNvGrpSpPr>
          <p:nvPr/>
        </p:nvGrpSpPr>
        <p:grpSpPr bwMode="auto">
          <a:xfrm>
            <a:off x="669925" y="2520950"/>
            <a:ext cx="2219325" cy="1892300"/>
            <a:chOff x="422" y="1588"/>
            <a:chExt cx="1398" cy="1192"/>
          </a:xfrm>
        </p:grpSpPr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436" y="1588"/>
              <a:ext cx="1384" cy="1192"/>
            </a:xfrm>
            <a:prstGeom prst="rightArrow">
              <a:avLst>
                <a:gd name="adj1" fmla="val 75009"/>
                <a:gd name="adj2" fmla="val 58059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422" y="1833"/>
              <a:ext cx="129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nominale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6669" name="Group 45"/>
          <p:cNvGrpSpPr>
            <a:grpSpLocks/>
          </p:cNvGrpSpPr>
          <p:nvPr/>
        </p:nvGrpSpPr>
        <p:grpSpPr bwMode="auto">
          <a:xfrm>
            <a:off x="2803525" y="3429000"/>
            <a:ext cx="1609725" cy="374650"/>
            <a:chOff x="1766" y="2160"/>
            <a:chExt cx="1014" cy="236"/>
          </a:xfrm>
        </p:grpSpPr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1776" y="2160"/>
              <a:ext cx="1004" cy="2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prstShdw prst="shdw13" dist="53882" dir="13500000">
                <a:schemeClr val="bg2"/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1766" y="2174"/>
              <a:ext cx="9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Herstellkosten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26639" name="Group 15"/>
          <p:cNvGrpSpPr>
            <a:grpSpLocks/>
          </p:cNvGrpSpPr>
          <p:nvPr/>
        </p:nvGrpSpPr>
        <p:grpSpPr bwMode="auto">
          <a:xfrm>
            <a:off x="2362200" y="2286000"/>
            <a:ext cx="609600" cy="609600"/>
            <a:chOff x="1488" y="1440"/>
            <a:chExt cx="384" cy="384"/>
          </a:xfrm>
        </p:grpSpPr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 flipV="1">
              <a:off x="1488" y="1440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1488" y="1440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671" name="Group 47"/>
          <p:cNvGrpSpPr>
            <a:grpSpLocks/>
          </p:cNvGrpSpPr>
          <p:nvPr/>
        </p:nvGrpSpPr>
        <p:grpSpPr bwMode="auto">
          <a:xfrm>
            <a:off x="3032125" y="2063750"/>
            <a:ext cx="2082800" cy="977900"/>
            <a:chOff x="1910" y="1300"/>
            <a:chExt cx="1312" cy="616"/>
          </a:xfrm>
        </p:grpSpPr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1924" y="1300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1910" y="1305"/>
              <a:ext cx="1312" cy="5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Sofort-Gut-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5105400" y="2514600"/>
            <a:ext cx="4572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6678" name="Group 54"/>
          <p:cNvGrpSpPr>
            <a:grpSpLocks/>
          </p:cNvGrpSpPr>
          <p:nvPr/>
        </p:nvGrpSpPr>
        <p:grpSpPr bwMode="auto">
          <a:xfrm>
            <a:off x="5546725" y="2063750"/>
            <a:ext cx="2479675" cy="977900"/>
            <a:chOff x="3494" y="1300"/>
            <a:chExt cx="1562" cy="616"/>
          </a:xfrm>
        </p:grpSpPr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508" y="1300"/>
              <a:ext cx="152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3494" y="1305"/>
              <a:ext cx="1562" cy="59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geplante Gut-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304800" y="4953000"/>
            <a:ext cx="510381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Die im Entscheidungsblatt eingetragene </a:t>
            </a:r>
          </a:p>
          <a:p>
            <a:r>
              <a:rPr lang="de-DE">
                <a:solidFill>
                  <a:srgbClr val="000000"/>
                </a:solidFill>
              </a:rPr>
              <a:t>Menge ist die geplante Gut-Produktion. </a:t>
            </a:r>
          </a:p>
          <a:p>
            <a:r>
              <a:rPr lang="de-DE">
                <a:solidFill>
                  <a:srgbClr val="000000"/>
                </a:solidFill>
              </a:rPr>
              <a:t>Aufgrund der realen QS-Kosten wird vom </a:t>
            </a:r>
          </a:p>
          <a:p>
            <a:r>
              <a:rPr lang="de-DE">
                <a:solidFill>
                  <a:srgbClr val="000000"/>
                </a:solidFill>
              </a:rPr>
              <a:t>Programm der Ausschuß und damit die </a:t>
            </a:r>
          </a:p>
          <a:p>
            <a:r>
              <a:rPr lang="de-DE">
                <a:solidFill>
                  <a:srgbClr val="000000"/>
                </a:solidFill>
              </a:rPr>
              <a:t>nominale Produktionsmenge bestimmt </a:t>
            </a:r>
          </a:p>
          <a:p>
            <a:r>
              <a:rPr lang="de-DE">
                <a:solidFill>
                  <a:srgbClr val="000000"/>
                </a:solidFill>
              </a:rPr>
              <a:t>(</a:t>
            </a:r>
            <a:r>
              <a:rPr lang="de-DE" u="sng">
                <a:solidFill>
                  <a:srgbClr val="000000"/>
                </a:solidFill>
              </a:rPr>
              <a:t>Vorsicht:</a:t>
            </a:r>
            <a:r>
              <a:rPr lang="de-DE">
                <a:solidFill>
                  <a:srgbClr val="000000"/>
                </a:solidFill>
              </a:rPr>
              <a:t> Gefahr unfreiwilligen Schichtwechsels!).</a:t>
            </a:r>
            <a:endParaRPr lang="de-DE" sz="1400">
              <a:solidFill>
                <a:srgbClr val="0033CC"/>
              </a:solidFill>
            </a:endParaRPr>
          </a:p>
        </p:txBody>
      </p:sp>
      <p:grpSp>
        <p:nvGrpSpPr>
          <p:cNvPr id="26650" name="Group 26"/>
          <p:cNvGrpSpPr>
            <a:grpSpLocks/>
          </p:cNvGrpSpPr>
          <p:nvPr/>
        </p:nvGrpSpPr>
        <p:grpSpPr bwMode="auto">
          <a:xfrm>
            <a:off x="2362200" y="3962400"/>
            <a:ext cx="609600" cy="609600"/>
            <a:chOff x="1488" y="2496"/>
            <a:chExt cx="384" cy="384"/>
          </a:xfrm>
        </p:grpSpPr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1488" y="2496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1488" y="2880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672" name="Group 48"/>
          <p:cNvGrpSpPr>
            <a:grpSpLocks/>
          </p:cNvGrpSpPr>
          <p:nvPr/>
        </p:nvGrpSpPr>
        <p:grpSpPr bwMode="auto">
          <a:xfrm>
            <a:off x="3032125" y="3968750"/>
            <a:ext cx="2066925" cy="977900"/>
            <a:chOff x="1910" y="2500"/>
            <a:chExt cx="1302" cy="616"/>
          </a:xfrm>
        </p:grpSpPr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1924" y="2500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1910" y="2505"/>
              <a:ext cx="1299" cy="5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Fehlerhaft-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grpSp>
        <p:nvGrpSpPr>
          <p:cNvPr id="26656" name="Group 32"/>
          <p:cNvGrpSpPr>
            <a:grpSpLocks/>
          </p:cNvGrpSpPr>
          <p:nvPr/>
        </p:nvGrpSpPr>
        <p:grpSpPr bwMode="auto">
          <a:xfrm>
            <a:off x="4953000" y="5029200"/>
            <a:ext cx="609600" cy="609600"/>
            <a:chOff x="3120" y="3168"/>
            <a:chExt cx="384" cy="384"/>
          </a:xfrm>
        </p:grpSpPr>
        <p:sp>
          <p:nvSpPr>
            <p:cNvPr id="26654" name="Line 30"/>
            <p:cNvSpPr>
              <a:spLocks noChangeShapeType="1"/>
            </p:cNvSpPr>
            <p:nvPr/>
          </p:nvSpPr>
          <p:spPr bwMode="auto">
            <a:xfrm>
              <a:off x="3120" y="3168"/>
              <a:ext cx="0" cy="38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3120" y="3552"/>
              <a:ext cx="384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673" name="Group 49"/>
          <p:cNvGrpSpPr>
            <a:grpSpLocks/>
          </p:cNvGrpSpPr>
          <p:nvPr/>
        </p:nvGrpSpPr>
        <p:grpSpPr bwMode="auto">
          <a:xfrm>
            <a:off x="5546725" y="5111750"/>
            <a:ext cx="2066925" cy="977900"/>
            <a:chOff x="3494" y="3220"/>
            <a:chExt cx="1302" cy="616"/>
          </a:xfrm>
        </p:grpSpPr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3508" y="3220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3494" y="3225"/>
              <a:ext cx="1299" cy="5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Ausschuß-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sp>
        <p:nvSpPr>
          <p:cNvPr id="26660" name="Line 36"/>
          <p:cNvSpPr>
            <a:spLocks noChangeShapeType="1"/>
          </p:cNvSpPr>
          <p:nvPr/>
        </p:nvSpPr>
        <p:spPr bwMode="auto">
          <a:xfrm>
            <a:off x="5105400" y="4419600"/>
            <a:ext cx="4572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6674" name="Group 50"/>
          <p:cNvGrpSpPr>
            <a:grpSpLocks/>
          </p:cNvGrpSpPr>
          <p:nvPr/>
        </p:nvGrpSpPr>
        <p:grpSpPr bwMode="auto">
          <a:xfrm>
            <a:off x="5546725" y="3740150"/>
            <a:ext cx="2144713" cy="977900"/>
            <a:chOff x="3494" y="2356"/>
            <a:chExt cx="1351" cy="616"/>
          </a:xfrm>
        </p:grpSpPr>
        <p:sp>
          <p:nvSpPr>
            <p:cNvPr id="26661" name="Rectangle 37"/>
            <p:cNvSpPr>
              <a:spLocks noChangeArrowheads="1"/>
            </p:cNvSpPr>
            <p:nvPr/>
          </p:nvSpPr>
          <p:spPr bwMode="auto">
            <a:xfrm>
              <a:off x="3508" y="2356"/>
              <a:ext cx="1288" cy="6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62" name="Rectangle 38"/>
            <p:cNvSpPr>
              <a:spLocks noChangeArrowheads="1"/>
            </p:cNvSpPr>
            <p:nvPr/>
          </p:nvSpPr>
          <p:spPr bwMode="auto">
            <a:xfrm>
              <a:off x="3494" y="2361"/>
              <a:ext cx="1351" cy="5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Nacharbeit-</a:t>
              </a:r>
            </a:p>
            <a:p>
              <a:r>
                <a:rPr lang="de-DE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Produktion</a:t>
              </a:r>
            </a:p>
          </p:txBody>
        </p:sp>
      </p:grp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7696200" y="3200400"/>
            <a:ext cx="1314450" cy="8382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1,3-fache</a:t>
            </a:r>
          </a:p>
          <a:p>
            <a:r>
              <a:rPr lang="de-DE">
                <a:solidFill>
                  <a:srgbClr val="000000"/>
                </a:solidFill>
              </a:rPr>
              <a:t>Fertigungs-</a:t>
            </a:r>
          </a:p>
          <a:p>
            <a:r>
              <a:rPr lang="de-DE">
                <a:solidFill>
                  <a:srgbClr val="000000"/>
                </a:solidFill>
              </a:rPr>
              <a:t>lohnkosten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 flipV="1">
            <a:off x="6553200" y="3048000"/>
            <a:ext cx="0" cy="6858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81" name="Rectangle 57"/>
          <p:cNvSpPr>
            <a:spLocks noChangeArrowheads="1"/>
          </p:cNvSpPr>
          <p:nvPr/>
        </p:nvSpPr>
        <p:spPr bwMode="auto">
          <a:xfrm>
            <a:off x="5940425" y="69215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Beschaffung und Produktion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3" grpId="0" animBg="1"/>
      <p:bldP spid="26647" grpId="0" autoUpdateAnimBg="0"/>
      <p:bldP spid="26660" grpId="0" animBg="1"/>
      <p:bldP spid="26664" grpId="0" animBg="1" autoUpdateAnimBg="0"/>
      <p:bldP spid="26665" grpId="0" animBg="1"/>
      <p:bldP spid="2668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0A9AC-03FB-4EBA-BB4F-384CDE48B92A}" type="slidenum">
              <a:rPr lang="de-DE"/>
              <a:pPr/>
              <a:t>22</a:t>
            </a:fld>
            <a:endParaRPr lang="de-DE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795963" y="692150"/>
            <a:ext cx="291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Forschung und Entwicklung</a:t>
            </a:r>
          </a:p>
        </p:txBody>
      </p:sp>
      <p:grpSp>
        <p:nvGrpSpPr>
          <p:cNvPr id="27664" name="Group 16"/>
          <p:cNvGrpSpPr>
            <a:grpSpLocks/>
          </p:cNvGrpSpPr>
          <p:nvPr/>
        </p:nvGrpSpPr>
        <p:grpSpPr bwMode="auto">
          <a:xfrm>
            <a:off x="1295400" y="1219200"/>
            <a:ext cx="6540500" cy="536575"/>
            <a:chOff x="816" y="768"/>
            <a:chExt cx="4120" cy="338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816" y="768"/>
              <a:ext cx="4120" cy="33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872" y="816"/>
              <a:ext cx="4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wenn man eine höhere Produktart wünscht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81000" y="1905000"/>
            <a:ext cx="8151813" cy="8382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63525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842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7208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35743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994025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4512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9084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3656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8228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de-DE" sz="1600">
                <a:solidFill>
                  <a:srgbClr val="000000"/>
                </a:solidFill>
                <a:latin typeface="Arial" panose="020B0604020202020204" pitchFamily="34" charset="0"/>
              </a:rPr>
              <a:t>Die gewünschte höhere Produktart bestimmen durch Abwägung von</a:t>
            </a:r>
            <a:r>
              <a:rPr lang="de-DE" sz="1600">
                <a:solidFill>
                  <a:srgbClr val="FF0066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de-DE" sz="1600">
                <a:solidFill>
                  <a:srgbClr val="000000"/>
                </a:solidFill>
                <a:latin typeface="Arial" panose="020B0604020202020204" pitchFamily="34" charset="0"/>
              </a:rPr>
              <a:t>     höherer Präferenzeffekt und niedrigerer Rohstoffverbrauch versus</a:t>
            </a:r>
            <a:br>
              <a:rPr lang="de-DE" sz="16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sz="1600">
                <a:solidFill>
                  <a:srgbClr val="000000"/>
                </a:solidFill>
                <a:latin typeface="Arial" panose="020B0604020202020204" pitchFamily="34" charset="0"/>
              </a:rPr>
              <a:t>höhere F&amp;E-Aufwendungen und längere Maschinenlaufzeiten.</a:t>
            </a:r>
            <a:r>
              <a:rPr lang="de-DE" sz="140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81000" y="2819400"/>
            <a:ext cx="8151813" cy="8382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63525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sz="1600">
                <a:solidFill>
                  <a:srgbClr val="000000"/>
                </a:solidFill>
                <a:latin typeface="Arial" panose="020B0604020202020204" pitchFamily="34" charset="0"/>
              </a:rPr>
              <a:t>2. Die Wirksamkeit der geplanten nominalen F&amp;E-Aufwendung prüfen und sicherstellen, daß sie ausreicht, um die gewünschte höhere Produktionsart zu erlangen.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395288" y="4652963"/>
            <a:ext cx="8151812" cy="83820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3. In diesem Quartal die erforderlichen F&amp;E-Aufwendungen tätigen (in das</a:t>
            </a:r>
          </a:p>
          <a:p>
            <a:r>
              <a:rPr lang="de-DE">
                <a:solidFill>
                  <a:srgbClr val="000000"/>
                </a:solidFill>
              </a:rPr>
              <a:t>    Entscheidungsblatt eintragen), um die angestrebte Produktart im </a:t>
            </a:r>
            <a:br>
              <a:rPr lang="de-DE">
                <a:solidFill>
                  <a:srgbClr val="000000"/>
                </a:solidFill>
              </a:rPr>
            </a:br>
            <a:r>
              <a:rPr lang="de-DE">
                <a:solidFill>
                  <a:srgbClr val="000000"/>
                </a:solidFill>
              </a:rPr>
              <a:t>    folgenden Quartal produzieren zu können.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95288" y="5589588"/>
            <a:ext cx="8151812" cy="593725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4. Werden nicht mindestens 150.000 Euro</a:t>
            </a:r>
            <a:r>
              <a:rPr lang="de-DE">
                <a:solidFill>
                  <a:srgbClr val="FF0066"/>
                </a:solidFill>
              </a:rPr>
              <a:t> </a:t>
            </a:r>
            <a:r>
              <a:rPr lang="de-DE">
                <a:solidFill>
                  <a:srgbClr val="000000"/>
                </a:solidFill>
              </a:rPr>
              <a:t>pro Quartal als Mindestaufwendung   </a:t>
            </a:r>
          </a:p>
          <a:p>
            <a:r>
              <a:rPr lang="de-DE">
                <a:solidFill>
                  <a:srgbClr val="000000"/>
                </a:solidFill>
              </a:rPr>
              <a:t>    getätigt, sinkt die erreichte Produktart um 1 Stufe pro Quartal.</a:t>
            </a:r>
            <a:r>
              <a:rPr lang="de-DE" sz="140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5292725" y="1844675"/>
            <a:ext cx="158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>
              <a:solidFill>
                <a:srgbClr val="FF0066"/>
              </a:solidFill>
            </a:endParaRP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611188" y="3716338"/>
            <a:ext cx="3182937" cy="34925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F&amp;E</a:t>
            </a:r>
            <a:r>
              <a:rPr lang="de-DE" baseline="-25000">
                <a:solidFill>
                  <a:srgbClr val="000000"/>
                </a:solidFill>
              </a:rPr>
              <a:t>real</a:t>
            </a:r>
            <a:r>
              <a:rPr lang="de-DE">
                <a:solidFill>
                  <a:srgbClr val="000000"/>
                </a:solidFill>
              </a:rPr>
              <a:t>(t) = F&amp;E</a:t>
            </a:r>
            <a:r>
              <a:rPr lang="de-DE" baseline="-25000">
                <a:solidFill>
                  <a:srgbClr val="000000"/>
                </a:solidFill>
              </a:rPr>
              <a:t>nom</a:t>
            </a:r>
            <a:r>
              <a:rPr lang="de-DE">
                <a:solidFill>
                  <a:srgbClr val="000000"/>
                </a:solidFill>
              </a:rPr>
              <a:t>(t) / Inf</a:t>
            </a:r>
            <a:r>
              <a:rPr lang="de-DE" baseline="-25000">
                <a:solidFill>
                  <a:srgbClr val="000000"/>
                </a:solidFill>
              </a:rPr>
              <a:t>index</a:t>
            </a:r>
            <a:r>
              <a:rPr lang="de-DE">
                <a:solidFill>
                  <a:srgbClr val="000000"/>
                </a:solidFill>
              </a:rPr>
              <a:t>(t)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611188" y="4149725"/>
            <a:ext cx="5186362" cy="349250"/>
          </a:xfrm>
          <a:prstGeom prst="rect">
            <a:avLst/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F&amp;E</a:t>
            </a:r>
            <a:r>
              <a:rPr lang="de-DE" baseline="-25000">
                <a:solidFill>
                  <a:srgbClr val="000000"/>
                </a:solidFill>
              </a:rPr>
              <a:t>wirksam</a:t>
            </a:r>
            <a:r>
              <a:rPr lang="de-DE">
                <a:solidFill>
                  <a:srgbClr val="000000"/>
                </a:solidFill>
              </a:rPr>
              <a:t>(t) = (1 – Nh)</a:t>
            </a:r>
            <a:r>
              <a:rPr lang="de-DE">
                <a:solidFill>
                  <a:srgbClr val="FF0066"/>
                </a:solidFill>
              </a:rPr>
              <a:t> </a:t>
            </a:r>
            <a:r>
              <a:rPr lang="de-DE"/>
              <a:t>* </a:t>
            </a:r>
            <a:r>
              <a:rPr lang="de-DE">
                <a:solidFill>
                  <a:srgbClr val="000000"/>
                </a:solidFill>
              </a:rPr>
              <a:t>F&amp;E</a:t>
            </a:r>
            <a:r>
              <a:rPr lang="de-DE" baseline="-25000">
                <a:solidFill>
                  <a:srgbClr val="000000"/>
                </a:solidFill>
              </a:rPr>
              <a:t>real</a:t>
            </a:r>
            <a:r>
              <a:rPr lang="de-DE">
                <a:solidFill>
                  <a:srgbClr val="000000"/>
                </a:solidFill>
              </a:rPr>
              <a:t>(t)</a:t>
            </a:r>
            <a:r>
              <a:rPr lang="de-DE">
                <a:solidFill>
                  <a:srgbClr val="FF0066"/>
                </a:solidFill>
              </a:rPr>
              <a:t> </a:t>
            </a:r>
            <a:r>
              <a:rPr lang="de-DE">
                <a:solidFill>
                  <a:srgbClr val="000000"/>
                </a:solidFill>
              </a:rPr>
              <a:t>+ Nh * F&amp;E</a:t>
            </a:r>
            <a:r>
              <a:rPr lang="de-DE" baseline="-25000">
                <a:solidFill>
                  <a:srgbClr val="000000"/>
                </a:solidFill>
              </a:rPr>
              <a:t>real</a:t>
            </a:r>
            <a:r>
              <a:rPr lang="de-DE">
                <a:solidFill>
                  <a:srgbClr val="000000"/>
                </a:solidFill>
              </a:rPr>
              <a:t>(t-1)</a:t>
            </a:r>
            <a:r>
              <a:rPr lang="de-DE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5" grpId="0" animBg="1" autoUpdateAnimBg="0"/>
      <p:bldP spid="27656" grpId="0" animBg="1" autoUpdateAnimBg="0"/>
      <p:bldP spid="27661" grpId="0" animBg="1" autoUpdateAnimBg="0"/>
      <p:bldP spid="27662" grpId="0" animBg="1" autoUpdateAnimBg="0"/>
      <p:bldP spid="27673" grpId="0" animBg="1" autoUpdateAnimBg="0"/>
      <p:bldP spid="2767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8BC37-7260-4D6F-A226-0AF9E18053DC}" type="slidenum">
              <a:rPr lang="de-DE"/>
              <a:pPr/>
              <a:t>23</a:t>
            </a:fld>
            <a:endParaRPr lang="de-DE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219700" y="788988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  <p:grpSp>
        <p:nvGrpSpPr>
          <p:cNvPr id="28765" name="Group 93"/>
          <p:cNvGrpSpPr>
            <a:grpSpLocks/>
          </p:cNvGrpSpPr>
          <p:nvPr/>
        </p:nvGrpSpPr>
        <p:grpSpPr bwMode="auto">
          <a:xfrm>
            <a:off x="3048000" y="1447800"/>
            <a:ext cx="2847975" cy="469900"/>
            <a:chOff x="1920" y="912"/>
            <a:chExt cx="1794" cy="296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920" y="912"/>
              <a:ext cx="1794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1928" y="920"/>
              <a:ext cx="17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Die Bilanzstruktur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28762" name="Group 90"/>
          <p:cNvGrpSpPr>
            <a:grpSpLocks/>
          </p:cNvGrpSpPr>
          <p:nvPr/>
        </p:nvGrpSpPr>
        <p:grpSpPr bwMode="auto">
          <a:xfrm>
            <a:off x="4572000" y="2667000"/>
            <a:ext cx="2133600" cy="838200"/>
            <a:chOff x="2880" y="1680"/>
            <a:chExt cx="1344" cy="528"/>
          </a:xfrm>
        </p:grpSpPr>
        <p:sp>
          <p:nvSpPr>
            <p:cNvPr id="28752" name="Rectangle 80"/>
            <p:cNvSpPr>
              <a:spLocks noChangeArrowheads="1"/>
            </p:cNvSpPr>
            <p:nvPr/>
          </p:nvSpPr>
          <p:spPr bwMode="auto">
            <a:xfrm>
              <a:off x="2880" y="1680"/>
              <a:ext cx="1344" cy="52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18" name="Rectangle 46"/>
            <p:cNvSpPr>
              <a:spLocks noChangeArrowheads="1"/>
            </p:cNvSpPr>
            <p:nvPr/>
          </p:nvSpPr>
          <p:spPr bwMode="auto">
            <a:xfrm>
              <a:off x="2928" y="1776"/>
              <a:ext cx="45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Eigen-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kapital</a:t>
              </a:r>
            </a:p>
          </p:txBody>
        </p:sp>
      </p:grpSp>
      <p:grpSp>
        <p:nvGrpSpPr>
          <p:cNvPr id="28763" name="Group 91"/>
          <p:cNvGrpSpPr>
            <a:grpSpLocks/>
          </p:cNvGrpSpPr>
          <p:nvPr/>
        </p:nvGrpSpPr>
        <p:grpSpPr bwMode="auto">
          <a:xfrm>
            <a:off x="4572000" y="3505200"/>
            <a:ext cx="2133600" cy="685800"/>
            <a:chOff x="2880" y="2208"/>
            <a:chExt cx="1344" cy="432"/>
          </a:xfrm>
        </p:grpSpPr>
        <p:sp>
          <p:nvSpPr>
            <p:cNvPr id="28753" name="Rectangle 81"/>
            <p:cNvSpPr>
              <a:spLocks noChangeArrowheads="1"/>
            </p:cNvSpPr>
            <p:nvPr/>
          </p:nvSpPr>
          <p:spPr bwMode="auto">
            <a:xfrm>
              <a:off x="2880" y="2208"/>
              <a:ext cx="1344" cy="432"/>
            </a:xfrm>
            <a:prstGeom prst="rect">
              <a:avLst/>
            </a:prstGeom>
            <a:solidFill>
              <a:srgbClr val="CCFC8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22" name="Rectangle 50"/>
            <p:cNvSpPr>
              <a:spLocks noChangeArrowheads="1"/>
            </p:cNvSpPr>
            <p:nvPr/>
          </p:nvSpPr>
          <p:spPr bwMode="auto">
            <a:xfrm>
              <a:off x="2928" y="2256"/>
              <a:ext cx="120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unverzinsliche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Verbindlichkeiten</a:t>
              </a:r>
            </a:p>
          </p:txBody>
        </p:sp>
      </p:grpSp>
      <p:grpSp>
        <p:nvGrpSpPr>
          <p:cNvPr id="28764" name="Group 92"/>
          <p:cNvGrpSpPr>
            <a:grpSpLocks/>
          </p:cNvGrpSpPr>
          <p:nvPr/>
        </p:nvGrpSpPr>
        <p:grpSpPr bwMode="auto">
          <a:xfrm>
            <a:off x="4572000" y="4191000"/>
            <a:ext cx="2133600" cy="1752600"/>
            <a:chOff x="2880" y="2640"/>
            <a:chExt cx="1344" cy="1104"/>
          </a:xfrm>
        </p:grpSpPr>
        <p:sp>
          <p:nvSpPr>
            <p:cNvPr id="28755" name="Rectangle 83"/>
            <p:cNvSpPr>
              <a:spLocks noChangeArrowheads="1"/>
            </p:cNvSpPr>
            <p:nvPr/>
          </p:nvSpPr>
          <p:spPr bwMode="auto">
            <a:xfrm>
              <a:off x="2880" y="2640"/>
              <a:ext cx="1344" cy="110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24" name="Rectangle 52"/>
            <p:cNvSpPr>
              <a:spLocks noChangeArrowheads="1"/>
            </p:cNvSpPr>
            <p:nvPr/>
          </p:nvSpPr>
          <p:spPr bwMode="auto">
            <a:xfrm>
              <a:off x="2928" y="2976"/>
              <a:ext cx="124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verzinsliche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Verbindlichkeiten </a:t>
              </a:r>
            </a:p>
          </p:txBody>
        </p:sp>
      </p:grpSp>
      <p:grpSp>
        <p:nvGrpSpPr>
          <p:cNvPr id="28760" name="Group 88"/>
          <p:cNvGrpSpPr>
            <a:grpSpLocks/>
          </p:cNvGrpSpPr>
          <p:nvPr/>
        </p:nvGrpSpPr>
        <p:grpSpPr bwMode="auto">
          <a:xfrm>
            <a:off x="2514600" y="2667000"/>
            <a:ext cx="2057400" cy="2590800"/>
            <a:chOff x="1584" y="1680"/>
            <a:chExt cx="1296" cy="1632"/>
          </a:xfrm>
        </p:grpSpPr>
        <p:sp>
          <p:nvSpPr>
            <p:cNvPr id="28750" name="Rectangle 78"/>
            <p:cNvSpPr>
              <a:spLocks noChangeArrowheads="1"/>
            </p:cNvSpPr>
            <p:nvPr/>
          </p:nvSpPr>
          <p:spPr bwMode="auto">
            <a:xfrm>
              <a:off x="1584" y="1680"/>
              <a:ext cx="1296" cy="16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20" name="Rectangle 48"/>
            <p:cNvSpPr>
              <a:spLocks noChangeArrowheads="1"/>
            </p:cNvSpPr>
            <p:nvPr/>
          </p:nvSpPr>
          <p:spPr bwMode="auto">
            <a:xfrm>
              <a:off x="1632" y="2304"/>
              <a:ext cx="6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Anlage-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vermögen</a:t>
              </a:r>
            </a:p>
          </p:txBody>
        </p:sp>
      </p:grpSp>
      <p:grpSp>
        <p:nvGrpSpPr>
          <p:cNvPr id="28761" name="Group 89"/>
          <p:cNvGrpSpPr>
            <a:grpSpLocks/>
          </p:cNvGrpSpPr>
          <p:nvPr/>
        </p:nvGrpSpPr>
        <p:grpSpPr bwMode="auto">
          <a:xfrm>
            <a:off x="2514600" y="5257800"/>
            <a:ext cx="2057400" cy="685800"/>
            <a:chOff x="1584" y="3312"/>
            <a:chExt cx="1296" cy="432"/>
          </a:xfrm>
        </p:grpSpPr>
        <p:sp>
          <p:nvSpPr>
            <p:cNvPr id="28751" name="Rectangle 79"/>
            <p:cNvSpPr>
              <a:spLocks noChangeArrowheads="1"/>
            </p:cNvSpPr>
            <p:nvPr/>
          </p:nvSpPr>
          <p:spPr bwMode="auto">
            <a:xfrm>
              <a:off x="1584" y="3312"/>
              <a:ext cx="1296" cy="4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726" name="Rectangle 54"/>
            <p:cNvSpPr>
              <a:spLocks noChangeArrowheads="1"/>
            </p:cNvSpPr>
            <p:nvPr/>
          </p:nvSpPr>
          <p:spPr bwMode="auto">
            <a:xfrm>
              <a:off x="1632" y="3360"/>
              <a:ext cx="6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Umlauf-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vermögen</a:t>
              </a:r>
            </a:p>
          </p:txBody>
        </p:sp>
      </p:grpSp>
      <p:grpSp>
        <p:nvGrpSpPr>
          <p:cNvPr id="28747" name="Group 75"/>
          <p:cNvGrpSpPr>
            <a:grpSpLocks/>
          </p:cNvGrpSpPr>
          <p:nvPr/>
        </p:nvGrpSpPr>
        <p:grpSpPr bwMode="auto">
          <a:xfrm>
            <a:off x="6705600" y="4267200"/>
            <a:ext cx="2133600" cy="1219200"/>
            <a:chOff x="4224" y="2688"/>
            <a:chExt cx="1344" cy="768"/>
          </a:xfrm>
        </p:grpSpPr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4224" y="2688"/>
              <a:ext cx="1344" cy="5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r>
                <a:rPr lang="de-DE" u="sng">
                  <a:solidFill>
                    <a:srgbClr val="0033CC"/>
                  </a:solidFill>
                </a:rPr>
                <a:t>Das können sein:</a:t>
              </a:r>
              <a:endParaRPr lang="de-DE">
                <a:solidFill>
                  <a:srgbClr val="0033CC"/>
                </a:solidFill>
              </a:endParaRP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Bankdarlehen</a:t>
              </a: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Kontokorrentkredit</a:t>
              </a:r>
              <a:endParaRPr lang="de-DE" sz="1400">
                <a:solidFill>
                  <a:srgbClr val="0033CC"/>
                </a:solidFill>
              </a:endParaRPr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4848" y="3216"/>
              <a:ext cx="0" cy="24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 flipH="1">
              <a:off x="4224" y="3456"/>
              <a:ext cx="624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694" name="Group 22"/>
          <p:cNvGrpSpPr>
            <a:grpSpLocks/>
          </p:cNvGrpSpPr>
          <p:nvPr/>
        </p:nvGrpSpPr>
        <p:grpSpPr bwMode="auto">
          <a:xfrm>
            <a:off x="381000" y="3352800"/>
            <a:ext cx="2057400" cy="2438400"/>
            <a:chOff x="240" y="2112"/>
            <a:chExt cx="1296" cy="1536"/>
          </a:xfrm>
        </p:grpSpPr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240" y="2112"/>
              <a:ext cx="1296" cy="129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r>
                <a:rPr lang="de-DE" u="sng">
                  <a:solidFill>
                    <a:srgbClr val="0033CC"/>
                  </a:solidFill>
                </a:rPr>
                <a:t>Das können sein:</a:t>
              </a:r>
              <a:endParaRPr lang="de-DE">
                <a:solidFill>
                  <a:srgbClr val="0033CC"/>
                </a:solidFill>
              </a:endParaRP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Lagerbestand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  Rohstoffe</a:t>
              </a: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Lagerbestand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  Fertigerzeugnisse</a:t>
              </a: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Forderungen</a:t>
              </a: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Kasse</a:t>
              </a:r>
            </a:p>
            <a:p>
              <a:pPr>
                <a:buFontTx/>
                <a:buChar char="•"/>
              </a:pPr>
              <a:r>
                <a:rPr lang="de-DE">
                  <a:solidFill>
                    <a:srgbClr val="000000"/>
                  </a:solidFill>
                </a:rPr>
                <a:t> Kapitalerhöhung</a:t>
              </a:r>
              <a:endParaRPr lang="de-DE">
                <a:solidFill>
                  <a:srgbClr val="0033CC"/>
                </a:solidFill>
              </a:endParaRPr>
            </a:p>
          </p:txBody>
        </p:sp>
        <p:sp>
          <p:nvSpPr>
            <p:cNvPr id="28691" name="Line 19"/>
            <p:cNvSpPr>
              <a:spLocks noChangeShapeType="1"/>
            </p:cNvSpPr>
            <p:nvPr/>
          </p:nvSpPr>
          <p:spPr bwMode="auto">
            <a:xfrm>
              <a:off x="816" y="3408"/>
              <a:ext cx="0" cy="24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92" name="Line 20"/>
            <p:cNvSpPr>
              <a:spLocks noChangeShapeType="1"/>
            </p:cNvSpPr>
            <p:nvPr/>
          </p:nvSpPr>
          <p:spPr bwMode="auto">
            <a:xfrm>
              <a:off x="816" y="3648"/>
              <a:ext cx="72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757" name="Group 85"/>
          <p:cNvGrpSpPr>
            <a:grpSpLocks/>
          </p:cNvGrpSpPr>
          <p:nvPr/>
        </p:nvGrpSpPr>
        <p:grpSpPr bwMode="auto">
          <a:xfrm>
            <a:off x="2495550" y="2057400"/>
            <a:ext cx="4210050" cy="609600"/>
            <a:chOff x="1572" y="1296"/>
            <a:chExt cx="2652" cy="384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1572" y="1296"/>
              <a:ext cx="2652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3072" y="1296"/>
              <a:ext cx="95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sz="1800">
                  <a:solidFill>
                    <a:srgbClr val="000000"/>
                  </a:solidFill>
                </a:rPr>
                <a:t>Passiva =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Mittelherkunft</a:t>
              </a:r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1632" y="1296"/>
              <a:ext cx="1224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sz="1800">
                  <a:solidFill>
                    <a:srgbClr val="000000"/>
                  </a:solidFill>
                </a:rPr>
                <a:t>Aktiva =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Mittelverwendung</a:t>
              </a:r>
            </a:p>
          </p:txBody>
        </p:sp>
        <p:sp>
          <p:nvSpPr>
            <p:cNvPr id="28756" name="Line 84"/>
            <p:cNvSpPr>
              <a:spLocks noChangeShapeType="1"/>
            </p:cNvSpPr>
            <p:nvPr/>
          </p:nvSpPr>
          <p:spPr bwMode="auto">
            <a:xfrm flipV="1">
              <a:off x="2880" y="1296"/>
              <a:ext cx="0" cy="3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758" name="Group 86"/>
          <p:cNvGrpSpPr>
            <a:grpSpLocks/>
          </p:cNvGrpSpPr>
          <p:nvPr/>
        </p:nvGrpSpPr>
        <p:grpSpPr bwMode="auto">
          <a:xfrm>
            <a:off x="685800" y="1676400"/>
            <a:ext cx="1968500" cy="825500"/>
            <a:chOff x="144" y="912"/>
            <a:chExt cx="1240" cy="520"/>
          </a:xfrm>
        </p:grpSpPr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144" y="912"/>
              <a:ext cx="1240" cy="520"/>
            </a:xfrm>
            <a:prstGeom prst="ellipse">
              <a:avLst/>
            </a:prstGeom>
            <a:gradFill rotWithShape="0">
              <a:gsLst>
                <a:gs pos="0">
                  <a:srgbClr val="FFFFCC">
                    <a:gamma/>
                    <a:shade val="76078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33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144" y="1056"/>
              <a:ext cx="12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330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000">
                  <a:solidFill>
                    <a:srgbClr val="000000"/>
                  </a:solidFill>
                </a:rPr>
                <a:t>das Vermögen</a:t>
              </a:r>
              <a:endParaRPr lang="de-DE" sz="2000">
                <a:solidFill>
                  <a:schemeClr val="tx2"/>
                </a:solidFill>
              </a:endParaRPr>
            </a:p>
          </p:txBody>
        </p:sp>
      </p:grpSp>
      <p:grpSp>
        <p:nvGrpSpPr>
          <p:cNvPr id="28759" name="Group 87"/>
          <p:cNvGrpSpPr>
            <a:grpSpLocks/>
          </p:cNvGrpSpPr>
          <p:nvPr/>
        </p:nvGrpSpPr>
        <p:grpSpPr bwMode="auto">
          <a:xfrm>
            <a:off x="6477000" y="1524000"/>
            <a:ext cx="1968500" cy="825500"/>
            <a:chOff x="4520" y="816"/>
            <a:chExt cx="1240" cy="520"/>
          </a:xfrm>
        </p:grpSpPr>
        <p:sp>
          <p:nvSpPr>
            <p:cNvPr id="28680" name="Oval 8"/>
            <p:cNvSpPr>
              <a:spLocks noChangeArrowheads="1"/>
            </p:cNvSpPr>
            <p:nvPr/>
          </p:nvSpPr>
          <p:spPr bwMode="auto">
            <a:xfrm>
              <a:off x="4520" y="816"/>
              <a:ext cx="1240" cy="520"/>
            </a:xfrm>
            <a:prstGeom prst="ellipse">
              <a:avLst/>
            </a:prstGeom>
            <a:gradFill rotWithShape="0">
              <a:gsLst>
                <a:gs pos="0">
                  <a:srgbClr val="CCFFCC">
                    <a:gamma/>
                    <a:shade val="76078"/>
                    <a:invGamma/>
                  </a:srgbClr>
                </a:gs>
                <a:gs pos="50000">
                  <a:srgbClr val="CCFFCC"/>
                </a:gs>
                <a:gs pos="100000">
                  <a:srgbClr val="CCFFCC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4656" y="960"/>
              <a:ext cx="9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000">
                  <a:solidFill>
                    <a:srgbClr val="000000"/>
                  </a:solidFill>
                </a:rPr>
                <a:t>das Kapital</a:t>
              </a:r>
              <a:endParaRPr lang="de-DE" sz="200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9C67-84E1-40D7-B8DF-5EBDACA71004}" type="slidenum">
              <a:rPr lang="de-DE"/>
              <a:pPr/>
              <a:t>24</a:t>
            </a:fld>
            <a:endParaRPr lang="de-DE"/>
          </a:p>
        </p:txBody>
      </p:sp>
      <p:grpSp>
        <p:nvGrpSpPr>
          <p:cNvPr id="29760" name="Group 64"/>
          <p:cNvGrpSpPr>
            <a:grpSpLocks/>
          </p:cNvGrpSpPr>
          <p:nvPr/>
        </p:nvGrpSpPr>
        <p:grpSpPr bwMode="auto">
          <a:xfrm>
            <a:off x="2133600" y="1295400"/>
            <a:ext cx="4794250" cy="457200"/>
            <a:chOff x="1344" y="816"/>
            <a:chExt cx="3020" cy="288"/>
          </a:xfrm>
        </p:grpSpPr>
        <p:sp>
          <p:nvSpPr>
            <p:cNvPr id="29700" name="Rectangle 4"/>
            <p:cNvSpPr>
              <a:spLocks noChangeArrowheads="1"/>
            </p:cNvSpPr>
            <p:nvPr/>
          </p:nvSpPr>
          <p:spPr bwMode="auto">
            <a:xfrm>
              <a:off x="1350" y="820"/>
              <a:ext cx="3014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1344" y="816"/>
              <a:ext cx="2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Veränderung der Bilanzstruktur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29758" name="Group 62"/>
          <p:cNvGrpSpPr>
            <a:grpSpLocks/>
          </p:cNvGrpSpPr>
          <p:nvPr/>
        </p:nvGrpSpPr>
        <p:grpSpPr bwMode="auto">
          <a:xfrm>
            <a:off x="6781800" y="2438400"/>
            <a:ext cx="1687513" cy="1281113"/>
            <a:chOff x="4230" y="1425"/>
            <a:chExt cx="1063" cy="807"/>
          </a:xfrm>
        </p:grpSpPr>
        <p:sp>
          <p:nvSpPr>
            <p:cNvPr id="29704" name="Freeform 8"/>
            <p:cNvSpPr>
              <a:spLocks/>
            </p:cNvSpPr>
            <p:nvPr/>
          </p:nvSpPr>
          <p:spPr bwMode="auto">
            <a:xfrm>
              <a:off x="4230" y="1425"/>
              <a:ext cx="1016" cy="762"/>
            </a:xfrm>
            <a:custGeom>
              <a:avLst/>
              <a:gdLst>
                <a:gd name="T0" fmla="*/ 1015 w 1016"/>
                <a:gd name="T1" fmla="*/ 168 h 762"/>
                <a:gd name="T2" fmla="*/ 1015 w 1016"/>
                <a:gd name="T3" fmla="*/ 596 h 762"/>
                <a:gd name="T4" fmla="*/ 383 w 1016"/>
                <a:gd name="T5" fmla="*/ 596 h 762"/>
                <a:gd name="T6" fmla="*/ 383 w 1016"/>
                <a:gd name="T7" fmla="*/ 761 h 762"/>
                <a:gd name="T8" fmla="*/ 0 w 1016"/>
                <a:gd name="T9" fmla="*/ 381 h 762"/>
                <a:gd name="T10" fmla="*/ 383 w 1016"/>
                <a:gd name="T11" fmla="*/ 0 h 762"/>
                <a:gd name="T12" fmla="*/ 383 w 1016"/>
                <a:gd name="T13" fmla="*/ 168 h 762"/>
                <a:gd name="T14" fmla="*/ 1015 w 1016"/>
                <a:gd name="T15" fmla="*/ 16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6" h="762">
                  <a:moveTo>
                    <a:pt x="1015" y="168"/>
                  </a:moveTo>
                  <a:lnTo>
                    <a:pt x="1015" y="596"/>
                  </a:lnTo>
                  <a:lnTo>
                    <a:pt x="383" y="596"/>
                  </a:lnTo>
                  <a:lnTo>
                    <a:pt x="383" y="761"/>
                  </a:lnTo>
                  <a:lnTo>
                    <a:pt x="0" y="381"/>
                  </a:lnTo>
                  <a:lnTo>
                    <a:pt x="383" y="0"/>
                  </a:lnTo>
                  <a:lnTo>
                    <a:pt x="383" y="168"/>
                  </a:lnTo>
                  <a:lnTo>
                    <a:pt x="1015" y="168"/>
                  </a:lnTo>
                </a:path>
              </a:pathLst>
            </a:custGeom>
            <a:solidFill>
              <a:schemeClr val="folHlink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4612" y="2021"/>
              <a:ext cx="680" cy="47"/>
            </a:xfrm>
            <a:custGeom>
              <a:avLst/>
              <a:gdLst>
                <a:gd name="T0" fmla="*/ 46 w 680"/>
                <a:gd name="T1" fmla="*/ 46 h 47"/>
                <a:gd name="T2" fmla="*/ 0 w 680"/>
                <a:gd name="T3" fmla="*/ 0 h 47"/>
                <a:gd name="T4" fmla="*/ 635 w 680"/>
                <a:gd name="T5" fmla="*/ 0 h 47"/>
                <a:gd name="T6" fmla="*/ 679 w 680"/>
                <a:gd name="T7" fmla="*/ 46 h 47"/>
                <a:gd name="T8" fmla="*/ 46 w 680"/>
                <a:gd name="T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47">
                  <a:moveTo>
                    <a:pt x="46" y="46"/>
                  </a:moveTo>
                  <a:lnTo>
                    <a:pt x="0" y="0"/>
                  </a:lnTo>
                  <a:lnTo>
                    <a:pt x="635" y="0"/>
                  </a:lnTo>
                  <a:lnTo>
                    <a:pt x="679" y="46"/>
                  </a:lnTo>
                  <a:lnTo>
                    <a:pt x="46" y="4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06" name="Freeform 10"/>
            <p:cNvSpPr>
              <a:spLocks/>
            </p:cNvSpPr>
            <p:nvPr/>
          </p:nvSpPr>
          <p:spPr bwMode="auto">
            <a:xfrm>
              <a:off x="4613" y="2020"/>
              <a:ext cx="46" cy="212"/>
            </a:xfrm>
            <a:custGeom>
              <a:avLst/>
              <a:gdLst>
                <a:gd name="T0" fmla="*/ 45 w 46"/>
                <a:gd name="T1" fmla="*/ 47 h 212"/>
                <a:gd name="T2" fmla="*/ 0 w 46"/>
                <a:gd name="T3" fmla="*/ 0 h 212"/>
                <a:gd name="T4" fmla="*/ 0 w 46"/>
                <a:gd name="T5" fmla="*/ 166 h 212"/>
                <a:gd name="T6" fmla="*/ 45 w 46"/>
                <a:gd name="T7" fmla="*/ 211 h 212"/>
                <a:gd name="T8" fmla="*/ 45 w 46"/>
                <a:gd name="T9" fmla="*/ 4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12">
                  <a:moveTo>
                    <a:pt x="45" y="47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45" y="211"/>
                  </a:lnTo>
                  <a:lnTo>
                    <a:pt x="45" y="4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07" name="Freeform 11"/>
            <p:cNvSpPr>
              <a:spLocks/>
            </p:cNvSpPr>
            <p:nvPr/>
          </p:nvSpPr>
          <p:spPr bwMode="auto">
            <a:xfrm>
              <a:off x="5245" y="1593"/>
              <a:ext cx="48" cy="475"/>
            </a:xfrm>
            <a:custGeom>
              <a:avLst/>
              <a:gdLst>
                <a:gd name="T0" fmla="*/ 47 w 48"/>
                <a:gd name="T1" fmla="*/ 50 h 475"/>
                <a:gd name="T2" fmla="*/ 0 w 48"/>
                <a:gd name="T3" fmla="*/ 0 h 475"/>
                <a:gd name="T4" fmla="*/ 0 w 48"/>
                <a:gd name="T5" fmla="*/ 427 h 475"/>
                <a:gd name="T6" fmla="*/ 47 w 48"/>
                <a:gd name="T7" fmla="*/ 474 h 475"/>
                <a:gd name="T8" fmla="*/ 47 w 48"/>
                <a:gd name="T9" fmla="*/ 5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5">
                  <a:moveTo>
                    <a:pt x="47" y="50"/>
                  </a:moveTo>
                  <a:lnTo>
                    <a:pt x="0" y="0"/>
                  </a:lnTo>
                  <a:lnTo>
                    <a:pt x="0" y="427"/>
                  </a:lnTo>
                  <a:lnTo>
                    <a:pt x="47" y="474"/>
                  </a:lnTo>
                  <a:lnTo>
                    <a:pt x="47" y="5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08" name="Freeform 12"/>
            <p:cNvSpPr>
              <a:spLocks/>
            </p:cNvSpPr>
            <p:nvPr/>
          </p:nvSpPr>
          <p:spPr bwMode="auto">
            <a:xfrm>
              <a:off x="4613" y="1425"/>
              <a:ext cx="46" cy="169"/>
            </a:xfrm>
            <a:custGeom>
              <a:avLst/>
              <a:gdLst>
                <a:gd name="T0" fmla="*/ 45 w 46"/>
                <a:gd name="T1" fmla="*/ 168 h 169"/>
                <a:gd name="T2" fmla="*/ 0 w 46"/>
                <a:gd name="T3" fmla="*/ 168 h 169"/>
                <a:gd name="T4" fmla="*/ 0 w 46"/>
                <a:gd name="T5" fmla="*/ 0 h 169"/>
                <a:gd name="T6" fmla="*/ 45 w 46"/>
                <a:gd name="T7" fmla="*/ 45 h 169"/>
                <a:gd name="T8" fmla="*/ 45 w 46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9">
                  <a:moveTo>
                    <a:pt x="45" y="168"/>
                  </a:moveTo>
                  <a:lnTo>
                    <a:pt x="0" y="168"/>
                  </a:lnTo>
                  <a:lnTo>
                    <a:pt x="0" y="0"/>
                  </a:lnTo>
                  <a:lnTo>
                    <a:pt x="45" y="45"/>
                  </a:lnTo>
                  <a:lnTo>
                    <a:pt x="45" y="16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4406" y="1598"/>
              <a:ext cx="76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Rücklagen,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Kapitalerhö-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hung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29759" name="Group 63"/>
          <p:cNvGrpSpPr>
            <a:grpSpLocks/>
          </p:cNvGrpSpPr>
          <p:nvPr/>
        </p:nvGrpSpPr>
        <p:grpSpPr bwMode="auto">
          <a:xfrm>
            <a:off x="6781800" y="4419600"/>
            <a:ext cx="1687513" cy="1281113"/>
            <a:chOff x="4230" y="2385"/>
            <a:chExt cx="1063" cy="807"/>
          </a:xfrm>
        </p:grpSpPr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4230" y="2385"/>
              <a:ext cx="1016" cy="762"/>
            </a:xfrm>
            <a:custGeom>
              <a:avLst/>
              <a:gdLst>
                <a:gd name="T0" fmla="*/ 1015 w 1016"/>
                <a:gd name="T1" fmla="*/ 168 h 762"/>
                <a:gd name="T2" fmla="*/ 1015 w 1016"/>
                <a:gd name="T3" fmla="*/ 596 h 762"/>
                <a:gd name="T4" fmla="*/ 383 w 1016"/>
                <a:gd name="T5" fmla="*/ 596 h 762"/>
                <a:gd name="T6" fmla="*/ 383 w 1016"/>
                <a:gd name="T7" fmla="*/ 761 h 762"/>
                <a:gd name="T8" fmla="*/ 0 w 1016"/>
                <a:gd name="T9" fmla="*/ 381 h 762"/>
                <a:gd name="T10" fmla="*/ 383 w 1016"/>
                <a:gd name="T11" fmla="*/ 0 h 762"/>
                <a:gd name="T12" fmla="*/ 383 w 1016"/>
                <a:gd name="T13" fmla="*/ 168 h 762"/>
                <a:gd name="T14" fmla="*/ 1015 w 1016"/>
                <a:gd name="T15" fmla="*/ 16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6" h="762">
                  <a:moveTo>
                    <a:pt x="1015" y="168"/>
                  </a:moveTo>
                  <a:lnTo>
                    <a:pt x="1015" y="596"/>
                  </a:lnTo>
                  <a:lnTo>
                    <a:pt x="383" y="596"/>
                  </a:lnTo>
                  <a:lnTo>
                    <a:pt x="383" y="761"/>
                  </a:lnTo>
                  <a:lnTo>
                    <a:pt x="0" y="381"/>
                  </a:lnTo>
                  <a:lnTo>
                    <a:pt x="383" y="0"/>
                  </a:lnTo>
                  <a:lnTo>
                    <a:pt x="383" y="168"/>
                  </a:lnTo>
                  <a:lnTo>
                    <a:pt x="1015" y="168"/>
                  </a:lnTo>
                </a:path>
              </a:pathLst>
            </a:custGeom>
            <a:solidFill>
              <a:srgbClr val="CCFFCC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4612" y="2981"/>
              <a:ext cx="680" cy="47"/>
            </a:xfrm>
            <a:custGeom>
              <a:avLst/>
              <a:gdLst>
                <a:gd name="T0" fmla="*/ 46 w 680"/>
                <a:gd name="T1" fmla="*/ 46 h 47"/>
                <a:gd name="T2" fmla="*/ 0 w 680"/>
                <a:gd name="T3" fmla="*/ 0 h 47"/>
                <a:gd name="T4" fmla="*/ 635 w 680"/>
                <a:gd name="T5" fmla="*/ 0 h 47"/>
                <a:gd name="T6" fmla="*/ 679 w 680"/>
                <a:gd name="T7" fmla="*/ 46 h 47"/>
                <a:gd name="T8" fmla="*/ 46 w 680"/>
                <a:gd name="T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47">
                  <a:moveTo>
                    <a:pt x="46" y="46"/>
                  </a:moveTo>
                  <a:lnTo>
                    <a:pt x="0" y="0"/>
                  </a:lnTo>
                  <a:lnTo>
                    <a:pt x="635" y="0"/>
                  </a:lnTo>
                  <a:lnTo>
                    <a:pt x="679" y="46"/>
                  </a:lnTo>
                  <a:lnTo>
                    <a:pt x="46" y="4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4613" y="2980"/>
              <a:ext cx="46" cy="212"/>
            </a:xfrm>
            <a:custGeom>
              <a:avLst/>
              <a:gdLst>
                <a:gd name="T0" fmla="*/ 45 w 46"/>
                <a:gd name="T1" fmla="*/ 47 h 212"/>
                <a:gd name="T2" fmla="*/ 0 w 46"/>
                <a:gd name="T3" fmla="*/ 0 h 212"/>
                <a:gd name="T4" fmla="*/ 0 w 46"/>
                <a:gd name="T5" fmla="*/ 166 h 212"/>
                <a:gd name="T6" fmla="*/ 45 w 46"/>
                <a:gd name="T7" fmla="*/ 211 h 212"/>
                <a:gd name="T8" fmla="*/ 45 w 46"/>
                <a:gd name="T9" fmla="*/ 4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12">
                  <a:moveTo>
                    <a:pt x="45" y="47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45" y="211"/>
                  </a:lnTo>
                  <a:lnTo>
                    <a:pt x="45" y="4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auto">
            <a:xfrm>
              <a:off x="5245" y="2553"/>
              <a:ext cx="48" cy="475"/>
            </a:xfrm>
            <a:custGeom>
              <a:avLst/>
              <a:gdLst>
                <a:gd name="T0" fmla="*/ 47 w 48"/>
                <a:gd name="T1" fmla="*/ 50 h 475"/>
                <a:gd name="T2" fmla="*/ 0 w 48"/>
                <a:gd name="T3" fmla="*/ 0 h 475"/>
                <a:gd name="T4" fmla="*/ 0 w 48"/>
                <a:gd name="T5" fmla="*/ 427 h 475"/>
                <a:gd name="T6" fmla="*/ 47 w 48"/>
                <a:gd name="T7" fmla="*/ 474 h 475"/>
                <a:gd name="T8" fmla="*/ 47 w 48"/>
                <a:gd name="T9" fmla="*/ 5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5">
                  <a:moveTo>
                    <a:pt x="47" y="50"/>
                  </a:moveTo>
                  <a:lnTo>
                    <a:pt x="0" y="0"/>
                  </a:lnTo>
                  <a:lnTo>
                    <a:pt x="0" y="427"/>
                  </a:lnTo>
                  <a:lnTo>
                    <a:pt x="47" y="474"/>
                  </a:lnTo>
                  <a:lnTo>
                    <a:pt x="47" y="5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auto">
            <a:xfrm>
              <a:off x="4613" y="2385"/>
              <a:ext cx="46" cy="169"/>
            </a:xfrm>
            <a:custGeom>
              <a:avLst/>
              <a:gdLst>
                <a:gd name="T0" fmla="*/ 45 w 46"/>
                <a:gd name="T1" fmla="*/ 168 h 169"/>
                <a:gd name="T2" fmla="*/ 0 w 46"/>
                <a:gd name="T3" fmla="*/ 168 h 169"/>
                <a:gd name="T4" fmla="*/ 0 w 46"/>
                <a:gd name="T5" fmla="*/ 0 h 169"/>
                <a:gd name="T6" fmla="*/ 45 w 46"/>
                <a:gd name="T7" fmla="*/ 45 h 169"/>
                <a:gd name="T8" fmla="*/ 45 w 46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9">
                  <a:moveTo>
                    <a:pt x="45" y="168"/>
                  </a:moveTo>
                  <a:lnTo>
                    <a:pt x="0" y="168"/>
                  </a:lnTo>
                  <a:lnTo>
                    <a:pt x="0" y="0"/>
                  </a:lnTo>
                  <a:lnTo>
                    <a:pt x="45" y="45"/>
                  </a:lnTo>
                  <a:lnTo>
                    <a:pt x="45" y="16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4406" y="2558"/>
              <a:ext cx="80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Veränderung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des Eigen-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kapitals</a:t>
              </a:r>
              <a:endParaRPr lang="de-DE" sz="1400">
                <a:solidFill>
                  <a:srgbClr val="FF3300"/>
                </a:solidFill>
              </a:endParaRPr>
            </a:p>
          </p:txBody>
        </p:sp>
      </p:grpSp>
      <p:grpSp>
        <p:nvGrpSpPr>
          <p:cNvPr id="29755" name="Group 59"/>
          <p:cNvGrpSpPr>
            <a:grpSpLocks/>
          </p:cNvGrpSpPr>
          <p:nvPr/>
        </p:nvGrpSpPr>
        <p:grpSpPr bwMode="auto">
          <a:xfrm>
            <a:off x="685800" y="3048000"/>
            <a:ext cx="1754188" cy="1281113"/>
            <a:chOff x="384" y="1713"/>
            <a:chExt cx="1105" cy="807"/>
          </a:xfrm>
        </p:grpSpPr>
        <p:sp>
          <p:nvSpPr>
            <p:cNvPr id="29719" name="Freeform 23"/>
            <p:cNvSpPr>
              <a:spLocks/>
            </p:cNvSpPr>
            <p:nvPr/>
          </p:nvSpPr>
          <p:spPr bwMode="auto">
            <a:xfrm>
              <a:off x="433" y="1713"/>
              <a:ext cx="1056" cy="762"/>
            </a:xfrm>
            <a:custGeom>
              <a:avLst/>
              <a:gdLst>
                <a:gd name="T0" fmla="*/ 0 w 1056"/>
                <a:gd name="T1" fmla="*/ 168 h 762"/>
                <a:gd name="T2" fmla="*/ 0 w 1056"/>
                <a:gd name="T3" fmla="*/ 596 h 762"/>
                <a:gd name="T4" fmla="*/ 657 w 1056"/>
                <a:gd name="T5" fmla="*/ 596 h 762"/>
                <a:gd name="T6" fmla="*/ 657 w 1056"/>
                <a:gd name="T7" fmla="*/ 761 h 762"/>
                <a:gd name="T8" fmla="*/ 1055 w 1056"/>
                <a:gd name="T9" fmla="*/ 381 h 762"/>
                <a:gd name="T10" fmla="*/ 657 w 1056"/>
                <a:gd name="T11" fmla="*/ 0 h 762"/>
                <a:gd name="T12" fmla="*/ 657 w 1056"/>
                <a:gd name="T13" fmla="*/ 168 h 762"/>
                <a:gd name="T14" fmla="*/ 0 w 1056"/>
                <a:gd name="T15" fmla="*/ 16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6" h="762">
                  <a:moveTo>
                    <a:pt x="0" y="168"/>
                  </a:moveTo>
                  <a:lnTo>
                    <a:pt x="0" y="596"/>
                  </a:lnTo>
                  <a:lnTo>
                    <a:pt x="657" y="596"/>
                  </a:lnTo>
                  <a:lnTo>
                    <a:pt x="657" y="761"/>
                  </a:lnTo>
                  <a:lnTo>
                    <a:pt x="1055" y="381"/>
                  </a:lnTo>
                  <a:lnTo>
                    <a:pt x="657" y="0"/>
                  </a:lnTo>
                  <a:lnTo>
                    <a:pt x="657" y="168"/>
                  </a:lnTo>
                  <a:lnTo>
                    <a:pt x="0" y="168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0" name="Freeform 24"/>
            <p:cNvSpPr>
              <a:spLocks/>
            </p:cNvSpPr>
            <p:nvPr/>
          </p:nvSpPr>
          <p:spPr bwMode="auto">
            <a:xfrm>
              <a:off x="384" y="2309"/>
              <a:ext cx="709" cy="47"/>
            </a:xfrm>
            <a:custGeom>
              <a:avLst/>
              <a:gdLst>
                <a:gd name="T0" fmla="*/ 660 w 709"/>
                <a:gd name="T1" fmla="*/ 46 h 47"/>
                <a:gd name="T2" fmla="*/ 708 w 709"/>
                <a:gd name="T3" fmla="*/ 0 h 47"/>
                <a:gd name="T4" fmla="*/ 46 w 709"/>
                <a:gd name="T5" fmla="*/ 0 h 47"/>
                <a:gd name="T6" fmla="*/ 0 w 709"/>
                <a:gd name="T7" fmla="*/ 46 h 47"/>
                <a:gd name="T8" fmla="*/ 660 w 709"/>
                <a:gd name="T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47">
                  <a:moveTo>
                    <a:pt x="660" y="46"/>
                  </a:moveTo>
                  <a:lnTo>
                    <a:pt x="708" y="0"/>
                  </a:lnTo>
                  <a:lnTo>
                    <a:pt x="46" y="0"/>
                  </a:lnTo>
                  <a:lnTo>
                    <a:pt x="0" y="46"/>
                  </a:lnTo>
                  <a:lnTo>
                    <a:pt x="660" y="4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1" name="Freeform 25"/>
            <p:cNvSpPr>
              <a:spLocks/>
            </p:cNvSpPr>
            <p:nvPr/>
          </p:nvSpPr>
          <p:spPr bwMode="auto">
            <a:xfrm>
              <a:off x="1044" y="2308"/>
              <a:ext cx="48" cy="212"/>
            </a:xfrm>
            <a:custGeom>
              <a:avLst/>
              <a:gdLst>
                <a:gd name="T0" fmla="*/ 0 w 48"/>
                <a:gd name="T1" fmla="*/ 47 h 212"/>
                <a:gd name="T2" fmla="*/ 47 w 48"/>
                <a:gd name="T3" fmla="*/ 0 h 212"/>
                <a:gd name="T4" fmla="*/ 47 w 48"/>
                <a:gd name="T5" fmla="*/ 166 h 212"/>
                <a:gd name="T6" fmla="*/ 0 w 48"/>
                <a:gd name="T7" fmla="*/ 211 h 212"/>
                <a:gd name="T8" fmla="*/ 0 w 48"/>
                <a:gd name="T9" fmla="*/ 4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12">
                  <a:moveTo>
                    <a:pt x="0" y="47"/>
                  </a:moveTo>
                  <a:lnTo>
                    <a:pt x="47" y="0"/>
                  </a:lnTo>
                  <a:lnTo>
                    <a:pt x="47" y="166"/>
                  </a:lnTo>
                  <a:lnTo>
                    <a:pt x="0" y="211"/>
                  </a:lnTo>
                  <a:lnTo>
                    <a:pt x="0" y="4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2" name="Freeform 26"/>
            <p:cNvSpPr>
              <a:spLocks/>
            </p:cNvSpPr>
            <p:nvPr/>
          </p:nvSpPr>
          <p:spPr bwMode="auto">
            <a:xfrm>
              <a:off x="384" y="1881"/>
              <a:ext cx="50" cy="475"/>
            </a:xfrm>
            <a:custGeom>
              <a:avLst/>
              <a:gdLst>
                <a:gd name="T0" fmla="*/ 0 w 50"/>
                <a:gd name="T1" fmla="*/ 50 h 475"/>
                <a:gd name="T2" fmla="*/ 49 w 50"/>
                <a:gd name="T3" fmla="*/ 0 h 475"/>
                <a:gd name="T4" fmla="*/ 49 w 50"/>
                <a:gd name="T5" fmla="*/ 427 h 475"/>
                <a:gd name="T6" fmla="*/ 0 w 50"/>
                <a:gd name="T7" fmla="*/ 474 h 475"/>
                <a:gd name="T8" fmla="*/ 0 w 50"/>
                <a:gd name="T9" fmla="*/ 5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75">
                  <a:moveTo>
                    <a:pt x="0" y="50"/>
                  </a:moveTo>
                  <a:lnTo>
                    <a:pt x="49" y="0"/>
                  </a:lnTo>
                  <a:lnTo>
                    <a:pt x="49" y="427"/>
                  </a:lnTo>
                  <a:lnTo>
                    <a:pt x="0" y="474"/>
                  </a:lnTo>
                  <a:lnTo>
                    <a:pt x="0" y="5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>
              <a:off x="1044" y="1713"/>
              <a:ext cx="48" cy="169"/>
            </a:xfrm>
            <a:custGeom>
              <a:avLst/>
              <a:gdLst>
                <a:gd name="T0" fmla="*/ 0 w 48"/>
                <a:gd name="T1" fmla="*/ 168 h 169"/>
                <a:gd name="T2" fmla="*/ 47 w 48"/>
                <a:gd name="T3" fmla="*/ 168 h 169"/>
                <a:gd name="T4" fmla="*/ 47 w 48"/>
                <a:gd name="T5" fmla="*/ 0 h 169"/>
                <a:gd name="T6" fmla="*/ 0 w 48"/>
                <a:gd name="T7" fmla="*/ 45 h 169"/>
                <a:gd name="T8" fmla="*/ 0 w 48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69">
                  <a:moveTo>
                    <a:pt x="0" y="168"/>
                  </a:moveTo>
                  <a:lnTo>
                    <a:pt x="47" y="168"/>
                  </a:lnTo>
                  <a:lnTo>
                    <a:pt x="47" y="0"/>
                  </a:lnTo>
                  <a:lnTo>
                    <a:pt x="0" y="45"/>
                  </a:lnTo>
                  <a:lnTo>
                    <a:pt x="0" y="16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422" y="1934"/>
              <a:ext cx="99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Investitionen,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Abschreibungen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29756" name="Group 60"/>
          <p:cNvGrpSpPr>
            <a:grpSpLocks/>
          </p:cNvGrpSpPr>
          <p:nvPr/>
        </p:nvGrpSpPr>
        <p:grpSpPr bwMode="auto">
          <a:xfrm>
            <a:off x="762000" y="4953000"/>
            <a:ext cx="1685925" cy="1281113"/>
            <a:chOff x="384" y="2961"/>
            <a:chExt cx="1062" cy="807"/>
          </a:xfrm>
        </p:grpSpPr>
        <p:sp>
          <p:nvSpPr>
            <p:cNvPr id="29726" name="Freeform 30"/>
            <p:cNvSpPr>
              <a:spLocks/>
            </p:cNvSpPr>
            <p:nvPr/>
          </p:nvSpPr>
          <p:spPr bwMode="auto">
            <a:xfrm>
              <a:off x="431" y="2961"/>
              <a:ext cx="1015" cy="762"/>
            </a:xfrm>
            <a:custGeom>
              <a:avLst/>
              <a:gdLst>
                <a:gd name="T0" fmla="*/ 0 w 1015"/>
                <a:gd name="T1" fmla="*/ 168 h 762"/>
                <a:gd name="T2" fmla="*/ 0 w 1015"/>
                <a:gd name="T3" fmla="*/ 596 h 762"/>
                <a:gd name="T4" fmla="*/ 632 w 1015"/>
                <a:gd name="T5" fmla="*/ 596 h 762"/>
                <a:gd name="T6" fmla="*/ 632 w 1015"/>
                <a:gd name="T7" fmla="*/ 761 h 762"/>
                <a:gd name="T8" fmla="*/ 1014 w 1015"/>
                <a:gd name="T9" fmla="*/ 381 h 762"/>
                <a:gd name="T10" fmla="*/ 632 w 1015"/>
                <a:gd name="T11" fmla="*/ 0 h 762"/>
                <a:gd name="T12" fmla="*/ 632 w 1015"/>
                <a:gd name="T13" fmla="*/ 168 h 762"/>
                <a:gd name="T14" fmla="*/ 0 w 1015"/>
                <a:gd name="T15" fmla="*/ 168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5" h="762">
                  <a:moveTo>
                    <a:pt x="0" y="168"/>
                  </a:moveTo>
                  <a:lnTo>
                    <a:pt x="0" y="596"/>
                  </a:lnTo>
                  <a:lnTo>
                    <a:pt x="632" y="596"/>
                  </a:lnTo>
                  <a:lnTo>
                    <a:pt x="632" y="761"/>
                  </a:lnTo>
                  <a:lnTo>
                    <a:pt x="1014" y="381"/>
                  </a:lnTo>
                  <a:lnTo>
                    <a:pt x="632" y="0"/>
                  </a:lnTo>
                  <a:lnTo>
                    <a:pt x="632" y="168"/>
                  </a:lnTo>
                  <a:lnTo>
                    <a:pt x="0" y="168"/>
                  </a:lnTo>
                </a:path>
              </a:pathLst>
            </a:custGeom>
            <a:solidFill>
              <a:srgbClr val="FFFFCC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7" name="Freeform 31"/>
            <p:cNvSpPr>
              <a:spLocks/>
            </p:cNvSpPr>
            <p:nvPr/>
          </p:nvSpPr>
          <p:spPr bwMode="auto">
            <a:xfrm>
              <a:off x="384" y="3557"/>
              <a:ext cx="681" cy="47"/>
            </a:xfrm>
            <a:custGeom>
              <a:avLst/>
              <a:gdLst>
                <a:gd name="T0" fmla="*/ 634 w 681"/>
                <a:gd name="T1" fmla="*/ 46 h 47"/>
                <a:gd name="T2" fmla="*/ 680 w 681"/>
                <a:gd name="T3" fmla="*/ 0 h 47"/>
                <a:gd name="T4" fmla="*/ 45 w 681"/>
                <a:gd name="T5" fmla="*/ 0 h 47"/>
                <a:gd name="T6" fmla="*/ 0 w 681"/>
                <a:gd name="T7" fmla="*/ 46 h 47"/>
                <a:gd name="T8" fmla="*/ 634 w 681"/>
                <a:gd name="T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1" h="47">
                  <a:moveTo>
                    <a:pt x="634" y="46"/>
                  </a:moveTo>
                  <a:lnTo>
                    <a:pt x="680" y="0"/>
                  </a:lnTo>
                  <a:lnTo>
                    <a:pt x="45" y="0"/>
                  </a:lnTo>
                  <a:lnTo>
                    <a:pt x="0" y="46"/>
                  </a:lnTo>
                  <a:lnTo>
                    <a:pt x="634" y="4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8" name="Freeform 32"/>
            <p:cNvSpPr>
              <a:spLocks/>
            </p:cNvSpPr>
            <p:nvPr/>
          </p:nvSpPr>
          <p:spPr bwMode="auto">
            <a:xfrm>
              <a:off x="1018" y="3556"/>
              <a:ext cx="46" cy="212"/>
            </a:xfrm>
            <a:custGeom>
              <a:avLst/>
              <a:gdLst>
                <a:gd name="T0" fmla="*/ 0 w 46"/>
                <a:gd name="T1" fmla="*/ 47 h 212"/>
                <a:gd name="T2" fmla="*/ 45 w 46"/>
                <a:gd name="T3" fmla="*/ 0 h 212"/>
                <a:gd name="T4" fmla="*/ 45 w 46"/>
                <a:gd name="T5" fmla="*/ 166 h 212"/>
                <a:gd name="T6" fmla="*/ 0 w 46"/>
                <a:gd name="T7" fmla="*/ 211 h 212"/>
                <a:gd name="T8" fmla="*/ 0 w 46"/>
                <a:gd name="T9" fmla="*/ 4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12">
                  <a:moveTo>
                    <a:pt x="0" y="47"/>
                  </a:moveTo>
                  <a:lnTo>
                    <a:pt x="45" y="0"/>
                  </a:lnTo>
                  <a:lnTo>
                    <a:pt x="45" y="166"/>
                  </a:lnTo>
                  <a:lnTo>
                    <a:pt x="0" y="211"/>
                  </a:lnTo>
                  <a:lnTo>
                    <a:pt x="0" y="4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29" name="Freeform 33"/>
            <p:cNvSpPr>
              <a:spLocks/>
            </p:cNvSpPr>
            <p:nvPr/>
          </p:nvSpPr>
          <p:spPr bwMode="auto">
            <a:xfrm>
              <a:off x="384" y="3129"/>
              <a:ext cx="48" cy="475"/>
            </a:xfrm>
            <a:custGeom>
              <a:avLst/>
              <a:gdLst>
                <a:gd name="T0" fmla="*/ 0 w 48"/>
                <a:gd name="T1" fmla="*/ 50 h 475"/>
                <a:gd name="T2" fmla="*/ 47 w 48"/>
                <a:gd name="T3" fmla="*/ 0 h 475"/>
                <a:gd name="T4" fmla="*/ 47 w 48"/>
                <a:gd name="T5" fmla="*/ 427 h 475"/>
                <a:gd name="T6" fmla="*/ 0 w 48"/>
                <a:gd name="T7" fmla="*/ 474 h 475"/>
                <a:gd name="T8" fmla="*/ 0 w 48"/>
                <a:gd name="T9" fmla="*/ 5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5">
                  <a:moveTo>
                    <a:pt x="0" y="50"/>
                  </a:moveTo>
                  <a:lnTo>
                    <a:pt x="47" y="0"/>
                  </a:lnTo>
                  <a:lnTo>
                    <a:pt x="47" y="427"/>
                  </a:lnTo>
                  <a:lnTo>
                    <a:pt x="0" y="474"/>
                  </a:lnTo>
                  <a:lnTo>
                    <a:pt x="0" y="5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30" name="Freeform 34"/>
            <p:cNvSpPr>
              <a:spLocks/>
            </p:cNvSpPr>
            <p:nvPr/>
          </p:nvSpPr>
          <p:spPr bwMode="auto">
            <a:xfrm>
              <a:off x="1018" y="2961"/>
              <a:ext cx="46" cy="169"/>
            </a:xfrm>
            <a:custGeom>
              <a:avLst/>
              <a:gdLst>
                <a:gd name="T0" fmla="*/ 0 w 46"/>
                <a:gd name="T1" fmla="*/ 168 h 169"/>
                <a:gd name="T2" fmla="*/ 45 w 46"/>
                <a:gd name="T3" fmla="*/ 168 h 169"/>
                <a:gd name="T4" fmla="*/ 45 w 46"/>
                <a:gd name="T5" fmla="*/ 0 h 169"/>
                <a:gd name="T6" fmla="*/ 0 w 46"/>
                <a:gd name="T7" fmla="*/ 45 h 169"/>
                <a:gd name="T8" fmla="*/ 0 w 46"/>
                <a:gd name="T9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9">
                  <a:moveTo>
                    <a:pt x="0" y="168"/>
                  </a:moveTo>
                  <a:lnTo>
                    <a:pt x="45" y="168"/>
                  </a:lnTo>
                  <a:lnTo>
                    <a:pt x="45" y="0"/>
                  </a:lnTo>
                  <a:lnTo>
                    <a:pt x="0" y="45"/>
                  </a:lnTo>
                  <a:lnTo>
                    <a:pt x="0" y="168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422" y="3134"/>
              <a:ext cx="8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Beschaffung,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Produktion,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Absatz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29734" name="Group 38"/>
          <p:cNvGrpSpPr>
            <a:grpSpLocks/>
          </p:cNvGrpSpPr>
          <p:nvPr/>
        </p:nvGrpSpPr>
        <p:grpSpPr bwMode="auto">
          <a:xfrm>
            <a:off x="4572000" y="2667000"/>
            <a:ext cx="2133600" cy="838200"/>
            <a:chOff x="2880" y="1680"/>
            <a:chExt cx="1344" cy="528"/>
          </a:xfrm>
        </p:grpSpPr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880" y="1680"/>
              <a:ext cx="1344" cy="52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2928" y="1776"/>
              <a:ext cx="45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Eigen-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kapital</a:t>
              </a:r>
            </a:p>
          </p:txBody>
        </p:sp>
      </p:grpSp>
      <p:grpSp>
        <p:nvGrpSpPr>
          <p:cNvPr id="29737" name="Group 41"/>
          <p:cNvGrpSpPr>
            <a:grpSpLocks/>
          </p:cNvGrpSpPr>
          <p:nvPr/>
        </p:nvGrpSpPr>
        <p:grpSpPr bwMode="auto">
          <a:xfrm>
            <a:off x="4572000" y="3505200"/>
            <a:ext cx="2133600" cy="685800"/>
            <a:chOff x="2880" y="2208"/>
            <a:chExt cx="1344" cy="432"/>
          </a:xfrm>
        </p:grpSpPr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2880" y="2208"/>
              <a:ext cx="1344" cy="432"/>
            </a:xfrm>
            <a:prstGeom prst="rect">
              <a:avLst/>
            </a:prstGeom>
            <a:solidFill>
              <a:srgbClr val="CCFC8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2928" y="2256"/>
              <a:ext cx="120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unverzinsliche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Verbindlichkeiten</a:t>
              </a:r>
            </a:p>
          </p:txBody>
        </p:sp>
      </p:grpSp>
      <p:grpSp>
        <p:nvGrpSpPr>
          <p:cNvPr id="29740" name="Group 44"/>
          <p:cNvGrpSpPr>
            <a:grpSpLocks/>
          </p:cNvGrpSpPr>
          <p:nvPr/>
        </p:nvGrpSpPr>
        <p:grpSpPr bwMode="auto">
          <a:xfrm>
            <a:off x="4572000" y="4191000"/>
            <a:ext cx="2133600" cy="1752600"/>
            <a:chOff x="2880" y="2640"/>
            <a:chExt cx="1344" cy="1104"/>
          </a:xfrm>
        </p:grpSpPr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2880" y="2640"/>
              <a:ext cx="1344" cy="110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928" y="2976"/>
              <a:ext cx="124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verzinsliche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Verbindlichkeiten </a:t>
              </a:r>
            </a:p>
          </p:txBody>
        </p:sp>
      </p:grpSp>
      <p:grpSp>
        <p:nvGrpSpPr>
          <p:cNvPr id="29743" name="Group 47"/>
          <p:cNvGrpSpPr>
            <a:grpSpLocks/>
          </p:cNvGrpSpPr>
          <p:nvPr/>
        </p:nvGrpSpPr>
        <p:grpSpPr bwMode="auto">
          <a:xfrm>
            <a:off x="2514600" y="2667000"/>
            <a:ext cx="2057400" cy="2590800"/>
            <a:chOff x="1584" y="1680"/>
            <a:chExt cx="1296" cy="1632"/>
          </a:xfrm>
        </p:grpSpPr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584" y="1680"/>
              <a:ext cx="1296" cy="16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1632" y="2304"/>
              <a:ext cx="6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Anlage-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vermögen</a:t>
              </a:r>
            </a:p>
          </p:txBody>
        </p:sp>
      </p:grpSp>
      <p:grpSp>
        <p:nvGrpSpPr>
          <p:cNvPr id="29746" name="Group 50"/>
          <p:cNvGrpSpPr>
            <a:grpSpLocks/>
          </p:cNvGrpSpPr>
          <p:nvPr/>
        </p:nvGrpSpPr>
        <p:grpSpPr bwMode="auto">
          <a:xfrm>
            <a:off x="2514600" y="5257800"/>
            <a:ext cx="2057400" cy="685800"/>
            <a:chOff x="1584" y="3312"/>
            <a:chExt cx="1296" cy="432"/>
          </a:xfrm>
        </p:grpSpPr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1584" y="3312"/>
              <a:ext cx="1296" cy="4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1632" y="3360"/>
              <a:ext cx="6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rgbClr val="000000"/>
                  </a:solidFill>
                </a:rPr>
                <a:t>Umlauf-</a:t>
              </a:r>
            </a:p>
            <a:p>
              <a:r>
                <a:rPr lang="de-DE" sz="1800">
                  <a:solidFill>
                    <a:srgbClr val="000000"/>
                  </a:solidFill>
                </a:rPr>
                <a:t>vermögen</a:t>
              </a:r>
            </a:p>
          </p:txBody>
        </p:sp>
      </p:grpSp>
      <p:grpSp>
        <p:nvGrpSpPr>
          <p:cNvPr id="29749" name="Group 53"/>
          <p:cNvGrpSpPr>
            <a:grpSpLocks/>
          </p:cNvGrpSpPr>
          <p:nvPr/>
        </p:nvGrpSpPr>
        <p:grpSpPr bwMode="auto">
          <a:xfrm>
            <a:off x="2495550" y="2057400"/>
            <a:ext cx="4210050" cy="609600"/>
            <a:chOff x="1572" y="1296"/>
            <a:chExt cx="2652" cy="384"/>
          </a:xfrm>
        </p:grpSpPr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572" y="1296"/>
              <a:ext cx="2652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3072" y="1296"/>
              <a:ext cx="95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sz="1800">
                  <a:solidFill>
                    <a:srgbClr val="000000"/>
                  </a:solidFill>
                </a:rPr>
                <a:t>Passiva =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Mittelherkunft</a:t>
              </a: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1632" y="1296"/>
              <a:ext cx="1224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de-DE" sz="1800">
                  <a:solidFill>
                    <a:srgbClr val="000000"/>
                  </a:solidFill>
                </a:rPr>
                <a:t>Aktiva =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Mittelverwendung</a:t>
              </a:r>
            </a:p>
          </p:txBody>
        </p:sp>
        <p:sp>
          <p:nvSpPr>
            <p:cNvPr id="29753" name="Line 57"/>
            <p:cNvSpPr>
              <a:spLocks noChangeShapeType="1"/>
            </p:cNvSpPr>
            <p:nvPr/>
          </p:nvSpPr>
          <p:spPr bwMode="auto">
            <a:xfrm flipV="1">
              <a:off x="2880" y="1296"/>
              <a:ext cx="0" cy="3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9762" name="Rectangle 66"/>
          <p:cNvSpPr>
            <a:spLocks noChangeArrowheads="1"/>
          </p:cNvSpPr>
          <p:nvPr/>
        </p:nvSpPr>
        <p:spPr bwMode="auto">
          <a:xfrm>
            <a:off x="5148263" y="765175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ABE5-8752-4C60-9628-905759D8A411}" type="slidenum">
              <a:rPr lang="de-DE"/>
              <a:pPr/>
              <a:t>25</a:t>
            </a:fld>
            <a:endParaRPr lang="de-DE"/>
          </a:p>
        </p:txBody>
      </p:sp>
      <p:grpSp>
        <p:nvGrpSpPr>
          <p:cNvPr id="30762" name="Group 42"/>
          <p:cNvGrpSpPr>
            <a:grpSpLocks/>
          </p:cNvGrpSpPr>
          <p:nvPr/>
        </p:nvGrpSpPr>
        <p:grpSpPr bwMode="auto">
          <a:xfrm>
            <a:off x="2143125" y="1295400"/>
            <a:ext cx="4989513" cy="457200"/>
            <a:chOff x="1350" y="816"/>
            <a:chExt cx="3143" cy="288"/>
          </a:xfrm>
        </p:grpSpPr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1350" y="820"/>
              <a:ext cx="3110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392" y="816"/>
              <a:ext cx="31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unverzinsliche Verbindlichkeiten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1981200" y="3886200"/>
            <a:ext cx="533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438400" y="1981200"/>
            <a:ext cx="0" cy="2133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6934200" y="1981200"/>
            <a:ext cx="0" cy="2133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498725" y="2155825"/>
            <a:ext cx="1570038" cy="137795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1400">
                <a:solidFill>
                  <a:srgbClr val="0033CC"/>
                </a:solidFill>
              </a:rPr>
              <a:t>Wenn zu</a:t>
            </a:r>
          </a:p>
          <a:p>
            <a:r>
              <a:rPr lang="de-DE" sz="1400">
                <a:solidFill>
                  <a:srgbClr val="0033CC"/>
                </a:solidFill>
              </a:rPr>
              <a:t>Beginn des</a:t>
            </a:r>
          </a:p>
          <a:p>
            <a:r>
              <a:rPr lang="de-DE" sz="1400">
                <a:solidFill>
                  <a:srgbClr val="0033CC"/>
                </a:solidFill>
              </a:rPr>
              <a:t>Quartals</a:t>
            </a:r>
          </a:p>
          <a:p>
            <a:r>
              <a:rPr lang="de-DE" sz="1400">
                <a:solidFill>
                  <a:srgbClr val="0033CC"/>
                </a:solidFill>
              </a:rPr>
              <a:t>Entscheidungen</a:t>
            </a:r>
          </a:p>
          <a:p>
            <a:r>
              <a:rPr lang="de-DE" sz="1400">
                <a:solidFill>
                  <a:srgbClr val="0033CC"/>
                </a:solidFill>
              </a:rPr>
              <a:t>getroffen </a:t>
            </a:r>
          </a:p>
          <a:p>
            <a:r>
              <a:rPr lang="de-DE" sz="1400">
                <a:solidFill>
                  <a:srgbClr val="0033CC"/>
                </a:solidFill>
              </a:rPr>
              <a:t>werden, 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5305425" y="2133600"/>
            <a:ext cx="1552575" cy="137795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de-DE" sz="1400">
                <a:solidFill>
                  <a:srgbClr val="0033CC"/>
                </a:solidFill>
              </a:rPr>
              <a:t>die erst am</a:t>
            </a:r>
          </a:p>
          <a:p>
            <a:pPr algn="r"/>
            <a:r>
              <a:rPr lang="de-DE" sz="1400">
                <a:solidFill>
                  <a:srgbClr val="0033CC"/>
                </a:solidFill>
              </a:rPr>
              <a:t>Ende des</a:t>
            </a:r>
          </a:p>
          <a:p>
            <a:pPr algn="r"/>
            <a:r>
              <a:rPr lang="de-DE" sz="1400">
                <a:solidFill>
                  <a:srgbClr val="0033CC"/>
                </a:solidFill>
              </a:rPr>
              <a:t>        Quartals zu</a:t>
            </a:r>
          </a:p>
          <a:p>
            <a:pPr algn="r"/>
            <a:r>
              <a:rPr lang="de-DE" sz="1400">
                <a:solidFill>
                  <a:srgbClr val="0033CC"/>
                </a:solidFill>
              </a:rPr>
              <a:t>Zahlungen</a:t>
            </a:r>
          </a:p>
          <a:p>
            <a:pPr algn="r"/>
            <a:r>
              <a:rPr lang="de-DE" sz="1400">
                <a:solidFill>
                  <a:srgbClr val="0033CC"/>
                </a:solidFill>
              </a:rPr>
              <a:t>führen.</a:t>
            </a:r>
          </a:p>
          <a:p>
            <a:pPr algn="r"/>
            <a:endParaRPr lang="de-DE" sz="1400">
              <a:solidFill>
                <a:srgbClr val="0033CC"/>
              </a:solidFill>
            </a:endParaRPr>
          </a:p>
        </p:txBody>
      </p:sp>
      <p:grpSp>
        <p:nvGrpSpPr>
          <p:cNvPr id="30736" name="Group 16"/>
          <p:cNvGrpSpPr>
            <a:grpSpLocks/>
          </p:cNvGrpSpPr>
          <p:nvPr/>
        </p:nvGrpSpPr>
        <p:grpSpPr bwMode="auto">
          <a:xfrm>
            <a:off x="4038600" y="2438400"/>
            <a:ext cx="1296988" cy="644525"/>
            <a:chOff x="2544" y="1536"/>
            <a:chExt cx="817" cy="406"/>
          </a:xfrm>
        </p:grpSpPr>
        <p:sp>
          <p:nvSpPr>
            <p:cNvPr id="30732" name="Freeform 12"/>
            <p:cNvSpPr>
              <a:spLocks/>
            </p:cNvSpPr>
            <p:nvPr/>
          </p:nvSpPr>
          <p:spPr bwMode="auto">
            <a:xfrm>
              <a:off x="2544" y="1771"/>
              <a:ext cx="582" cy="166"/>
            </a:xfrm>
            <a:custGeom>
              <a:avLst/>
              <a:gdLst>
                <a:gd name="T0" fmla="*/ 0 w 582"/>
                <a:gd name="T1" fmla="*/ 152 h 166"/>
                <a:gd name="T2" fmla="*/ 26 w 582"/>
                <a:gd name="T3" fmla="*/ 165 h 166"/>
                <a:gd name="T4" fmla="*/ 50 w 582"/>
                <a:gd name="T5" fmla="*/ 145 h 166"/>
                <a:gd name="T6" fmla="*/ 75 w 582"/>
                <a:gd name="T7" fmla="*/ 130 h 166"/>
                <a:gd name="T8" fmla="*/ 100 w 582"/>
                <a:gd name="T9" fmla="*/ 117 h 166"/>
                <a:gd name="T10" fmla="*/ 124 w 582"/>
                <a:gd name="T11" fmla="*/ 103 h 166"/>
                <a:gd name="T12" fmla="*/ 148 w 582"/>
                <a:gd name="T13" fmla="*/ 92 h 166"/>
                <a:gd name="T14" fmla="*/ 169 w 582"/>
                <a:gd name="T15" fmla="*/ 84 h 166"/>
                <a:gd name="T16" fmla="*/ 188 w 582"/>
                <a:gd name="T17" fmla="*/ 76 h 166"/>
                <a:gd name="T18" fmla="*/ 211 w 582"/>
                <a:gd name="T19" fmla="*/ 66 h 166"/>
                <a:gd name="T20" fmla="*/ 235 w 582"/>
                <a:gd name="T21" fmla="*/ 60 h 166"/>
                <a:gd name="T22" fmla="*/ 264 w 582"/>
                <a:gd name="T23" fmla="*/ 55 h 166"/>
                <a:gd name="T24" fmla="*/ 288 w 582"/>
                <a:gd name="T25" fmla="*/ 51 h 166"/>
                <a:gd name="T26" fmla="*/ 313 w 582"/>
                <a:gd name="T27" fmla="*/ 46 h 166"/>
                <a:gd name="T28" fmla="*/ 338 w 582"/>
                <a:gd name="T29" fmla="*/ 44 h 166"/>
                <a:gd name="T30" fmla="*/ 369 w 582"/>
                <a:gd name="T31" fmla="*/ 40 h 166"/>
                <a:gd name="T32" fmla="*/ 403 w 582"/>
                <a:gd name="T33" fmla="*/ 37 h 166"/>
                <a:gd name="T34" fmla="*/ 428 w 582"/>
                <a:gd name="T35" fmla="*/ 37 h 166"/>
                <a:gd name="T36" fmla="*/ 452 w 582"/>
                <a:gd name="T37" fmla="*/ 36 h 166"/>
                <a:gd name="T38" fmla="*/ 475 w 582"/>
                <a:gd name="T39" fmla="*/ 37 h 166"/>
                <a:gd name="T40" fmla="*/ 500 w 582"/>
                <a:gd name="T41" fmla="*/ 37 h 166"/>
                <a:gd name="T42" fmla="*/ 533 w 582"/>
                <a:gd name="T43" fmla="*/ 40 h 166"/>
                <a:gd name="T44" fmla="*/ 561 w 582"/>
                <a:gd name="T45" fmla="*/ 44 h 166"/>
                <a:gd name="T46" fmla="*/ 581 w 582"/>
                <a:gd name="T47" fmla="*/ 10 h 166"/>
                <a:gd name="T48" fmla="*/ 534 w 582"/>
                <a:gd name="T49" fmla="*/ 4 h 166"/>
                <a:gd name="T50" fmla="*/ 482 w 582"/>
                <a:gd name="T51" fmla="*/ 0 h 166"/>
                <a:gd name="T52" fmla="*/ 436 w 582"/>
                <a:gd name="T53" fmla="*/ 0 h 166"/>
                <a:gd name="T54" fmla="*/ 383 w 582"/>
                <a:gd name="T55" fmla="*/ 4 h 166"/>
                <a:gd name="T56" fmla="*/ 311 w 582"/>
                <a:gd name="T57" fmla="*/ 8 h 166"/>
                <a:gd name="T58" fmla="*/ 244 w 582"/>
                <a:gd name="T59" fmla="*/ 20 h 166"/>
                <a:gd name="T60" fmla="*/ 180 w 582"/>
                <a:gd name="T61" fmla="*/ 36 h 166"/>
                <a:gd name="T62" fmla="*/ 134 w 582"/>
                <a:gd name="T63" fmla="*/ 55 h 166"/>
                <a:gd name="T64" fmla="*/ 83 w 582"/>
                <a:gd name="T65" fmla="*/ 81 h 166"/>
                <a:gd name="T66" fmla="*/ 50 w 582"/>
                <a:gd name="T67" fmla="*/ 107 h 166"/>
                <a:gd name="T68" fmla="*/ 0 w 582"/>
                <a:gd name="T69" fmla="*/ 15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82" h="166">
                  <a:moveTo>
                    <a:pt x="0" y="152"/>
                  </a:moveTo>
                  <a:lnTo>
                    <a:pt x="26" y="165"/>
                  </a:lnTo>
                  <a:lnTo>
                    <a:pt x="50" y="145"/>
                  </a:lnTo>
                  <a:lnTo>
                    <a:pt x="75" y="130"/>
                  </a:lnTo>
                  <a:lnTo>
                    <a:pt x="100" y="117"/>
                  </a:lnTo>
                  <a:lnTo>
                    <a:pt x="124" y="103"/>
                  </a:lnTo>
                  <a:lnTo>
                    <a:pt x="148" y="92"/>
                  </a:lnTo>
                  <a:lnTo>
                    <a:pt x="169" y="84"/>
                  </a:lnTo>
                  <a:lnTo>
                    <a:pt x="188" y="76"/>
                  </a:lnTo>
                  <a:lnTo>
                    <a:pt x="211" y="66"/>
                  </a:lnTo>
                  <a:lnTo>
                    <a:pt x="235" y="60"/>
                  </a:lnTo>
                  <a:lnTo>
                    <a:pt x="264" y="55"/>
                  </a:lnTo>
                  <a:lnTo>
                    <a:pt x="288" y="51"/>
                  </a:lnTo>
                  <a:lnTo>
                    <a:pt x="313" y="46"/>
                  </a:lnTo>
                  <a:lnTo>
                    <a:pt x="338" y="44"/>
                  </a:lnTo>
                  <a:lnTo>
                    <a:pt x="369" y="40"/>
                  </a:lnTo>
                  <a:lnTo>
                    <a:pt x="403" y="37"/>
                  </a:lnTo>
                  <a:lnTo>
                    <a:pt x="428" y="37"/>
                  </a:lnTo>
                  <a:lnTo>
                    <a:pt x="452" y="36"/>
                  </a:lnTo>
                  <a:lnTo>
                    <a:pt x="475" y="37"/>
                  </a:lnTo>
                  <a:lnTo>
                    <a:pt x="500" y="37"/>
                  </a:lnTo>
                  <a:lnTo>
                    <a:pt x="533" y="40"/>
                  </a:lnTo>
                  <a:lnTo>
                    <a:pt x="561" y="44"/>
                  </a:lnTo>
                  <a:lnTo>
                    <a:pt x="581" y="10"/>
                  </a:lnTo>
                  <a:lnTo>
                    <a:pt x="534" y="4"/>
                  </a:lnTo>
                  <a:lnTo>
                    <a:pt x="482" y="0"/>
                  </a:lnTo>
                  <a:lnTo>
                    <a:pt x="436" y="0"/>
                  </a:lnTo>
                  <a:lnTo>
                    <a:pt x="383" y="4"/>
                  </a:lnTo>
                  <a:lnTo>
                    <a:pt x="311" y="8"/>
                  </a:lnTo>
                  <a:lnTo>
                    <a:pt x="244" y="20"/>
                  </a:lnTo>
                  <a:lnTo>
                    <a:pt x="180" y="36"/>
                  </a:lnTo>
                  <a:lnTo>
                    <a:pt x="134" y="55"/>
                  </a:lnTo>
                  <a:lnTo>
                    <a:pt x="83" y="81"/>
                  </a:lnTo>
                  <a:lnTo>
                    <a:pt x="50" y="107"/>
                  </a:lnTo>
                  <a:lnTo>
                    <a:pt x="0" y="152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33" name="Freeform 13"/>
            <p:cNvSpPr>
              <a:spLocks/>
            </p:cNvSpPr>
            <p:nvPr/>
          </p:nvSpPr>
          <p:spPr bwMode="auto">
            <a:xfrm>
              <a:off x="3236" y="1536"/>
              <a:ext cx="125" cy="270"/>
            </a:xfrm>
            <a:custGeom>
              <a:avLst/>
              <a:gdLst>
                <a:gd name="T0" fmla="*/ 67 w 125"/>
                <a:gd name="T1" fmla="*/ 243 h 270"/>
                <a:gd name="T2" fmla="*/ 124 w 125"/>
                <a:gd name="T3" fmla="*/ 269 h 270"/>
                <a:gd name="T4" fmla="*/ 115 w 125"/>
                <a:gd name="T5" fmla="*/ 255 h 270"/>
                <a:gd name="T6" fmla="*/ 106 w 125"/>
                <a:gd name="T7" fmla="*/ 243 h 270"/>
                <a:gd name="T8" fmla="*/ 99 w 125"/>
                <a:gd name="T9" fmla="*/ 226 h 270"/>
                <a:gd name="T10" fmla="*/ 89 w 125"/>
                <a:gd name="T11" fmla="*/ 206 h 270"/>
                <a:gd name="T12" fmla="*/ 80 w 125"/>
                <a:gd name="T13" fmla="*/ 186 h 270"/>
                <a:gd name="T14" fmla="*/ 71 w 125"/>
                <a:gd name="T15" fmla="*/ 167 h 270"/>
                <a:gd name="T16" fmla="*/ 64 w 125"/>
                <a:gd name="T17" fmla="*/ 148 h 270"/>
                <a:gd name="T18" fmla="*/ 59 w 125"/>
                <a:gd name="T19" fmla="*/ 134 h 270"/>
                <a:gd name="T20" fmla="*/ 56 w 125"/>
                <a:gd name="T21" fmla="*/ 117 h 270"/>
                <a:gd name="T22" fmla="*/ 52 w 125"/>
                <a:gd name="T23" fmla="*/ 101 h 270"/>
                <a:gd name="T24" fmla="*/ 50 w 125"/>
                <a:gd name="T25" fmla="*/ 82 h 270"/>
                <a:gd name="T26" fmla="*/ 49 w 125"/>
                <a:gd name="T27" fmla="*/ 65 h 270"/>
                <a:gd name="T28" fmla="*/ 51 w 125"/>
                <a:gd name="T29" fmla="*/ 51 h 270"/>
                <a:gd name="T30" fmla="*/ 51 w 125"/>
                <a:gd name="T31" fmla="*/ 33 h 270"/>
                <a:gd name="T32" fmla="*/ 51 w 125"/>
                <a:gd name="T33" fmla="*/ 20 h 270"/>
                <a:gd name="T34" fmla="*/ 8 w 125"/>
                <a:gd name="T35" fmla="*/ 0 h 270"/>
                <a:gd name="T36" fmla="*/ 2 w 125"/>
                <a:gd name="T37" fmla="*/ 20 h 270"/>
                <a:gd name="T38" fmla="*/ 1 w 125"/>
                <a:gd name="T39" fmla="*/ 54 h 270"/>
                <a:gd name="T40" fmla="*/ 0 w 125"/>
                <a:gd name="T41" fmla="*/ 97 h 270"/>
                <a:gd name="T42" fmla="*/ 5 w 125"/>
                <a:gd name="T43" fmla="*/ 133 h 270"/>
                <a:gd name="T44" fmla="*/ 24 w 125"/>
                <a:gd name="T45" fmla="*/ 171 h 270"/>
                <a:gd name="T46" fmla="*/ 39 w 125"/>
                <a:gd name="T47" fmla="*/ 207 h 270"/>
                <a:gd name="T48" fmla="*/ 55 w 125"/>
                <a:gd name="T49" fmla="*/ 236 h 270"/>
                <a:gd name="T50" fmla="*/ 123 w 125"/>
                <a:gd name="T51" fmla="*/ 268 h 270"/>
                <a:gd name="T52" fmla="*/ 122 w 125"/>
                <a:gd name="T53" fmla="*/ 268 h 270"/>
                <a:gd name="T54" fmla="*/ 67 w 125"/>
                <a:gd name="T55" fmla="*/ 243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5" h="270">
                  <a:moveTo>
                    <a:pt x="67" y="243"/>
                  </a:moveTo>
                  <a:lnTo>
                    <a:pt x="124" y="269"/>
                  </a:lnTo>
                  <a:lnTo>
                    <a:pt x="115" y="255"/>
                  </a:lnTo>
                  <a:lnTo>
                    <a:pt x="106" y="243"/>
                  </a:lnTo>
                  <a:lnTo>
                    <a:pt x="99" y="226"/>
                  </a:lnTo>
                  <a:lnTo>
                    <a:pt x="89" y="206"/>
                  </a:lnTo>
                  <a:lnTo>
                    <a:pt x="80" y="186"/>
                  </a:lnTo>
                  <a:lnTo>
                    <a:pt x="71" y="167"/>
                  </a:lnTo>
                  <a:lnTo>
                    <a:pt x="64" y="148"/>
                  </a:lnTo>
                  <a:lnTo>
                    <a:pt x="59" y="134"/>
                  </a:lnTo>
                  <a:lnTo>
                    <a:pt x="56" y="117"/>
                  </a:lnTo>
                  <a:lnTo>
                    <a:pt x="52" y="101"/>
                  </a:lnTo>
                  <a:lnTo>
                    <a:pt x="50" y="82"/>
                  </a:lnTo>
                  <a:lnTo>
                    <a:pt x="49" y="65"/>
                  </a:lnTo>
                  <a:lnTo>
                    <a:pt x="51" y="51"/>
                  </a:lnTo>
                  <a:lnTo>
                    <a:pt x="51" y="33"/>
                  </a:lnTo>
                  <a:lnTo>
                    <a:pt x="51" y="20"/>
                  </a:lnTo>
                  <a:lnTo>
                    <a:pt x="8" y="0"/>
                  </a:lnTo>
                  <a:lnTo>
                    <a:pt x="2" y="20"/>
                  </a:lnTo>
                  <a:lnTo>
                    <a:pt x="1" y="54"/>
                  </a:lnTo>
                  <a:lnTo>
                    <a:pt x="0" y="97"/>
                  </a:lnTo>
                  <a:lnTo>
                    <a:pt x="5" y="133"/>
                  </a:lnTo>
                  <a:lnTo>
                    <a:pt x="24" y="171"/>
                  </a:lnTo>
                  <a:lnTo>
                    <a:pt x="39" y="207"/>
                  </a:lnTo>
                  <a:lnTo>
                    <a:pt x="55" y="236"/>
                  </a:lnTo>
                  <a:lnTo>
                    <a:pt x="123" y="268"/>
                  </a:lnTo>
                  <a:lnTo>
                    <a:pt x="122" y="268"/>
                  </a:lnTo>
                  <a:lnTo>
                    <a:pt x="67" y="243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auto">
            <a:xfrm>
              <a:off x="3054" y="1779"/>
              <a:ext cx="304" cy="163"/>
            </a:xfrm>
            <a:custGeom>
              <a:avLst/>
              <a:gdLst>
                <a:gd name="T0" fmla="*/ 0 w 304"/>
                <a:gd name="T1" fmla="*/ 139 h 163"/>
                <a:gd name="T2" fmla="*/ 45 w 304"/>
                <a:gd name="T3" fmla="*/ 162 h 163"/>
                <a:gd name="T4" fmla="*/ 59 w 304"/>
                <a:gd name="T5" fmla="*/ 152 h 163"/>
                <a:gd name="T6" fmla="*/ 71 w 304"/>
                <a:gd name="T7" fmla="*/ 141 h 163"/>
                <a:gd name="T8" fmla="*/ 87 w 304"/>
                <a:gd name="T9" fmla="*/ 132 h 163"/>
                <a:gd name="T10" fmla="*/ 102 w 304"/>
                <a:gd name="T11" fmla="*/ 122 h 163"/>
                <a:gd name="T12" fmla="*/ 121 w 304"/>
                <a:gd name="T13" fmla="*/ 111 h 163"/>
                <a:gd name="T14" fmla="*/ 139 w 304"/>
                <a:gd name="T15" fmla="*/ 99 h 163"/>
                <a:gd name="T16" fmla="*/ 166 w 304"/>
                <a:gd name="T17" fmla="*/ 86 h 163"/>
                <a:gd name="T18" fmla="*/ 189 w 304"/>
                <a:gd name="T19" fmla="*/ 72 h 163"/>
                <a:gd name="T20" fmla="*/ 206 w 304"/>
                <a:gd name="T21" fmla="*/ 63 h 163"/>
                <a:gd name="T22" fmla="*/ 228 w 304"/>
                <a:gd name="T23" fmla="*/ 54 h 163"/>
                <a:gd name="T24" fmla="*/ 252 w 304"/>
                <a:gd name="T25" fmla="*/ 44 h 163"/>
                <a:gd name="T26" fmla="*/ 275 w 304"/>
                <a:gd name="T27" fmla="*/ 36 h 163"/>
                <a:gd name="T28" fmla="*/ 292 w 304"/>
                <a:gd name="T29" fmla="*/ 30 h 163"/>
                <a:gd name="T30" fmla="*/ 303 w 304"/>
                <a:gd name="T31" fmla="*/ 26 h 163"/>
                <a:gd name="T32" fmla="*/ 245 w 304"/>
                <a:gd name="T33" fmla="*/ 0 h 163"/>
                <a:gd name="T34" fmla="*/ 222 w 304"/>
                <a:gd name="T35" fmla="*/ 4 h 163"/>
                <a:gd name="T36" fmla="*/ 182 w 304"/>
                <a:gd name="T37" fmla="*/ 18 h 163"/>
                <a:gd name="T38" fmla="*/ 138 w 304"/>
                <a:gd name="T39" fmla="*/ 35 h 163"/>
                <a:gd name="T40" fmla="*/ 107 w 304"/>
                <a:gd name="T41" fmla="*/ 54 h 163"/>
                <a:gd name="T42" fmla="*/ 70 w 304"/>
                <a:gd name="T43" fmla="*/ 75 h 163"/>
                <a:gd name="T44" fmla="*/ 38 w 304"/>
                <a:gd name="T45" fmla="*/ 99 h 163"/>
                <a:gd name="T46" fmla="*/ 18 w 304"/>
                <a:gd name="T47" fmla="*/ 116 h 163"/>
                <a:gd name="T48" fmla="*/ 0 w 304"/>
                <a:gd name="T49" fmla="*/ 13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4" h="163">
                  <a:moveTo>
                    <a:pt x="0" y="139"/>
                  </a:moveTo>
                  <a:lnTo>
                    <a:pt x="45" y="162"/>
                  </a:lnTo>
                  <a:lnTo>
                    <a:pt x="59" y="152"/>
                  </a:lnTo>
                  <a:lnTo>
                    <a:pt x="71" y="141"/>
                  </a:lnTo>
                  <a:lnTo>
                    <a:pt x="87" y="132"/>
                  </a:lnTo>
                  <a:lnTo>
                    <a:pt x="102" y="122"/>
                  </a:lnTo>
                  <a:lnTo>
                    <a:pt x="121" y="111"/>
                  </a:lnTo>
                  <a:lnTo>
                    <a:pt x="139" y="99"/>
                  </a:lnTo>
                  <a:lnTo>
                    <a:pt x="166" y="86"/>
                  </a:lnTo>
                  <a:lnTo>
                    <a:pt x="189" y="72"/>
                  </a:lnTo>
                  <a:lnTo>
                    <a:pt x="206" y="63"/>
                  </a:lnTo>
                  <a:lnTo>
                    <a:pt x="228" y="54"/>
                  </a:lnTo>
                  <a:lnTo>
                    <a:pt x="252" y="44"/>
                  </a:lnTo>
                  <a:lnTo>
                    <a:pt x="275" y="36"/>
                  </a:lnTo>
                  <a:lnTo>
                    <a:pt x="292" y="30"/>
                  </a:lnTo>
                  <a:lnTo>
                    <a:pt x="303" y="26"/>
                  </a:lnTo>
                  <a:lnTo>
                    <a:pt x="245" y="0"/>
                  </a:lnTo>
                  <a:lnTo>
                    <a:pt x="222" y="4"/>
                  </a:lnTo>
                  <a:lnTo>
                    <a:pt x="182" y="18"/>
                  </a:lnTo>
                  <a:lnTo>
                    <a:pt x="138" y="35"/>
                  </a:lnTo>
                  <a:lnTo>
                    <a:pt x="107" y="54"/>
                  </a:lnTo>
                  <a:lnTo>
                    <a:pt x="70" y="75"/>
                  </a:lnTo>
                  <a:lnTo>
                    <a:pt x="38" y="99"/>
                  </a:lnTo>
                  <a:lnTo>
                    <a:pt x="18" y="116"/>
                  </a:lnTo>
                  <a:lnTo>
                    <a:pt x="0" y="139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auto">
            <a:xfrm>
              <a:off x="2546" y="1536"/>
              <a:ext cx="757" cy="390"/>
            </a:xfrm>
            <a:custGeom>
              <a:avLst/>
              <a:gdLst>
                <a:gd name="T0" fmla="*/ 19 w 757"/>
                <a:gd name="T1" fmla="*/ 359 h 390"/>
                <a:gd name="T2" fmla="*/ 46 w 757"/>
                <a:gd name="T3" fmla="*/ 328 h 390"/>
                <a:gd name="T4" fmla="*/ 75 w 757"/>
                <a:gd name="T5" fmla="*/ 297 h 390"/>
                <a:gd name="T6" fmla="*/ 108 w 757"/>
                <a:gd name="T7" fmla="*/ 271 h 390"/>
                <a:gd name="T8" fmla="*/ 150 w 757"/>
                <a:gd name="T9" fmla="*/ 243 h 390"/>
                <a:gd name="T10" fmla="*/ 196 w 757"/>
                <a:gd name="T11" fmla="*/ 219 h 390"/>
                <a:gd name="T12" fmla="*/ 249 w 757"/>
                <a:gd name="T13" fmla="*/ 196 h 390"/>
                <a:gd name="T14" fmla="*/ 301 w 757"/>
                <a:gd name="T15" fmla="*/ 177 h 390"/>
                <a:gd name="T16" fmla="*/ 352 w 757"/>
                <a:gd name="T17" fmla="*/ 160 h 390"/>
                <a:gd name="T18" fmla="*/ 407 w 757"/>
                <a:gd name="T19" fmla="*/ 144 h 390"/>
                <a:gd name="T20" fmla="*/ 465 w 757"/>
                <a:gd name="T21" fmla="*/ 132 h 390"/>
                <a:gd name="T22" fmla="*/ 525 w 757"/>
                <a:gd name="T23" fmla="*/ 122 h 390"/>
                <a:gd name="T24" fmla="*/ 583 w 757"/>
                <a:gd name="T25" fmla="*/ 118 h 390"/>
                <a:gd name="T26" fmla="*/ 631 w 757"/>
                <a:gd name="T27" fmla="*/ 121 h 390"/>
                <a:gd name="T28" fmla="*/ 697 w 757"/>
                <a:gd name="T29" fmla="*/ 20 h 390"/>
                <a:gd name="T30" fmla="*/ 696 w 757"/>
                <a:gd name="T31" fmla="*/ 65 h 390"/>
                <a:gd name="T32" fmla="*/ 697 w 757"/>
                <a:gd name="T33" fmla="*/ 96 h 390"/>
                <a:gd name="T34" fmla="*/ 702 w 757"/>
                <a:gd name="T35" fmla="*/ 125 h 390"/>
                <a:gd name="T36" fmla="*/ 714 w 757"/>
                <a:gd name="T37" fmla="*/ 155 h 390"/>
                <a:gd name="T38" fmla="*/ 730 w 757"/>
                <a:gd name="T39" fmla="*/ 191 h 390"/>
                <a:gd name="T40" fmla="*/ 748 w 757"/>
                <a:gd name="T41" fmla="*/ 227 h 390"/>
                <a:gd name="T42" fmla="*/ 742 w 757"/>
                <a:gd name="T43" fmla="*/ 247 h 390"/>
                <a:gd name="T44" fmla="*/ 711 w 757"/>
                <a:gd name="T45" fmla="*/ 259 h 390"/>
                <a:gd name="T46" fmla="*/ 678 w 757"/>
                <a:gd name="T47" fmla="*/ 272 h 390"/>
                <a:gd name="T48" fmla="*/ 651 w 757"/>
                <a:gd name="T49" fmla="*/ 287 h 390"/>
                <a:gd name="T50" fmla="*/ 620 w 757"/>
                <a:gd name="T51" fmla="*/ 304 h 390"/>
                <a:gd name="T52" fmla="*/ 591 w 757"/>
                <a:gd name="T53" fmla="*/ 322 h 390"/>
                <a:gd name="T54" fmla="*/ 565 w 757"/>
                <a:gd name="T55" fmla="*/ 340 h 390"/>
                <a:gd name="T56" fmla="*/ 538 w 757"/>
                <a:gd name="T57" fmla="*/ 358 h 390"/>
                <a:gd name="T58" fmla="*/ 507 w 757"/>
                <a:gd name="T59" fmla="*/ 383 h 390"/>
                <a:gd name="T60" fmla="*/ 531 w 757"/>
                <a:gd name="T61" fmla="*/ 248 h 390"/>
                <a:gd name="T62" fmla="*/ 453 w 757"/>
                <a:gd name="T63" fmla="*/ 246 h 390"/>
                <a:gd name="T64" fmla="*/ 405 w 757"/>
                <a:gd name="T65" fmla="*/ 250 h 390"/>
                <a:gd name="T66" fmla="*/ 337 w 757"/>
                <a:gd name="T67" fmla="*/ 255 h 390"/>
                <a:gd name="T68" fmla="*/ 282 w 757"/>
                <a:gd name="T69" fmla="*/ 262 h 390"/>
                <a:gd name="T70" fmla="*/ 239 w 757"/>
                <a:gd name="T71" fmla="*/ 268 h 390"/>
                <a:gd name="T72" fmla="*/ 194 w 757"/>
                <a:gd name="T73" fmla="*/ 279 h 390"/>
                <a:gd name="T74" fmla="*/ 152 w 757"/>
                <a:gd name="T75" fmla="*/ 293 h 390"/>
                <a:gd name="T76" fmla="*/ 111 w 757"/>
                <a:gd name="T77" fmla="*/ 314 h 390"/>
                <a:gd name="T78" fmla="*/ 71 w 757"/>
                <a:gd name="T79" fmla="*/ 339 h 390"/>
                <a:gd name="T80" fmla="*/ 32 w 757"/>
                <a:gd name="T81" fmla="*/ 36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57" h="390">
                  <a:moveTo>
                    <a:pt x="0" y="389"/>
                  </a:moveTo>
                  <a:lnTo>
                    <a:pt x="19" y="359"/>
                  </a:lnTo>
                  <a:lnTo>
                    <a:pt x="31" y="345"/>
                  </a:lnTo>
                  <a:lnTo>
                    <a:pt x="46" y="328"/>
                  </a:lnTo>
                  <a:lnTo>
                    <a:pt x="59" y="312"/>
                  </a:lnTo>
                  <a:lnTo>
                    <a:pt x="75" y="297"/>
                  </a:lnTo>
                  <a:lnTo>
                    <a:pt x="91" y="283"/>
                  </a:lnTo>
                  <a:lnTo>
                    <a:pt x="108" y="271"/>
                  </a:lnTo>
                  <a:lnTo>
                    <a:pt x="125" y="258"/>
                  </a:lnTo>
                  <a:lnTo>
                    <a:pt x="150" y="243"/>
                  </a:lnTo>
                  <a:lnTo>
                    <a:pt x="174" y="230"/>
                  </a:lnTo>
                  <a:lnTo>
                    <a:pt x="196" y="219"/>
                  </a:lnTo>
                  <a:lnTo>
                    <a:pt x="223" y="207"/>
                  </a:lnTo>
                  <a:lnTo>
                    <a:pt x="249" y="196"/>
                  </a:lnTo>
                  <a:lnTo>
                    <a:pt x="278" y="185"/>
                  </a:lnTo>
                  <a:lnTo>
                    <a:pt x="301" y="177"/>
                  </a:lnTo>
                  <a:lnTo>
                    <a:pt x="329" y="167"/>
                  </a:lnTo>
                  <a:lnTo>
                    <a:pt x="352" y="160"/>
                  </a:lnTo>
                  <a:lnTo>
                    <a:pt x="380" y="152"/>
                  </a:lnTo>
                  <a:lnTo>
                    <a:pt x="407" y="144"/>
                  </a:lnTo>
                  <a:lnTo>
                    <a:pt x="438" y="138"/>
                  </a:lnTo>
                  <a:lnTo>
                    <a:pt x="465" y="132"/>
                  </a:lnTo>
                  <a:lnTo>
                    <a:pt x="497" y="127"/>
                  </a:lnTo>
                  <a:lnTo>
                    <a:pt x="525" y="122"/>
                  </a:lnTo>
                  <a:lnTo>
                    <a:pt x="554" y="119"/>
                  </a:lnTo>
                  <a:lnTo>
                    <a:pt x="583" y="118"/>
                  </a:lnTo>
                  <a:lnTo>
                    <a:pt x="608" y="118"/>
                  </a:lnTo>
                  <a:lnTo>
                    <a:pt x="631" y="121"/>
                  </a:lnTo>
                  <a:lnTo>
                    <a:pt x="697" y="0"/>
                  </a:lnTo>
                  <a:lnTo>
                    <a:pt x="697" y="20"/>
                  </a:lnTo>
                  <a:lnTo>
                    <a:pt x="696" y="45"/>
                  </a:lnTo>
                  <a:lnTo>
                    <a:pt x="696" y="65"/>
                  </a:lnTo>
                  <a:lnTo>
                    <a:pt x="696" y="79"/>
                  </a:lnTo>
                  <a:lnTo>
                    <a:pt x="697" y="96"/>
                  </a:lnTo>
                  <a:lnTo>
                    <a:pt x="699" y="111"/>
                  </a:lnTo>
                  <a:lnTo>
                    <a:pt x="702" y="125"/>
                  </a:lnTo>
                  <a:lnTo>
                    <a:pt x="708" y="140"/>
                  </a:lnTo>
                  <a:lnTo>
                    <a:pt x="714" y="155"/>
                  </a:lnTo>
                  <a:lnTo>
                    <a:pt x="721" y="173"/>
                  </a:lnTo>
                  <a:lnTo>
                    <a:pt x="730" y="191"/>
                  </a:lnTo>
                  <a:lnTo>
                    <a:pt x="737" y="207"/>
                  </a:lnTo>
                  <a:lnTo>
                    <a:pt x="748" y="227"/>
                  </a:lnTo>
                  <a:lnTo>
                    <a:pt x="756" y="243"/>
                  </a:lnTo>
                  <a:lnTo>
                    <a:pt x="742" y="247"/>
                  </a:lnTo>
                  <a:lnTo>
                    <a:pt x="726" y="253"/>
                  </a:lnTo>
                  <a:lnTo>
                    <a:pt x="711" y="259"/>
                  </a:lnTo>
                  <a:lnTo>
                    <a:pt x="695" y="265"/>
                  </a:lnTo>
                  <a:lnTo>
                    <a:pt x="678" y="272"/>
                  </a:lnTo>
                  <a:lnTo>
                    <a:pt x="664" y="279"/>
                  </a:lnTo>
                  <a:lnTo>
                    <a:pt x="651" y="287"/>
                  </a:lnTo>
                  <a:lnTo>
                    <a:pt x="635" y="295"/>
                  </a:lnTo>
                  <a:lnTo>
                    <a:pt x="620" y="304"/>
                  </a:lnTo>
                  <a:lnTo>
                    <a:pt x="605" y="314"/>
                  </a:lnTo>
                  <a:lnTo>
                    <a:pt x="591" y="322"/>
                  </a:lnTo>
                  <a:lnTo>
                    <a:pt x="577" y="330"/>
                  </a:lnTo>
                  <a:lnTo>
                    <a:pt x="565" y="340"/>
                  </a:lnTo>
                  <a:lnTo>
                    <a:pt x="551" y="349"/>
                  </a:lnTo>
                  <a:lnTo>
                    <a:pt x="538" y="358"/>
                  </a:lnTo>
                  <a:lnTo>
                    <a:pt x="523" y="368"/>
                  </a:lnTo>
                  <a:lnTo>
                    <a:pt x="507" y="383"/>
                  </a:lnTo>
                  <a:lnTo>
                    <a:pt x="565" y="254"/>
                  </a:lnTo>
                  <a:lnTo>
                    <a:pt x="531" y="248"/>
                  </a:lnTo>
                  <a:lnTo>
                    <a:pt x="505" y="247"/>
                  </a:lnTo>
                  <a:lnTo>
                    <a:pt x="453" y="246"/>
                  </a:lnTo>
                  <a:lnTo>
                    <a:pt x="429" y="247"/>
                  </a:lnTo>
                  <a:lnTo>
                    <a:pt x="405" y="250"/>
                  </a:lnTo>
                  <a:lnTo>
                    <a:pt x="362" y="253"/>
                  </a:lnTo>
                  <a:lnTo>
                    <a:pt x="337" y="255"/>
                  </a:lnTo>
                  <a:lnTo>
                    <a:pt x="306" y="258"/>
                  </a:lnTo>
                  <a:lnTo>
                    <a:pt x="282" y="262"/>
                  </a:lnTo>
                  <a:lnTo>
                    <a:pt x="261" y="265"/>
                  </a:lnTo>
                  <a:lnTo>
                    <a:pt x="239" y="268"/>
                  </a:lnTo>
                  <a:lnTo>
                    <a:pt x="218" y="274"/>
                  </a:lnTo>
                  <a:lnTo>
                    <a:pt x="194" y="279"/>
                  </a:lnTo>
                  <a:lnTo>
                    <a:pt x="174" y="288"/>
                  </a:lnTo>
                  <a:lnTo>
                    <a:pt x="152" y="293"/>
                  </a:lnTo>
                  <a:lnTo>
                    <a:pt x="129" y="305"/>
                  </a:lnTo>
                  <a:lnTo>
                    <a:pt x="111" y="314"/>
                  </a:lnTo>
                  <a:lnTo>
                    <a:pt x="89" y="327"/>
                  </a:lnTo>
                  <a:lnTo>
                    <a:pt x="71" y="339"/>
                  </a:lnTo>
                  <a:lnTo>
                    <a:pt x="51" y="351"/>
                  </a:lnTo>
                  <a:lnTo>
                    <a:pt x="32" y="366"/>
                  </a:lnTo>
                  <a:lnTo>
                    <a:pt x="0" y="389"/>
                  </a:lnTo>
                </a:path>
              </a:pathLst>
            </a:cu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498725" y="3984625"/>
            <a:ext cx="4354513" cy="31432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1400">
                <a:solidFill>
                  <a:srgbClr val="0033CC"/>
                </a:solidFill>
              </a:rPr>
              <a:t>dann entstehen unverzinsliche Verbindlichkeiten,</a:t>
            </a:r>
          </a:p>
        </p:txBody>
      </p:sp>
      <p:grpSp>
        <p:nvGrpSpPr>
          <p:cNvPr id="30756" name="Group 36"/>
          <p:cNvGrpSpPr>
            <a:grpSpLocks/>
          </p:cNvGrpSpPr>
          <p:nvPr/>
        </p:nvGrpSpPr>
        <p:grpSpPr bwMode="auto">
          <a:xfrm>
            <a:off x="920750" y="4425950"/>
            <a:ext cx="1816100" cy="977900"/>
            <a:chOff x="580" y="2788"/>
            <a:chExt cx="1144" cy="616"/>
          </a:xfrm>
        </p:grpSpPr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580" y="2788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10" y="2975"/>
              <a:ext cx="9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330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Rohstoffkauf</a:t>
              </a:r>
            </a:p>
          </p:txBody>
        </p:sp>
      </p:grpSp>
      <p:grpSp>
        <p:nvGrpSpPr>
          <p:cNvPr id="30759" name="Group 39"/>
          <p:cNvGrpSpPr>
            <a:grpSpLocks/>
          </p:cNvGrpSpPr>
          <p:nvPr/>
        </p:nvGrpSpPr>
        <p:grpSpPr bwMode="auto">
          <a:xfrm>
            <a:off x="1835150" y="5340350"/>
            <a:ext cx="1816100" cy="977900"/>
            <a:chOff x="1156" y="3364"/>
            <a:chExt cx="1144" cy="616"/>
          </a:xfrm>
        </p:grpSpPr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1156" y="3364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2" name="Rectangle 22"/>
            <p:cNvSpPr>
              <a:spLocks noChangeArrowheads="1"/>
            </p:cNvSpPr>
            <p:nvPr/>
          </p:nvSpPr>
          <p:spPr bwMode="auto">
            <a:xfrm>
              <a:off x="1238" y="3503"/>
              <a:ext cx="95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Körperschaft-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steuer</a:t>
              </a:r>
            </a:p>
          </p:txBody>
        </p:sp>
      </p:grpSp>
      <p:grpSp>
        <p:nvGrpSpPr>
          <p:cNvPr id="30757" name="Group 37"/>
          <p:cNvGrpSpPr>
            <a:grpSpLocks/>
          </p:cNvGrpSpPr>
          <p:nvPr/>
        </p:nvGrpSpPr>
        <p:grpSpPr bwMode="auto">
          <a:xfrm>
            <a:off x="3054350" y="4425950"/>
            <a:ext cx="1816100" cy="977900"/>
            <a:chOff x="1924" y="2788"/>
            <a:chExt cx="1144" cy="616"/>
          </a:xfrm>
        </p:grpSpPr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1924" y="2788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2054" y="2975"/>
              <a:ext cx="9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Investitionen</a:t>
              </a:r>
            </a:p>
          </p:txBody>
        </p:sp>
      </p:grpSp>
      <p:grpSp>
        <p:nvGrpSpPr>
          <p:cNvPr id="30760" name="Group 40"/>
          <p:cNvGrpSpPr>
            <a:grpSpLocks/>
          </p:cNvGrpSpPr>
          <p:nvPr/>
        </p:nvGrpSpPr>
        <p:grpSpPr bwMode="auto">
          <a:xfrm>
            <a:off x="4121150" y="5340350"/>
            <a:ext cx="1816100" cy="977900"/>
            <a:chOff x="2596" y="3364"/>
            <a:chExt cx="1144" cy="616"/>
          </a:xfrm>
        </p:grpSpPr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2596" y="3364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2630" y="3503"/>
              <a:ext cx="107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Bankdarlehens-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zinsen</a:t>
              </a:r>
            </a:p>
          </p:txBody>
        </p:sp>
      </p:grpSp>
      <p:grpSp>
        <p:nvGrpSpPr>
          <p:cNvPr id="30758" name="Group 38"/>
          <p:cNvGrpSpPr>
            <a:grpSpLocks/>
          </p:cNvGrpSpPr>
          <p:nvPr/>
        </p:nvGrpSpPr>
        <p:grpSpPr bwMode="auto">
          <a:xfrm>
            <a:off x="5264150" y="4425950"/>
            <a:ext cx="1816100" cy="977900"/>
            <a:chOff x="3316" y="2788"/>
            <a:chExt cx="1144" cy="616"/>
          </a:xfrm>
        </p:grpSpPr>
        <p:sp>
          <p:nvSpPr>
            <p:cNvPr id="30750" name="Oval 30"/>
            <p:cNvSpPr>
              <a:spLocks noChangeArrowheads="1"/>
            </p:cNvSpPr>
            <p:nvPr/>
          </p:nvSpPr>
          <p:spPr bwMode="auto">
            <a:xfrm>
              <a:off x="3316" y="2788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3542" y="2879"/>
              <a:ext cx="72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Netto-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Dividende</a:t>
              </a:r>
            </a:p>
          </p:txBody>
        </p:sp>
      </p:grp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6407150" y="5340350"/>
            <a:ext cx="1816100" cy="977900"/>
            <a:chOff x="4036" y="3364"/>
            <a:chExt cx="1144" cy="616"/>
          </a:xfrm>
        </p:grpSpPr>
        <p:sp>
          <p:nvSpPr>
            <p:cNvPr id="30753" name="Oval 33"/>
            <p:cNvSpPr>
              <a:spLocks noChangeArrowheads="1"/>
            </p:cNvSpPr>
            <p:nvPr/>
          </p:nvSpPr>
          <p:spPr bwMode="auto">
            <a:xfrm>
              <a:off x="4036" y="3364"/>
              <a:ext cx="1144" cy="616"/>
            </a:xfrm>
            <a:prstGeom prst="ellipse">
              <a:avLst/>
            </a:prstGeom>
            <a:solidFill>
              <a:srgbClr val="FFE6CD"/>
            </a:solidFill>
            <a:ln w="127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118" y="3503"/>
              <a:ext cx="96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Kontokorrent-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zinsen</a:t>
              </a:r>
            </a:p>
          </p:txBody>
        </p:sp>
      </p:grpSp>
      <p:sp>
        <p:nvSpPr>
          <p:cNvPr id="30764" name="Rectangle 44"/>
          <p:cNvSpPr>
            <a:spLocks noChangeArrowheads="1"/>
          </p:cNvSpPr>
          <p:nvPr/>
        </p:nvSpPr>
        <p:spPr bwMode="auto">
          <a:xfrm>
            <a:off x="5148263" y="765175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8" grpId="0" animBg="1"/>
      <p:bldP spid="30729" grpId="0" animBg="1"/>
      <p:bldP spid="30730" grpId="0" animBg="1" autoUpdateAnimBg="0"/>
      <p:bldP spid="30731" grpId="0" animBg="1" autoUpdateAnimBg="0"/>
      <p:bldP spid="30737" grpId="0" animBg="1" autoUpdateAnimBg="0"/>
      <p:bldP spid="3076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A2BBC-EE8C-4185-A2A1-E2C4EDA6AE05}" type="slidenum">
              <a:rPr lang="de-DE"/>
              <a:pPr/>
              <a:t>26</a:t>
            </a:fld>
            <a:endParaRPr lang="de-DE"/>
          </a:p>
        </p:txBody>
      </p:sp>
      <p:grpSp>
        <p:nvGrpSpPr>
          <p:cNvPr id="31774" name="Group 30"/>
          <p:cNvGrpSpPr>
            <a:grpSpLocks/>
          </p:cNvGrpSpPr>
          <p:nvPr/>
        </p:nvGrpSpPr>
        <p:grpSpPr bwMode="auto">
          <a:xfrm>
            <a:off x="1990725" y="1447800"/>
            <a:ext cx="4937125" cy="457200"/>
            <a:chOff x="1254" y="912"/>
            <a:chExt cx="3110" cy="288"/>
          </a:xfrm>
        </p:grpSpPr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1254" y="916"/>
              <a:ext cx="3110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1344" y="912"/>
              <a:ext cx="29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  verzinsliche Verbindlichkeiten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31771" name="Group 27"/>
          <p:cNvGrpSpPr>
            <a:grpSpLocks/>
          </p:cNvGrpSpPr>
          <p:nvPr/>
        </p:nvGrpSpPr>
        <p:grpSpPr bwMode="auto">
          <a:xfrm>
            <a:off x="844550" y="2063750"/>
            <a:ext cx="3416300" cy="825500"/>
            <a:chOff x="532" y="1300"/>
            <a:chExt cx="2152" cy="520"/>
          </a:xfrm>
        </p:grpSpPr>
        <p:sp>
          <p:nvSpPr>
            <p:cNvPr id="31751" name="Rectangle 7"/>
            <p:cNvSpPr>
              <a:spLocks noChangeArrowheads="1"/>
            </p:cNvSpPr>
            <p:nvPr/>
          </p:nvSpPr>
          <p:spPr bwMode="auto">
            <a:xfrm>
              <a:off x="532" y="1300"/>
              <a:ext cx="2152" cy="520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auto">
            <a:xfrm>
              <a:off x="710" y="1373"/>
              <a:ext cx="180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320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Bankdarlehen</a:t>
              </a:r>
            </a:p>
          </p:txBody>
        </p:sp>
      </p:grpSp>
      <p:grpSp>
        <p:nvGrpSpPr>
          <p:cNvPr id="31757" name="Group 13"/>
          <p:cNvGrpSpPr>
            <a:grpSpLocks/>
          </p:cNvGrpSpPr>
          <p:nvPr/>
        </p:nvGrpSpPr>
        <p:grpSpPr bwMode="auto">
          <a:xfrm>
            <a:off x="838200" y="2978150"/>
            <a:ext cx="3429000" cy="2425700"/>
            <a:chOff x="528" y="1876"/>
            <a:chExt cx="2160" cy="1528"/>
          </a:xfrm>
        </p:grpSpPr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532" y="1876"/>
              <a:ext cx="2152" cy="152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566" y="1919"/>
              <a:ext cx="2050" cy="1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Blankokredit mit einem Zinsatz</a:t>
              </a:r>
            </a:p>
            <a:p>
              <a:r>
                <a:rPr lang="de-DE">
                  <a:solidFill>
                    <a:srgbClr val="000000"/>
                  </a:solidFill>
                </a:rPr>
                <a:t>von 3% / Quartal.</a:t>
              </a:r>
            </a:p>
            <a:p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Die Zinsen sind zu berechnen</a:t>
              </a:r>
            </a:p>
            <a:p>
              <a:r>
                <a:rPr lang="de-DE">
                  <a:solidFill>
                    <a:srgbClr val="000000"/>
                  </a:solidFill>
                </a:rPr>
                <a:t>und ins Entscheidungsblatt</a:t>
              </a:r>
            </a:p>
            <a:p>
              <a:r>
                <a:rPr lang="de-DE">
                  <a:solidFill>
                    <a:srgbClr val="000000"/>
                  </a:solidFill>
                </a:rPr>
                <a:t>einzutragen. Fehlberechnungen</a:t>
              </a:r>
            </a:p>
            <a:p>
              <a:r>
                <a:rPr lang="de-DE">
                  <a:solidFill>
                    <a:srgbClr val="000000"/>
                  </a:solidFill>
                </a:rPr>
                <a:t>gehen zu Lasten des Unterneh-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mens (die Bank hält sich stets</a:t>
              </a:r>
            </a:p>
            <a:p>
              <a:r>
                <a:rPr lang="de-DE">
                  <a:solidFill>
                    <a:srgbClr val="000000"/>
                  </a:solidFill>
                </a:rPr>
                <a:t>“schadlos”).</a:t>
              </a:r>
            </a:p>
          </p:txBody>
        </p:sp>
        <p:sp>
          <p:nvSpPr>
            <p:cNvPr id="31756" name="Line 12"/>
            <p:cNvSpPr>
              <a:spLocks noChangeShapeType="1"/>
            </p:cNvSpPr>
            <p:nvPr/>
          </p:nvSpPr>
          <p:spPr bwMode="auto">
            <a:xfrm>
              <a:off x="528" y="2304"/>
              <a:ext cx="2160" cy="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4730750" y="2063750"/>
            <a:ext cx="3416300" cy="825500"/>
            <a:chOff x="2980" y="1300"/>
            <a:chExt cx="2152" cy="520"/>
          </a:xfrm>
        </p:grpSpPr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2980" y="1300"/>
              <a:ext cx="2152" cy="520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3158" y="1373"/>
              <a:ext cx="173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320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Kontokorrent</a:t>
              </a:r>
            </a:p>
          </p:txBody>
        </p:sp>
      </p:grpSp>
      <p:grpSp>
        <p:nvGrpSpPr>
          <p:cNvPr id="31764" name="Group 20"/>
          <p:cNvGrpSpPr>
            <a:grpSpLocks/>
          </p:cNvGrpSpPr>
          <p:nvPr/>
        </p:nvGrpSpPr>
        <p:grpSpPr bwMode="auto">
          <a:xfrm>
            <a:off x="4724400" y="2971800"/>
            <a:ext cx="3444875" cy="2425700"/>
            <a:chOff x="2966" y="1876"/>
            <a:chExt cx="2170" cy="1528"/>
          </a:xfrm>
        </p:grpSpPr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2980" y="1876"/>
              <a:ext cx="2152" cy="152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966" y="1919"/>
              <a:ext cx="2165" cy="1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Automatischer Auffüllkredit mit</a:t>
              </a:r>
            </a:p>
            <a:p>
              <a:r>
                <a:rPr lang="de-DE">
                  <a:solidFill>
                    <a:srgbClr val="000000"/>
                  </a:solidFill>
                </a:rPr>
                <a:t>variablem Zinssatz.</a:t>
              </a:r>
            </a:p>
            <a:p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Die Zinshöhe hängt ab von der</a:t>
              </a:r>
            </a:p>
            <a:p>
              <a:r>
                <a:rPr lang="de-DE">
                  <a:solidFill>
                    <a:srgbClr val="000000"/>
                  </a:solidFill>
                </a:rPr>
                <a:t>Netto-Dividende des Vor-Quartals</a:t>
              </a:r>
            </a:p>
            <a:p>
              <a:r>
                <a:rPr lang="de-DE">
                  <a:solidFill>
                    <a:srgbClr val="000000"/>
                  </a:solidFill>
                </a:rPr>
                <a:t>und der Höhe des Kontokorrent-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Kredits. Er kann im ungünstig-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sten Fall 6% betragen.</a:t>
              </a:r>
            </a:p>
          </p:txBody>
        </p:sp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>
              <a:off x="2976" y="2304"/>
              <a:ext cx="2160" cy="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1773" name="Group 29"/>
          <p:cNvGrpSpPr>
            <a:grpSpLocks/>
          </p:cNvGrpSpPr>
          <p:nvPr/>
        </p:nvGrpSpPr>
        <p:grpSpPr bwMode="auto">
          <a:xfrm>
            <a:off x="533400" y="5568950"/>
            <a:ext cx="8001000" cy="755650"/>
            <a:chOff x="336" y="3508"/>
            <a:chExt cx="5040" cy="476"/>
          </a:xfrm>
        </p:grpSpPr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336" y="3508"/>
              <a:ext cx="5040" cy="47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343" y="3551"/>
              <a:ext cx="50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1800">
                  <a:solidFill>
                    <a:srgbClr val="000000"/>
                  </a:solidFill>
                </a:rPr>
                <a:t>Die wichtige Frage nach der richtigen Misch-Finanzierung wird mit Hilfe</a:t>
              </a:r>
            </a:p>
            <a:p>
              <a:pPr algn="ctr"/>
              <a:r>
                <a:rPr lang="de-DE" sz="1800">
                  <a:solidFill>
                    <a:srgbClr val="000000"/>
                  </a:solidFill>
                </a:rPr>
                <a:t>des Grenz-Zinssatzes beim Kontokorrentkredit beantwortet.</a:t>
              </a:r>
              <a:r>
                <a:rPr lang="de-DE">
                  <a:solidFill>
                    <a:srgbClr val="000000"/>
                  </a:solidFill>
                </a:rPr>
                <a:t> </a:t>
              </a:r>
            </a:p>
          </p:txBody>
        </p:sp>
      </p:grp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5148263" y="765175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01DB-948A-4FC5-8046-ACAE523F4B73}" type="slidenum">
              <a:rPr lang="de-DE"/>
              <a:pPr/>
              <a:t>27</a:t>
            </a:fld>
            <a:endParaRPr lang="de-DE"/>
          </a:p>
        </p:txBody>
      </p:sp>
      <p:grpSp>
        <p:nvGrpSpPr>
          <p:cNvPr id="32800" name="Group 32"/>
          <p:cNvGrpSpPr>
            <a:grpSpLocks/>
          </p:cNvGrpSpPr>
          <p:nvPr/>
        </p:nvGrpSpPr>
        <p:grpSpPr bwMode="auto">
          <a:xfrm>
            <a:off x="2743200" y="1219200"/>
            <a:ext cx="3717925" cy="469900"/>
            <a:chOff x="1728" y="768"/>
            <a:chExt cx="2342" cy="296"/>
          </a:xfrm>
        </p:grpSpPr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1728" y="768"/>
              <a:ext cx="2342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36" y="776"/>
              <a:ext cx="2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Änderung der Liquidität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57200" y="1752600"/>
            <a:ext cx="8153400" cy="925513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de-DE" sz="1800">
                <a:solidFill>
                  <a:srgbClr val="000000"/>
                </a:solidFill>
              </a:rPr>
              <a:t>Ändert sich der Bedarf an finanziellen Mitteln, so ändert sich auch die Finanzierungsnotwendigkeit und ggf. der optimale Kredit-Mix. </a:t>
            </a:r>
          </a:p>
          <a:p>
            <a:pPr algn="ctr"/>
            <a:r>
              <a:rPr lang="de-DE" sz="1800">
                <a:solidFill>
                  <a:srgbClr val="000000"/>
                </a:solidFill>
              </a:rPr>
              <a:t>Deshalb gilt es die </a:t>
            </a:r>
            <a:r>
              <a:rPr lang="de-DE" sz="1800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Liquiditätsänderung</a:t>
            </a:r>
            <a:r>
              <a:rPr lang="de-DE" sz="1800">
                <a:solidFill>
                  <a:srgbClr val="000000"/>
                </a:solidFill>
              </a:rPr>
              <a:t> aufmerksam zu verfolgen.</a:t>
            </a:r>
            <a:r>
              <a:rPr lang="de-DE">
                <a:solidFill>
                  <a:srgbClr val="FFFF00"/>
                </a:solidFill>
              </a:rPr>
              <a:t> </a:t>
            </a:r>
          </a:p>
        </p:txBody>
      </p:sp>
      <p:grpSp>
        <p:nvGrpSpPr>
          <p:cNvPr id="32798" name="Group 30"/>
          <p:cNvGrpSpPr>
            <a:grpSpLocks/>
          </p:cNvGrpSpPr>
          <p:nvPr/>
        </p:nvGrpSpPr>
        <p:grpSpPr bwMode="auto">
          <a:xfrm>
            <a:off x="784225" y="2971800"/>
            <a:ext cx="3498850" cy="701675"/>
            <a:chOff x="494" y="1872"/>
            <a:chExt cx="2204" cy="442"/>
          </a:xfrm>
        </p:grpSpPr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494" y="1876"/>
              <a:ext cx="2200" cy="424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504" y="1872"/>
              <a:ext cx="21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200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liquiditätswirksame Erfolgsgrößen</a:t>
              </a:r>
            </a:p>
          </p:txBody>
        </p:sp>
      </p:grpSp>
      <p:grpSp>
        <p:nvGrpSpPr>
          <p:cNvPr id="32781" name="Group 13"/>
          <p:cNvGrpSpPr>
            <a:grpSpLocks/>
          </p:cNvGrpSpPr>
          <p:nvPr/>
        </p:nvGrpSpPr>
        <p:grpSpPr bwMode="auto">
          <a:xfrm>
            <a:off x="762000" y="3740150"/>
            <a:ext cx="3514725" cy="1206500"/>
            <a:chOff x="470" y="2452"/>
            <a:chExt cx="2214" cy="760"/>
          </a:xfrm>
        </p:grpSpPr>
        <p:sp>
          <p:nvSpPr>
            <p:cNvPr id="32779" name="Rectangle 11"/>
            <p:cNvSpPr>
              <a:spLocks noChangeArrowheads="1"/>
            </p:cNvSpPr>
            <p:nvPr/>
          </p:nvSpPr>
          <p:spPr bwMode="auto">
            <a:xfrm>
              <a:off x="484" y="2452"/>
              <a:ext cx="2200" cy="7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0" name="Rectangle 12"/>
            <p:cNvSpPr>
              <a:spLocks noChangeArrowheads="1"/>
            </p:cNvSpPr>
            <p:nvPr/>
          </p:nvSpPr>
          <p:spPr bwMode="auto">
            <a:xfrm>
              <a:off x="470" y="2495"/>
              <a:ext cx="2202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Summe Erlöse - Summe Aufwand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./. (Fertiglagerzugänge, -abgänge)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./. Abschreibungen</a:t>
              </a:r>
            </a:p>
            <a:p>
              <a:r>
                <a:rPr lang="de-DE">
                  <a:solidFill>
                    <a:srgbClr val="000000"/>
                  </a:solidFill>
                </a:rPr>
                <a:t>./. Rohstoffverbrauch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762000" y="5027613"/>
            <a:ext cx="3514725" cy="1069975"/>
            <a:chOff x="470" y="3263"/>
            <a:chExt cx="2214" cy="674"/>
          </a:xfrm>
        </p:grpSpPr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484" y="3268"/>
              <a:ext cx="2200" cy="6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3" name="Rectangle 15"/>
            <p:cNvSpPr>
              <a:spLocks noChangeArrowheads="1"/>
            </p:cNvSpPr>
            <p:nvPr/>
          </p:nvSpPr>
          <p:spPr bwMode="auto">
            <a:xfrm>
              <a:off x="470" y="3263"/>
              <a:ext cx="2117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eine positive Zahl bedeutet, daß</a:t>
              </a:r>
            </a:p>
            <a:p>
              <a:r>
                <a:rPr lang="de-DE">
                  <a:solidFill>
                    <a:srgbClr val="000000"/>
                  </a:solidFill>
                </a:rPr>
                <a:t>hier zunächst weniger finanzielle</a:t>
              </a:r>
            </a:p>
            <a:p>
              <a:r>
                <a:rPr lang="de-DE">
                  <a:solidFill>
                    <a:srgbClr val="000000"/>
                  </a:solidFill>
                </a:rPr>
                <a:t>Mittel als im Vorquartal benötigt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werden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4343400" y="3108325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24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</a:p>
        </p:txBody>
      </p:sp>
      <p:grpSp>
        <p:nvGrpSpPr>
          <p:cNvPr id="32799" name="Group 31"/>
          <p:cNvGrpSpPr>
            <a:grpSpLocks/>
          </p:cNvGrpSpPr>
          <p:nvPr/>
        </p:nvGrpSpPr>
        <p:grpSpPr bwMode="auto">
          <a:xfrm>
            <a:off x="4746625" y="2971800"/>
            <a:ext cx="3498850" cy="701675"/>
            <a:chOff x="2990" y="1872"/>
            <a:chExt cx="2204" cy="442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2990" y="1876"/>
              <a:ext cx="2200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3000" y="1872"/>
              <a:ext cx="2194" cy="44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de-DE" sz="2000">
                  <a:solidFill>
                    <a:srgbClr val="FF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liquiditätswirksame </a:t>
              </a:r>
            </a:p>
            <a:p>
              <a:r>
                <a:rPr lang="de-DE" sz="2000">
                  <a:solidFill>
                    <a:srgbClr val="FF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Finanzgrößen</a:t>
              </a:r>
            </a:p>
          </p:txBody>
        </p:sp>
      </p:grpSp>
      <p:grpSp>
        <p:nvGrpSpPr>
          <p:cNvPr id="32791" name="Group 23"/>
          <p:cNvGrpSpPr>
            <a:grpSpLocks/>
          </p:cNvGrpSpPr>
          <p:nvPr/>
        </p:nvGrpSpPr>
        <p:grpSpPr bwMode="auto">
          <a:xfrm>
            <a:off x="4724400" y="3740150"/>
            <a:ext cx="3514725" cy="1206500"/>
            <a:chOff x="2966" y="2452"/>
            <a:chExt cx="2214" cy="760"/>
          </a:xfrm>
        </p:grpSpPr>
        <p:sp>
          <p:nvSpPr>
            <p:cNvPr id="32789" name="Rectangle 21"/>
            <p:cNvSpPr>
              <a:spLocks noChangeArrowheads="1"/>
            </p:cNvSpPr>
            <p:nvPr/>
          </p:nvSpPr>
          <p:spPr bwMode="auto">
            <a:xfrm>
              <a:off x="2980" y="2452"/>
              <a:ext cx="2200" cy="7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90" name="Rectangle 22"/>
            <p:cNvSpPr>
              <a:spLocks noChangeArrowheads="1"/>
            </p:cNvSpPr>
            <p:nvPr/>
          </p:nvSpPr>
          <p:spPr bwMode="auto">
            <a:xfrm>
              <a:off x="2966" y="2495"/>
              <a:ext cx="220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Investitionen, Rohstoffkauf, Netto-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Dividende, Körperschaftsteuer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grpSp>
        <p:nvGrpSpPr>
          <p:cNvPr id="32794" name="Group 26"/>
          <p:cNvGrpSpPr>
            <a:grpSpLocks/>
          </p:cNvGrpSpPr>
          <p:nvPr/>
        </p:nvGrpSpPr>
        <p:grpSpPr bwMode="auto">
          <a:xfrm>
            <a:off x="4724400" y="5027613"/>
            <a:ext cx="3514725" cy="1069975"/>
            <a:chOff x="2966" y="3263"/>
            <a:chExt cx="2214" cy="674"/>
          </a:xfrm>
        </p:grpSpPr>
        <p:sp>
          <p:nvSpPr>
            <p:cNvPr id="32792" name="Rectangle 24"/>
            <p:cNvSpPr>
              <a:spLocks noChangeArrowheads="1"/>
            </p:cNvSpPr>
            <p:nvPr/>
          </p:nvSpPr>
          <p:spPr bwMode="auto">
            <a:xfrm>
              <a:off x="2980" y="3268"/>
              <a:ext cx="2200" cy="6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93" name="Rectangle 25"/>
            <p:cNvSpPr>
              <a:spLocks noChangeArrowheads="1"/>
            </p:cNvSpPr>
            <p:nvPr/>
          </p:nvSpPr>
          <p:spPr bwMode="auto">
            <a:xfrm>
              <a:off x="2966" y="3263"/>
              <a:ext cx="220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liegen diese dazu unter den ent-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sprechenden Werten des Vorquar-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tals, sinkt der Bedarf an finanziel-</a:t>
              </a:r>
            </a:p>
            <a:p>
              <a:r>
                <a:rPr lang="de-DE">
                  <a:solidFill>
                    <a:srgbClr val="000000"/>
                  </a:solidFill>
                </a:rPr>
                <a:t>len Mitteln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5003800" y="692150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 autoUpdateAnimBg="0"/>
      <p:bldP spid="32785" grpId="0" autoUpdateAnimBg="0"/>
      <p:bldP spid="3280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63E2-8CA7-4B56-A678-809794809771}" type="slidenum">
              <a:rPr lang="de-DE"/>
              <a:pPr/>
              <a:t>28</a:t>
            </a:fld>
            <a:endParaRPr lang="de-DE"/>
          </a:p>
        </p:txBody>
      </p:sp>
      <p:grpSp>
        <p:nvGrpSpPr>
          <p:cNvPr id="33823" name="Group 31"/>
          <p:cNvGrpSpPr>
            <a:grpSpLocks/>
          </p:cNvGrpSpPr>
          <p:nvPr/>
        </p:nvGrpSpPr>
        <p:grpSpPr bwMode="auto">
          <a:xfrm>
            <a:off x="1476375" y="908050"/>
            <a:ext cx="5883275" cy="469900"/>
            <a:chOff x="912" y="768"/>
            <a:chExt cx="3706" cy="296"/>
          </a:xfrm>
        </p:grpSpPr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912" y="768"/>
              <a:ext cx="3686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920" y="776"/>
              <a:ext cx="36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Dividende, Steuerlast, Kapitalerhöhung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33822" name="Group 30"/>
          <p:cNvGrpSpPr>
            <a:grpSpLocks/>
          </p:cNvGrpSpPr>
          <p:nvPr/>
        </p:nvGrpSpPr>
        <p:grpSpPr bwMode="auto">
          <a:xfrm>
            <a:off x="2843213" y="1557338"/>
            <a:ext cx="2667000" cy="466725"/>
            <a:chOff x="1824" y="1204"/>
            <a:chExt cx="1680" cy="294"/>
          </a:xfrm>
        </p:grpSpPr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1824" y="1204"/>
              <a:ext cx="1680" cy="280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lIns="92075" tIns="46038" rIns="92075" bIns="46038">
              <a:spAutoFit/>
            </a:bodyPr>
            <a:lstStyle/>
            <a:p>
              <a:endParaRPr lang="de-DE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1920" y="1248"/>
              <a:ext cx="15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000">
                  <a:solidFill>
                    <a:srgbClr val="FF0066"/>
                  </a:solidFill>
                </a:rPr>
                <a:t>Erfolg vor Steuern</a:t>
              </a:r>
            </a:p>
          </p:txBody>
        </p:sp>
      </p:grpSp>
      <p:grpSp>
        <p:nvGrpSpPr>
          <p:cNvPr id="33804" name="Group 12"/>
          <p:cNvGrpSpPr>
            <a:grpSpLocks/>
          </p:cNvGrpSpPr>
          <p:nvPr/>
        </p:nvGrpSpPr>
        <p:grpSpPr bwMode="auto">
          <a:xfrm>
            <a:off x="2124075" y="1773238"/>
            <a:ext cx="685800" cy="381000"/>
            <a:chOff x="1344" y="1344"/>
            <a:chExt cx="624" cy="240"/>
          </a:xfrm>
        </p:grpSpPr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 flipH="1">
              <a:off x="1344" y="1344"/>
              <a:ext cx="624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>
              <a:off x="1344" y="1344"/>
              <a:ext cx="0" cy="24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68313" y="2133600"/>
            <a:ext cx="3371850" cy="379413"/>
          </a:xfrm>
          <a:prstGeom prst="rect">
            <a:avLst/>
          </a:prstGeom>
          <a:solidFill>
            <a:srgbClr val="FFCC99"/>
          </a:solidFill>
          <a:ln w="1270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de-DE" sz="1800">
                <a:solidFill>
                  <a:srgbClr val="000000"/>
                </a:solidFill>
              </a:rPr>
              <a:t>Schütt-aus-hol-zurück-Politik</a:t>
            </a:r>
            <a:endParaRPr lang="de-DE">
              <a:solidFill>
                <a:srgbClr val="0000FF"/>
              </a:solidFill>
            </a:endParaRPr>
          </a:p>
        </p:txBody>
      </p:sp>
      <p:grpSp>
        <p:nvGrpSpPr>
          <p:cNvPr id="33808" name="Group 16"/>
          <p:cNvGrpSpPr>
            <a:grpSpLocks/>
          </p:cNvGrpSpPr>
          <p:nvPr/>
        </p:nvGrpSpPr>
        <p:grpSpPr bwMode="auto">
          <a:xfrm>
            <a:off x="5508625" y="1773238"/>
            <a:ext cx="685800" cy="381000"/>
            <a:chOff x="3360" y="1344"/>
            <a:chExt cx="624" cy="240"/>
          </a:xfrm>
        </p:grpSpPr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>
              <a:off x="3360" y="1344"/>
              <a:ext cx="624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3984" y="1344"/>
              <a:ext cx="0" cy="24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27538" y="2133600"/>
            <a:ext cx="3422650" cy="379413"/>
          </a:xfrm>
          <a:prstGeom prst="rect">
            <a:avLst/>
          </a:prstGeom>
          <a:solidFill>
            <a:srgbClr val="FFCC99"/>
          </a:solidFill>
          <a:ln w="1270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rgbClr val="FF3300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r>
              <a:rPr lang="de-DE" sz="1800">
                <a:solidFill>
                  <a:srgbClr val="000000"/>
                </a:solidFill>
              </a:rPr>
              <a:t>  Voll-Thesaurierungs-Politik  </a:t>
            </a:r>
          </a:p>
        </p:txBody>
      </p:sp>
      <p:grpSp>
        <p:nvGrpSpPr>
          <p:cNvPr id="33812" name="Group 20"/>
          <p:cNvGrpSpPr>
            <a:grpSpLocks/>
          </p:cNvGrpSpPr>
          <p:nvPr/>
        </p:nvGrpSpPr>
        <p:grpSpPr bwMode="auto">
          <a:xfrm>
            <a:off x="468313" y="2636838"/>
            <a:ext cx="3330575" cy="1846262"/>
            <a:chOff x="422" y="1871"/>
            <a:chExt cx="1926" cy="1005"/>
          </a:xfrm>
        </p:grpSpPr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436" y="1876"/>
              <a:ext cx="1912" cy="100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422" y="1871"/>
              <a:ext cx="1790" cy="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de-DE">
                  <a:solidFill>
                    <a:srgbClr val="0033CC"/>
                  </a:solidFill>
                </a:rPr>
                <a:t>Brutto-Dividende</a:t>
              </a:r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./. 30% Körperschaft- und</a:t>
              </a:r>
              <a:br>
                <a:rPr lang="de-DE">
                  <a:solidFill>
                    <a:srgbClr val="000000"/>
                  </a:solidFill>
                </a:rPr>
              </a:br>
              <a:r>
                <a:rPr lang="de-DE">
                  <a:solidFill>
                    <a:srgbClr val="000000"/>
                  </a:solidFill>
                </a:rPr>
                <a:t>            Gewerbesteuer</a:t>
              </a:r>
            </a:p>
            <a:p>
              <a:r>
                <a:rPr lang="de-DE">
                  <a:solidFill>
                    <a:srgbClr val="000000"/>
                  </a:solidFill>
                </a:rPr>
                <a:t>=  Netto-Dividende </a:t>
              </a:r>
              <a:r>
                <a:rPr lang="de-DE" u="sng">
                  <a:solidFill>
                    <a:srgbClr val="000000"/>
                  </a:solidFill>
                </a:rPr>
                <a:t>oder:</a:t>
              </a:r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33CC"/>
                  </a:solidFill>
                </a:rPr>
                <a:t>Netto-Dividende</a:t>
              </a:r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+  42,9% Körperschaftsteuer  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=  Brutto-Dividende</a:t>
              </a:r>
            </a:p>
          </p:txBody>
        </p:sp>
      </p:grpSp>
      <p:sp>
        <p:nvSpPr>
          <p:cNvPr id="33813" name="AutoShape 21"/>
          <p:cNvSpPr>
            <a:spLocks noChangeArrowheads="1"/>
          </p:cNvSpPr>
          <p:nvPr/>
        </p:nvSpPr>
        <p:spPr bwMode="auto">
          <a:xfrm>
            <a:off x="684213" y="4868863"/>
            <a:ext cx="1054100" cy="444500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3816" name="Group 24"/>
          <p:cNvGrpSpPr>
            <a:grpSpLocks/>
          </p:cNvGrpSpPr>
          <p:nvPr/>
        </p:nvGrpSpPr>
        <p:grpSpPr bwMode="auto">
          <a:xfrm>
            <a:off x="539750" y="5373688"/>
            <a:ext cx="3268663" cy="1206500"/>
            <a:chOff x="470" y="3268"/>
            <a:chExt cx="1830" cy="760"/>
          </a:xfrm>
        </p:grpSpPr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484" y="3268"/>
              <a:ext cx="1816" cy="7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470" y="3311"/>
              <a:ext cx="1818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33CC"/>
                  </a:solidFill>
                </a:rPr>
                <a:t>Kapitalerhöhung</a:t>
              </a:r>
              <a:r>
                <a:rPr lang="de-DE">
                  <a:solidFill>
                    <a:srgbClr val="000000"/>
                  </a:solidFill>
                </a:rPr>
                <a:t>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durch Kauf junger Aktien, setzt </a:t>
              </a:r>
            </a:p>
            <a:p>
              <a:r>
                <a:rPr lang="de-DE">
                  <a:solidFill>
                    <a:srgbClr val="000000"/>
                  </a:solidFill>
                </a:rPr>
                <a:t>eine kontinuierliche</a:t>
              </a:r>
            </a:p>
            <a:p>
              <a:r>
                <a:rPr lang="de-DE">
                  <a:solidFill>
                    <a:srgbClr val="000000"/>
                  </a:solidFill>
                </a:rPr>
                <a:t>Dividendenpolitik voraus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graphicFrame>
        <p:nvGraphicFramePr>
          <p:cNvPr id="33817" name="Object 25"/>
          <p:cNvGraphicFramePr>
            <a:graphicFrameLocks/>
          </p:cNvGraphicFramePr>
          <p:nvPr/>
        </p:nvGraphicFramePr>
        <p:xfrm>
          <a:off x="1908175" y="4810125"/>
          <a:ext cx="61928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8" name="Formel" r:id="rId4" imgW="114120" imgH="215640" progId="Equation.3">
                  <p:embed/>
                </p:oleObj>
              </mc:Choice>
              <mc:Fallback>
                <p:oleObj name="Formel" r:id="rId4" imgW="114120" imgH="215640" progId="Equation.3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810125"/>
                        <a:ext cx="6192838" cy="4318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 w="12700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20" name="Group 28"/>
          <p:cNvGrpSpPr>
            <a:grpSpLocks/>
          </p:cNvGrpSpPr>
          <p:nvPr/>
        </p:nvGrpSpPr>
        <p:grpSpPr bwMode="auto">
          <a:xfrm>
            <a:off x="4427538" y="2708275"/>
            <a:ext cx="4040187" cy="1250950"/>
            <a:chOff x="3014" y="1871"/>
            <a:chExt cx="2347" cy="573"/>
          </a:xfrm>
        </p:grpSpPr>
        <p:sp>
          <p:nvSpPr>
            <p:cNvPr id="33818" name="Rectangle 26"/>
            <p:cNvSpPr>
              <a:spLocks noChangeArrowheads="1"/>
            </p:cNvSpPr>
            <p:nvPr/>
          </p:nvSpPr>
          <p:spPr bwMode="auto">
            <a:xfrm>
              <a:off x="3028" y="1876"/>
              <a:ext cx="1912" cy="5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19" name="Rectangle 27"/>
            <p:cNvSpPr>
              <a:spLocks noChangeArrowheads="1"/>
            </p:cNvSpPr>
            <p:nvPr/>
          </p:nvSpPr>
          <p:spPr bwMode="auto">
            <a:xfrm>
              <a:off x="3014" y="1871"/>
              <a:ext cx="2347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de-DE">
                  <a:solidFill>
                    <a:srgbClr val="0033CC"/>
                  </a:solidFill>
                </a:rPr>
                <a:t>Brutto-Rücklagen-Zuführung</a:t>
              </a:r>
              <a:endParaRPr lang="de-DE">
                <a:solidFill>
                  <a:srgbClr val="000000"/>
                </a:solidFill>
              </a:endParaRPr>
            </a:p>
            <a:p>
              <a:r>
                <a:rPr lang="de-DE">
                  <a:solidFill>
                    <a:srgbClr val="000000"/>
                  </a:solidFill>
                </a:rPr>
                <a:t>./. 30% Körperschaft- und</a:t>
              </a:r>
            </a:p>
            <a:p>
              <a:r>
                <a:rPr lang="de-DE">
                  <a:solidFill>
                    <a:srgbClr val="000000"/>
                  </a:solidFill>
                </a:rPr>
                <a:t>            Gewerbesteuer</a:t>
              </a:r>
            </a:p>
            <a:p>
              <a:r>
                <a:rPr lang="de-DE">
                  <a:solidFill>
                    <a:srgbClr val="000000"/>
                  </a:solidFill>
                </a:rPr>
                <a:t>=  Netto-Rücklagen-Zuführung</a:t>
              </a:r>
              <a:endParaRPr lang="de-DE">
                <a:solidFill>
                  <a:srgbClr val="FF0066"/>
                </a:solidFill>
              </a:endParaRPr>
            </a:p>
          </p:txBody>
        </p:sp>
      </p:grp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219700" y="549275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Finanzierung und Rechnungswesen</a:t>
            </a:r>
          </a:p>
        </p:txBody>
      </p:sp>
      <p:graphicFrame>
        <p:nvGraphicFramePr>
          <p:cNvPr id="33826" name="Object 34"/>
          <p:cNvGraphicFramePr>
            <a:graphicFrameLocks noChangeAspect="1"/>
          </p:cNvGraphicFramePr>
          <p:nvPr>
            <p:ph/>
          </p:nvPr>
        </p:nvGraphicFramePr>
        <p:xfrm>
          <a:off x="1979613" y="4868863"/>
          <a:ext cx="59055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Formel" r:id="rId6" imgW="3936960" imgH="215640" progId="Equation.3">
                  <p:embed/>
                </p:oleObj>
              </mc:Choice>
              <mc:Fallback>
                <p:oleObj name="Formel" r:id="rId6" imgW="3936960" imgH="2156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868863"/>
                        <a:ext cx="59055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5" grpId="0" animBg="1" autoUpdateAnimBg="0"/>
      <p:bldP spid="33809" grpId="0" animBg="1" autoUpdateAnimBg="0"/>
      <p:bldP spid="33813" grpId="0" animBg="1"/>
      <p:bldP spid="338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4537-27A7-4B56-96E1-68ACA9E0E366}" type="slidenum">
              <a:rPr lang="de-DE"/>
              <a:pPr/>
              <a:t>3</a:t>
            </a:fld>
            <a:endParaRPr lang="de-DE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596188" y="404813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  <p:graphicFrame>
        <p:nvGraphicFramePr>
          <p:cNvPr id="7172" name="Object 4"/>
          <p:cNvGraphicFramePr>
            <a:graphicFrameLocks/>
          </p:cNvGraphicFramePr>
          <p:nvPr/>
        </p:nvGraphicFramePr>
        <p:xfrm>
          <a:off x="458788" y="1819275"/>
          <a:ext cx="1290637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ClipArt" r:id="rId3" imgW="2571480" imgH="3660480" progId="MS_ClipArt_Gallery.2">
                  <p:embed/>
                </p:oleObj>
              </mc:Choice>
              <mc:Fallback>
                <p:oleObj name="ClipArt" r:id="rId3" imgW="2571480" imgH="366048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819275"/>
                        <a:ext cx="1290637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117725" y="1630363"/>
            <a:ext cx="642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20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wichtigste Aufgabe überhaupt:</a:t>
            </a:r>
            <a:r>
              <a:rPr lang="de-DE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Wir müssen die </a:t>
            </a:r>
          </a:p>
          <a:p>
            <a:r>
              <a:rPr lang="de-DE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absetzbare Menge schätzen, die hauptsächlich von </a:t>
            </a:r>
          </a:p>
          <a:p>
            <a:r>
              <a:rPr lang="de-DE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acht Größen abhängt: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1600200" y="2971800"/>
            <a:ext cx="6997700" cy="838200"/>
            <a:chOff x="1012" y="1872"/>
            <a:chExt cx="4408" cy="528"/>
          </a:xfrm>
        </p:grpSpPr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012" y="1876"/>
              <a:ext cx="4408" cy="52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1814" y="1886"/>
              <a:ext cx="3603" cy="46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1. Nominaler Verkaufspreis des letzten und kommenden Quartals.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2. Dabei getätigte Marketingaufwendungen.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3. Dabei produzierte Produktart (geldwerten “Mehrgeschmack”).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1046" y="1886"/>
              <a:ext cx="749" cy="46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 u="sng">
                  <a:solidFill>
                    <a:srgbClr val="000000"/>
                  </a:solidFill>
                </a:rPr>
                <a:t>Das bestim-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men wir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selbst:</a:t>
              </a:r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1824" y="1872"/>
              <a:ext cx="0" cy="52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1606550" y="3962400"/>
            <a:ext cx="6997700" cy="838200"/>
            <a:chOff x="1012" y="2496"/>
            <a:chExt cx="4408" cy="528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1012" y="2500"/>
              <a:ext cx="4408" cy="52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1814" y="2510"/>
              <a:ext cx="1886" cy="46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4. Inflation und Lohnerhöhungen.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5. Konjunkturentwicklung.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6. Saisonale Entwicklungen.</a:t>
              </a: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1046" y="2510"/>
              <a:ext cx="748" cy="46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 u="sng">
                  <a:solidFill>
                    <a:srgbClr val="000000"/>
                  </a:solidFill>
                </a:rPr>
                <a:t>Das können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wir nur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schätzen:</a:t>
              </a:r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1824" y="2496"/>
              <a:ext cx="0" cy="52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7188" name="Group 20"/>
          <p:cNvGrpSpPr>
            <a:grpSpLocks/>
          </p:cNvGrpSpPr>
          <p:nvPr/>
        </p:nvGrpSpPr>
        <p:grpSpPr bwMode="auto">
          <a:xfrm>
            <a:off x="1606550" y="4953000"/>
            <a:ext cx="6997700" cy="838200"/>
            <a:chOff x="1012" y="3120"/>
            <a:chExt cx="4408" cy="528"/>
          </a:xfrm>
        </p:grpSpPr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1012" y="3124"/>
              <a:ext cx="4408" cy="52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1814" y="3134"/>
              <a:ext cx="2549" cy="32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7. Lieferdefizite (Probleme) der Wettbewerber.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8. Wirksame Preise der Wettbewerber.</a:t>
              </a: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1046" y="3134"/>
              <a:ext cx="748" cy="46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 u="sng">
                  <a:solidFill>
                    <a:srgbClr val="000000"/>
                  </a:solidFill>
                </a:rPr>
                <a:t>Das können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wir nur</a:t>
              </a:r>
            </a:p>
            <a:p>
              <a:r>
                <a:rPr lang="de-DE" sz="1400" u="sng">
                  <a:solidFill>
                    <a:srgbClr val="000000"/>
                  </a:solidFill>
                </a:rPr>
                <a:t>raten:</a:t>
              </a:r>
            </a:p>
          </p:txBody>
        </p:sp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>
              <a:off x="1824" y="3120"/>
              <a:ext cx="0" cy="52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B1C9-7539-4021-92C0-93FADCFA6A2D}" type="slidenum">
              <a:rPr lang="de-DE"/>
              <a:pPr/>
              <a:t>4</a:t>
            </a:fld>
            <a:endParaRPr lang="de-DE"/>
          </a:p>
        </p:txBody>
      </p:sp>
      <p:grpSp>
        <p:nvGrpSpPr>
          <p:cNvPr id="8228" name="Group 36"/>
          <p:cNvGrpSpPr>
            <a:grpSpLocks/>
          </p:cNvGrpSpPr>
          <p:nvPr/>
        </p:nvGrpSpPr>
        <p:grpSpPr bwMode="auto">
          <a:xfrm>
            <a:off x="3206750" y="1530350"/>
            <a:ext cx="2425700" cy="469900"/>
            <a:chOff x="2020" y="964"/>
            <a:chExt cx="1528" cy="296"/>
          </a:xfrm>
        </p:grpSpPr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2020" y="964"/>
              <a:ext cx="1528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429" y="972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E6C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Preise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1828800" y="1981200"/>
            <a:ext cx="5257800" cy="381000"/>
            <a:chOff x="1152" y="1248"/>
            <a:chExt cx="3312" cy="240"/>
          </a:xfrm>
        </p:grpSpPr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784" y="1248"/>
              <a:ext cx="0" cy="24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1152" y="1344"/>
              <a:ext cx="331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4464" y="1344"/>
              <a:ext cx="0" cy="14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152" y="1344"/>
              <a:ext cx="0" cy="14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8222" name="Group 30"/>
          <p:cNvGrpSpPr>
            <a:grpSpLocks/>
          </p:cNvGrpSpPr>
          <p:nvPr/>
        </p:nvGrpSpPr>
        <p:grpSpPr bwMode="auto">
          <a:xfrm>
            <a:off x="566738" y="2368550"/>
            <a:ext cx="2555875" cy="673100"/>
            <a:chOff x="357" y="1492"/>
            <a:chExt cx="1610" cy="424"/>
          </a:xfrm>
        </p:grpSpPr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388" y="1492"/>
              <a:ext cx="1528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357" y="1535"/>
              <a:ext cx="161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nominaler Verkaufspreis</a:t>
              </a:r>
            </a:p>
          </p:txBody>
        </p:sp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593725" y="3130550"/>
            <a:ext cx="2447925" cy="3111500"/>
            <a:chOff x="374" y="1972"/>
            <a:chExt cx="1542" cy="1960"/>
          </a:xfrm>
        </p:grpSpPr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388" y="1972"/>
              <a:ext cx="1528" cy="19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74" y="2030"/>
              <a:ext cx="148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geforderter Verkaufspreis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3206750" y="2368550"/>
            <a:ext cx="2425700" cy="673100"/>
            <a:chOff x="2020" y="1492"/>
            <a:chExt cx="1528" cy="424"/>
          </a:xfrm>
        </p:grpSpPr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2020" y="1492"/>
              <a:ext cx="1528" cy="42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2102" y="1535"/>
              <a:ext cx="1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realer Verkaufspreis</a:t>
              </a:r>
              <a:endParaRPr lang="de-DE">
                <a:solidFill>
                  <a:srgbClr val="0033CC"/>
                </a:solidFill>
              </a:endParaRPr>
            </a:p>
          </p:txBody>
        </p:sp>
      </p:grpSp>
      <p:grpSp>
        <p:nvGrpSpPr>
          <p:cNvPr id="8225" name="Group 33"/>
          <p:cNvGrpSpPr>
            <a:grpSpLocks/>
          </p:cNvGrpSpPr>
          <p:nvPr/>
        </p:nvGrpSpPr>
        <p:grpSpPr bwMode="auto">
          <a:xfrm>
            <a:off x="3184525" y="3130550"/>
            <a:ext cx="2514600" cy="3111500"/>
            <a:chOff x="2006" y="1972"/>
            <a:chExt cx="1584" cy="1960"/>
          </a:xfrm>
        </p:grpSpPr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2020" y="1972"/>
              <a:ext cx="1528" cy="19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2006" y="2030"/>
              <a:ext cx="1584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um die aufgelaufene Infla-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tion bereinigter Verkaufs-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preis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wird der nominale Ver-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kaufspreis über mehrere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Quartale konstant gehalten,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so sinkt der reale Verkaufs-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preis in Höhe der dabei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aufgelaufenen Inflations-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rate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8226" name="Group 34"/>
          <p:cNvGrpSpPr>
            <a:grpSpLocks/>
          </p:cNvGrpSpPr>
          <p:nvPr/>
        </p:nvGrpSpPr>
        <p:grpSpPr bwMode="auto">
          <a:xfrm>
            <a:off x="5748338" y="2368550"/>
            <a:ext cx="2590800" cy="673100"/>
            <a:chOff x="3621" y="1492"/>
            <a:chExt cx="1632" cy="424"/>
          </a:xfrm>
        </p:grpSpPr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3652" y="1492"/>
              <a:ext cx="1580" cy="424"/>
            </a:xfrm>
            <a:prstGeom prst="rect">
              <a:avLst/>
            </a:prstGeom>
            <a:solidFill>
              <a:srgbClr val="FF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3621" y="1535"/>
              <a:ext cx="16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>
                  <a:solidFill>
                    <a:srgbClr val="000000"/>
                  </a:solidFill>
                </a:rPr>
                <a:t>wirksamer Verkaufspreis</a:t>
              </a:r>
            </a:p>
          </p:txBody>
        </p:sp>
      </p:grpSp>
      <p:grpSp>
        <p:nvGrpSpPr>
          <p:cNvPr id="8227" name="Group 35"/>
          <p:cNvGrpSpPr>
            <a:grpSpLocks/>
          </p:cNvGrpSpPr>
          <p:nvPr/>
        </p:nvGrpSpPr>
        <p:grpSpPr bwMode="auto">
          <a:xfrm>
            <a:off x="5775325" y="3130550"/>
            <a:ext cx="2530475" cy="3111500"/>
            <a:chOff x="3638" y="1972"/>
            <a:chExt cx="1594" cy="1960"/>
          </a:xfrm>
        </p:grpSpPr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3652" y="1972"/>
              <a:ext cx="1580" cy="196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3638" y="2030"/>
              <a:ext cx="1568" cy="1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realer Verkaufspreis, bei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dem die Marketingaufwen-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dungen und die vorliegen-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de Produktart berücksich-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tigt sind</a:t>
              </a:r>
            </a:p>
            <a:p>
              <a:endParaRPr lang="de-DE" sz="1400">
                <a:solidFill>
                  <a:srgbClr val="000000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mit anderen Worten, so wie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der reale Verkaufspreis auf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den Nachfrager wirkt</a:t>
              </a:r>
              <a:endParaRPr 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7380288" y="404813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3D4F-5F35-4DA7-8C19-31847D9A5330}" type="slidenum">
              <a:rPr lang="de-DE"/>
              <a:pPr/>
              <a:t>5</a:t>
            </a:fld>
            <a:endParaRPr lang="de-DE"/>
          </a:p>
        </p:txBody>
      </p:sp>
      <p:grpSp>
        <p:nvGrpSpPr>
          <p:cNvPr id="9254" name="Group 38"/>
          <p:cNvGrpSpPr>
            <a:grpSpLocks/>
          </p:cNvGrpSpPr>
          <p:nvPr/>
        </p:nvGrpSpPr>
        <p:grpSpPr bwMode="auto">
          <a:xfrm>
            <a:off x="2971800" y="1524000"/>
            <a:ext cx="2859088" cy="457200"/>
            <a:chOff x="1872" y="960"/>
            <a:chExt cx="1801" cy="288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1878" y="964"/>
              <a:ext cx="1794" cy="2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1872" y="960"/>
              <a:ext cx="18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330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2400">
                  <a:solidFill>
                    <a:srgbClr val="000000"/>
                  </a:solidFill>
                </a:rPr>
                <a:t>Marketingaufwand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1828800" y="1981200"/>
            <a:ext cx="5257800" cy="381000"/>
            <a:chOff x="1152" y="1248"/>
            <a:chExt cx="3312" cy="240"/>
          </a:xfrm>
        </p:grpSpPr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2784" y="1248"/>
              <a:ext cx="0" cy="24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1152" y="1344"/>
              <a:ext cx="331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4464" y="1344"/>
              <a:ext cx="0" cy="14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1152" y="1344"/>
              <a:ext cx="0" cy="14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47" name="Group 31"/>
          <p:cNvGrpSpPr>
            <a:grpSpLocks/>
          </p:cNvGrpSpPr>
          <p:nvPr/>
        </p:nvGrpSpPr>
        <p:grpSpPr bwMode="auto">
          <a:xfrm>
            <a:off x="615950" y="2368550"/>
            <a:ext cx="2425700" cy="673100"/>
            <a:chOff x="388" y="1492"/>
            <a:chExt cx="1528" cy="424"/>
          </a:xfrm>
        </p:grpSpPr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388" y="1492"/>
              <a:ext cx="1528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528" y="1536"/>
              <a:ext cx="124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nominaler 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Marketingaufwand</a:t>
              </a:r>
            </a:p>
          </p:txBody>
        </p:sp>
      </p:grpSp>
      <p:grpSp>
        <p:nvGrpSpPr>
          <p:cNvPr id="9248" name="Group 32"/>
          <p:cNvGrpSpPr>
            <a:grpSpLocks/>
          </p:cNvGrpSpPr>
          <p:nvPr/>
        </p:nvGrpSpPr>
        <p:grpSpPr bwMode="auto">
          <a:xfrm>
            <a:off x="593725" y="3130550"/>
            <a:ext cx="2447925" cy="1816100"/>
            <a:chOff x="374" y="1972"/>
            <a:chExt cx="1542" cy="1144"/>
          </a:xfrm>
        </p:grpSpPr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388" y="1972"/>
              <a:ext cx="1528" cy="114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74" y="2030"/>
              <a:ext cx="151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festgelegter Marketingauf-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wand</a:t>
              </a:r>
            </a:p>
          </p:txBody>
        </p:sp>
      </p:grpSp>
      <p:grpSp>
        <p:nvGrpSpPr>
          <p:cNvPr id="9249" name="Group 33"/>
          <p:cNvGrpSpPr>
            <a:grpSpLocks/>
          </p:cNvGrpSpPr>
          <p:nvPr/>
        </p:nvGrpSpPr>
        <p:grpSpPr bwMode="auto">
          <a:xfrm>
            <a:off x="3206750" y="2368550"/>
            <a:ext cx="2425700" cy="673100"/>
            <a:chOff x="2020" y="1492"/>
            <a:chExt cx="1528" cy="424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020" y="1492"/>
              <a:ext cx="1528" cy="42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2160" y="1536"/>
              <a:ext cx="124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realer 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Marketingaufwand</a:t>
              </a:r>
            </a:p>
          </p:txBody>
        </p:sp>
      </p:grpSp>
      <p:grpSp>
        <p:nvGrpSpPr>
          <p:cNvPr id="9250" name="Group 34"/>
          <p:cNvGrpSpPr>
            <a:grpSpLocks/>
          </p:cNvGrpSpPr>
          <p:nvPr/>
        </p:nvGrpSpPr>
        <p:grpSpPr bwMode="auto">
          <a:xfrm>
            <a:off x="3184525" y="3130550"/>
            <a:ext cx="2447925" cy="1816100"/>
            <a:chOff x="2006" y="1972"/>
            <a:chExt cx="1542" cy="1144"/>
          </a:xfrm>
        </p:grpSpPr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020" y="1972"/>
              <a:ext cx="1528" cy="114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006" y="2030"/>
              <a:ext cx="1523" cy="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um die aufgelaufene Infla-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tion bereinigter Marketing-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aufwand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</p:txBody>
        </p:sp>
      </p:grp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5797550" y="2368550"/>
            <a:ext cx="2425700" cy="673100"/>
            <a:chOff x="3652" y="1492"/>
            <a:chExt cx="1528" cy="424"/>
          </a:xfrm>
        </p:grpSpPr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3652" y="1492"/>
              <a:ext cx="1528" cy="424"/>
            </a:xfrm>
            <a:prstGeom prst="rect">
              <a:avLst/>
            </a:prstGeom>
            <a:solidFill>
              <a:srgbClr val="FF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3792" y="1536"/>
              <a:ext cx="1240" cy="36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>
                  <a:solidFill>
                    <a:srgbClr val="000000"/>
                  </a:solidFill>
                </a:rPr>
                <a:t>wirksamer </a:t>
              </a:r>
            </a:p>
            <a:p>
              <a:pPr algn="ctr"/>
              <a:r>
                <a:rPr lang="de-DE">
                  <a:solidFill>
                    <a:srgbClr val="000000"/>
                  </a:solidFill>
                </a:rPr>
                <a:t>Marketingaufwand</a:t>
              </a:r>
            </a:p>
          </p:txBody>
        </p:sp>
      </p:grpSp>
      <p:grpSp>
        <p:nvGrpSpPr>
          <p:cNvPr id="9252" name="Group 36"/>
          <p:cNvGrpSpPr>
            <a:grpSpLocks/>
          </p:cNvGrpSpPr>
          <p:nvPr/>
        </p:nvGrpSpPr>
        <p:grpSpPr bwMode="auto">
          <a:xfrm>
            <a:off x="5775325" y="3130550"/>
            <a:ext cx="2478088" cy="1885950"/>
            <a:chOff x="3638" y="1972"/>
            <a:chExt cx="1561" cy="1188"/>
          </a:xfrm>
        </p:grpSpPr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3652" y="1972"/>
              <a:ext cx="1528" cy="114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3638" y="2030"/>
              <a:ext cx="1561" cy="1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realer Marketingaufwand,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wie er am Markt ankommt:</a:t>
              </a:r>
            </a:p>
            <a:p>
              <a:endParaRPr lang="de-DE" sz="1400">
                <a:solidFill>
                  <a:srgbClr val="000000"/>
                </a:solidFill>
              </a:endParaRPr>
            </a:p>
            <a:p>
              <a:r>
                <a:rPr lang="de-DE" sz="1400">
                  <a:solidFill>
                    <a:srgbClr val="000000"/>
                  </a:solidFill>
                </a:rPr>
                <a:t>der reale M.aufwand wirkt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zu 2/3 im jeweiligen und zu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1/3 erst im folgenden Quar-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tal (Nachhalleffekt)</a:t>
              </a:r>
              <a:endParaRPr lang="de-DE" sz="1400">
                <a:solidFill>
                  <a:schemeClr val="tx2"/>
                </a:solidFill>
              </a:endParaRPr>
            </a:p>
            <a:p>
              <a:endParaRPr lang="de-DE" sz="1400">
                <a:solidFill>
                  <a:schemeClr val="tx2"/>
                </a:solidFill>
              </a:endParaRPr>
            </a:p>
          </p:txBody>
        </p:sp>
      </p:grp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511175" y="5273675"/>
            <a:ext cx="7966075" cy="8382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>
                <a:solidFill>
                  <a:srgbClr val="000000"/>
                </a:solidFill>
              </a:rPr>
              <a:t>Wollen wir nun wissen, was der wirksame Marketingaufwand auslöst, z.B. einen </a:t>
            </a:r>
          </a:p>
          <a:p>
            <a:pPr algn="ctr"/>
            <a:r>
              <a:rPr lang="de-DE">
                <a:solidFill>
                  <a:srgbClr val="000000"/>
                </a:solidFill>
              </a:rPr>
              <a:t>Kaufrausch oder ob kaum etwas bei den Kunden ankommt, so interessiert uns</a:t>
            </a:r>
          </a:p>
          <a:p>
            <a:pPr algn="ctr"/>
            <a:r>
              <a:rPr lang="de-DE">
                <a:solidFill>
                  <a:srgbClr val="000000"/>
                </a:solidFill>
              </a:rPr>
              <a:t>der</a:t>
            </a:r>
            <a:r>
              <a:rPr lang="de-DE">
                <a:solidFill>
                  <a:srgbClr val="0033CC"/>
                </a:solidFill>
              </a:rPr>
              <a:t> </a:t>
            </a:r>
            <a:r>
              <a:rPr lang="de-DE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Marketingeffekt</a:t>
            </a:r>
            <a:r>
              <a:rPr lang="de-DE">
                <a:solidFill>
                  <a:srgbClr val="000000"/>
                </a:solidFill>
              </a:rPr>
              <a:t>.</a:t>
            </a:r>
            <a:endParaRPr lang="de-DE" sz="1400">
              <a:solidFill>
                <a:srgbClr val="0033CC"/>
              </a:solidFill>
            </a:endParaRP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596188" y="404813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 animBg="1" autoUpdateAnimBg="0"/>
      <p:bldP spid="925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928-9D47-451D-8E46-BDEE8CB6DED3}" type="slidenum">
              <a:rPr lang="de-DE"/>
              <a:pPr/>
              <a:t>6</a:t>
            </a:fld>
            <a:endParaRPr lang="de-DE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90600" y="1752600"/>
            <a:ext cx="690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2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vom wirksamen Marketingaufwand zum Marketingeffekt</a:t>
            </a:r>
            <a:endParaRPr lang="de-DE" sz="18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245" name="Object 5"/>
          <p:cNvGraphicFramePr>
            <a:graphicFrameLocks/>
          </p:cNvGraphicFramePr>
          <p:nvPr/>
        </p:nvGraphicFramePr>
        <p:xfrm>
          <a:off x="952500" y="2328863"/>
          <a:ext cx="702945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Diagramm" r:id="rId3" imgW="5501945" imgH="3048325" progId="Excel.Chart.8">
                  <p:embed followColorScheme="full"/>
                </p:oleObj>
              </mc:Choice>
              <mc:Fallback>
                <p:oleObj name="Diagramm" r:id="rId3" imgW="5501945" imgH="3048325" progId="Excel.Chart.8">
                  <p:embed followColorScheme="full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2328863"/>
                        <a:ext cx="702945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812088" y="404813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OleChart spid="10245" grpId="0"/>
      <p:bldP spid="102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3906-A263-42F1-A263-56F2810F87E5}" type="slidenum">
              <a:rPr lang="de-DE"/>
              <a:pPr/>
              <a:t>7</a:t>
            </a:fld>
            <a:endParaRPr lang="de-DE"/>
          </a:p>
        </p:txBody>
      </p: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2981325" y="1301750"/>
            <a:ext cx="2847975" cy="835025"/>
            <a:chOff x="1878" y="820"/>
            <a:chExt cx="1794" cy="526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1878" y="820"/>
              <a:ext cx="1794" cy="52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029" y="828"/>
              <a:ext cx="150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Produktart und</a:t>
              </a:r>
            </a:p>
            <a:p>
              <a:pPr algn="ctr"/>
              <a:r>
                <a:rPr lang="de-DE" sz="2400">
                  <a:solidFill>
                    <a:srgbClr val="000000"/>
                  </a:solidFill>
                </a:rPr>
                <a:t>Präferenzeffekt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593725" y="2216150"/>
            <a:ext cx="3362325" cy="1739900"/>
            <a:chOff x="374" y="1396"/>
            <a:chExt cx="2118" cy="1096"/>
          </a:xfrm>
        </p:grpSpPr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388" y="1396"/>
              <a:ext cx="2104" cy="109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74" y="1454"/>
              <a:ext cx="2095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Durch F&amp;E werden Fertigungsverfah-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ren entwickelt, mit denen unter</a:t>
              </a:r>
            </a:p>
            <a:p>
              <a:pPr>
                <a:buFontTx/>
                <a:buChar char="•"/>
              </a:pPr>
              <a:r>
                <a:rPr lang="de-DE" sz="1400">
                  <a:solidFill>
                    <a:srgbClr val="000000"/>
                  </a:solidFill>
                </a:rPr>
                <a:t>   reduziertem Materialeinsatz und</a:t>
              </a:r>
            </a:p>
            <a:p>
              <a:pPr>
                <a:buFontTx/>
                <a:buChar char="•"/>
              </a:pPr>
              <a:r>
                <a:rPr lang="de-DE" sz="1400">
                  <a:solidFill>
                    <a:srgbClr val="000000"/>
                  </a:solidFill>
                </a:rPr>
                <a:t>   erhöhter Fertigungszeit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von den Kunden als höherwertig ein-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geschätzte Produktarten hergestellt 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werden.</a:t>
              </a:r>
              <a:endParaRPr lang="de-DE" sz="1400">
                <a:solidFill>
                  <a:srgbClr val="0033CC"/>
                </a:solidFill>
              </a:endParaRPr>
            </a:p>
          </p:txBody>
        </p:sp>
      </p:grp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4121150" y="2673350"/>
            <a:ext cx="901700" cy="901700"/>
          </a:xfrm>
          <a:prstGeom prst="rightArrow">
            <a:avLst>
              <a:gd name="adj1" fmla="val 75009"/>
              <a:gd name="adj2" fmla="val 50005"/>
            </a:avLst>
          </a:prstGeom>
          <a:solidFill>
            <a:srgbClr val="FFFFCC"/>
          </a:solidFill>
          <a:ln w="12700">
            <a:solidFill>
              <a:srgbClr val="0033CC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5089525" y="2216150"/>
            <a:ext cx="3409950" cy="1885950"/>
            <a:chOff x="3206" y="1396"/>
            <a:chExt cx="2148" cy="1188"/>
          </a:xfrm>
        </p:grpSpPr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3220" y="1396"/>
              <a:ext cx="2104" cy="109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206" y="1454"/>
              <a:ext cx="2148" cy="1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1400">
                  <a:solidFill>
                    <a:srgbClr val="000000"/>
                  </a:solidFill>
                </a:rPr>
                <a:t>Daraus ergeben sich für die CABA-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Unternehmung drei Möglichkeiten: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1. der Preis wird so weit erhöht, wie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    die Kunden auszugeben bereit sind,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2. der Preis bleibt relativ unverändert,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3. es wird eine Kombination aus die-</a:t>
              </a:r>
            </a:p>
            <a:p>
              <a:r>
                <a:rPr lang="de-DE" sz="1400">
                  <a:solidFill>
                    <a:srgbClr val="000000"/>
                  </a:solidFill>
                </a:rPr>
                <a:t>    sen Möglichkeiten realisiert.</a:t>
              </a:r>
              <a:endParaRPr lang="de-DE" sz="1400">
                <a:solidFill>
                  <a:srgbClr val="0033CC"/>
                </a:solidFill>
              </a:endParaRPr>
            </a:p>
            <a:p>
              <a:endParaRPr lang="de-DE" sz="1400">
                <a:solidFill>
                  <a:srgbClr val="0033CC"/>
                </a:solidFill>
              </a:endParaRPr>
            </a:p>
          </p:txBody>
        </p:sp>
      </p:grpSp>
      <p:graphicFrame>
        <p:nvGraphicFramePr>
          <p:cNvPr id="11278" name="Object 14"/>
          <p:cNvGraphicFramePr>
            <a:graphicFrameLocks/>
          </p:cNvGraphicFramePr>
          <p:nvPr/>
        </p:nvGraphicFramePr>
        <p:xfrm>
          <a:off x="2074863" y="4089400"/>
          <a:ext cx="4611687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Diagramm" r:id="rId4" imgW="3840785" imgH="1851884" progId="Excel.Chart.8">
                  <p:embed followColorScheme="full"/>
                </p:oleObj>
              </mc:Choice>
              <mc:Fallback>
                <p:oleObj name="Diagramm" r:id="rId4" imgW="3840785" imgH="1851884" progId="Excel.Chart.8">
                  <p:embed followColorScheme="full"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4089400"/>
                        <a:ext cx="4611687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596188" y="428625"/>
            <a:ext cx="1008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  <p:bldOleChart spid="11278" grpId="0"/>
      <p:bldP spid="1128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8C066-15B7-41F7-B894-0A1EA63C9ED2}" type="slidenum">
              <a:rPr lang="de-DE"/>
              <a:pPr/>
              <a:t>8</a:t>
            </a:fld>
            <a:endParaRPr lang="de-DE"/>
          </a:p>
        </p:txBody>
      </p:sp>
      <p:grpSp>
        <p:nvGrpSpPr>
          <p:cNvPr id="12335" name="Group 47"/>
          <p:cNvGrpSpPr>
            <a:grpSpLocks/>
          </p:cNvGrpSpPr>
          <p:nvPr/>
        </p:nvGrpSpPr>
        <p:grpSpPr bwMode="auto">
          <a:xfrm>
            <a:off x="2981325" y="1301750"/>
            <a:ext cx="2847975" cy="835025"/>
            <a:chOff x="1878" y="820"/>
            <a:chExt cx="1794" cy="526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878" y="820"/>
              <a:ext cx="1794" cy="52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3300"/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007" y="828"/>
              <a:ext cx="15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de-DE" sz="2400">
                  <a:solidFill>
                    <a:srgbClr val="000000"/>
                  </a:solidFill>
                </a:rPr>
                <a:t>der wirksame</a:t>
              </a:r>
            </a:p>
            <a:p>
              <a:pPr algn="ctr"/>
              <a:r>
                <a:rPr lang="de-DE" sz="2400">
                  <a:solidFill>
                    <a:srgbClr val="000000"/>
                  </a:solidFill>
                </a:rPr>
                <a:t>Verkaufspreis =</a:t>
              </a:r>
              <a:endParaRPr lang="de-DE" sz="2400">
                <a:solidFill>
                  <a:schemeClr val="tx2"/>
                </a:solidFill>
              </a:endParaRPr>
            </a:p>
          </p:txBody>
        </p:sp>
      </p:grp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2133600" y="2438400"/>
            <a:ext cx="4954588" cy="1511300"/>
            <a:chOff x="1362" y="1519"/>
            <a:chExt cx="3121" cy="952"/>
          </a:xfrm>
        </p:grpSpPr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362" y="1519"/>
              <a:ext cx="3112" cy="95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rgbClr val="FF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2298" name="Group 10"/>
            <p:cNvGrpSpPr>
              <a:grpSpLocks/>
            </p:cNvGrpSpPr>
            <p:nvPr/>
          </p:nvGrpSpPr>
          <p:grpSpPr bwMode="auto">
            <a:xfrm>
              <a:off x="2452" y="1615"/>
              <a:ext cx="870" cy="280"/>
              <a:chOff x="2452" y="1615"/>
              <a:chExt cx="870" cy="280"/>
            </a:xfrm>
          </p:grpSpPr>
          <p:sp>
            <p:nvSpPr>
              <p:cNvPr id="12296" name="Rectangle 8"/>
              <p:cNvSpPr>
                <a:spLocks noChangeArrowheads="1"/>
              </p:cNvSpPr>
              <p:nvPr/>
            </p:nvSpPr>
            <p:spPr bwMode="auto">
              <a:xfrm>
                <a:off x="2466" y="1615"/>
                <a:ext cx="856" cy="2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2452" y="1673"/>
                <a:ext cx="86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1400">
                    <a:solidFill>
                      <a:srgbClr val="000000"/>
                    </a:solidFill>
                  </a:rPr>
                  <a:t>realer Preis (t)</a:t>
                </a:r>
                <a:endParaRPr lang="de-DE" sz="1400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12315" name="Group 27"/>
            <p:cNvGrpSpPr>
              <a:grpSpLocks/>
            </p:cNvGrpSpPr>
            <p:nvPr/>
          </p:nvGrpSpPr>
          <p:grpSpPr bwMode="auto">
            <a:xfrm>
              <a:off x="1367" y="1999"/>
              <a:ext cx="3116" cy="380"/>
              <a:chOff x="1367" y="1999"/>
              <a:chExt cx="3116" cy="380"/>
            </a:xfrm>
          </p:grpSpPr>
          <p:grpSp>
            <p:nvGrpSpPr>
              <p:cNvPr id="12306" name="Group 18"/>
              <p:cNvGrpSpPr>
                <a:grpSpLocks/>
              </p:cNvGrpSpPr>
              <p:nvPr/>
            </p:nvGrpSpPr>
            <p:grpSpPr bwMode="auto">
              <a:xfrm>
                <a:off x="1367" y="1999"/>
                <a:ext cx="1532" cy="380"/>
                <a:chOff x="1367" y="1999"/>
                <a:chExt cx="1532" cy="380"/>
              </a:xfrm>
            </p:grpSpPr>
            <p:sp>
              <p:nvSpPr>
                <p:cNvPr id="12299" name="Rectangle 11"/>
                <p:cNvSpPr>
                  <a:spLocks noChangeArrowheads="1"/>
                </p:cNvSpPr>
                <p:nvPr/>
              </p:nvSpPr>
              <p:spPr bwMode="auto">
                <a:xfrm>
                  <a:off x="1410" y="1999"/>
                  <a:ext cx="1432" cy="376"/>
                </a:xfrm>
                <a:prstGeom prst="rect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12302" name="Group 14"/>
                <p:cNvGrpSpPr>
                  <a:grpSpLocks/>
                </p:cNvGrpSpPr>
                <p:nvPr/>
              </p:nvGrpSpPr>
              <p:grpSpPr bwMode="auto">
                <a:xfrm>
                  <a:off x="1684" y="2047"/>
                  <a:ext cx="1082" cy="280"/>
                  <a:chOff x="1684" y="2047"/>
                  <a:chExt cx="1082" cy="280"/>
                </a:xfrm>
              </p:grpSpPr>
              <p:sp>
                <p:nvSpPr>
                  <p:cNvPr id="12300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698" y="2047"/>
                    <a:ext cx="1048" cy="280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1230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2105"/>
                    <a:ext cx="1082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de-DE" sz="1400">
                        <a:solidFill>
                          <a:srgbClr val="000000"/>
                        </a:solidFill>
                      </a:rPr>
                      <a:t>Marketingeffekt (t)</a:t>
                    </a:r>
                    <a:endParaRPr lang="de-DE" sz="1400">
                      <a:solidFill>
                        <a:srgbClr val="0033CC"/>
                      </a:solidFill>
                    </a:endParaRPr>
                  </a:p>
                </p:txBody>
              </p:sp>
            </p:grpSp>
            <p:sp>
              <p:nvSpPr>
                <p:cNvPr id="12303" name="Rectangle 15"/>
                <p:cNvSpPr>
                  <a:spLocks noChangeArrowheads="1"/>
                </p:cNvSpPr>
                <p:nvPr/>
              </p:nvSpPr>
              <p:spPr bwMode="auto">
                <a:xfrm>
                  <a:off x="1444" y="2105"/>
                  <a:ext cx="274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1400">
                      <a:solidFill>
                        <a:srgbClr val="000000"/>
                      </a:solidFill>
                    </a:rPr>
                    <a:t>1 +</a:t>
                  </a:r>
                  <a:endParaRPr lang="de-DE" sz="1400">
                    <a:solidFill>
                      <a:srgbClr val="0033CC"/>
                    </a:solidFill>
                  </a:endParaRPr>
                </a:p>
              </p:txBody>
            </p:sp>
            <p:sp>
              <p:nvSpPr>
                <p:cNvPr id="1230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67" y="2010"/>
                  <a:ext cx="18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3200" b="0">
                      <a:solidFill>
                        <a:srgbClr val="000000"/>
                      </a:solidFill>
                    </a:rPr>
                    <a:t>[</a:t>
                  </a:r>
                  <a:endParaRPr lang="de-DE" sz="3200" b="0">
                    <a:solidFill>
                      <a:srgbClr val="0033CC"/>
                    </a:solidFill>
                  </a:endParaRPr>
                </a:p>
              </p:txBody>
            </p:sp>
            <p:sp>
              <p:nvSpPr>
                <p:cNvPr id="12305" name="Rectangle 17"/>
                <p:cNvSpPr>
                  <a:spLocks noChangeArrowheads="1"/>
                </p:cNvSpPr>
                <p:nvPr/>
              </p:nvSpPr>
              <p:spPr bwMode="auto">
                <a:xfrm>
                  <a:off x="2712" y="2014"/>
                  <a:ext cx="18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3200" b="0">
                      <a:solidFill>
                        <a:srgbClr val="000000"/>
                      </a:solidFill>
                    </a:rPr>
                    <a:t>]</a:t>
                  </a:r>
                  <a:endParaRPr lang="de-DE" sz="3200" b="0">
                    <a:solidFill>
                      <a:srgbClr val="0033CC"/>
                    </a:solidFill>
                  </a:endParaRPr>
                </a:p>
              </p:txBody>
            </p:sp>
          </p:grpSp>
          <p:sp>
            <p:nvSpPr>
              <p:cNvPr id="12307" name="Rectangle 19"/>
              <p:cNvSpPr>
                <a:spLocks noChangeArrowheads="1"/>
              </p:cNvSpPr>
              <p:nvPr/>
            </p:nvSpPr>
            <p:spPr bwMode="auto">
              <a:xfrm>
                <a:off x="2850" y="1999"/>
                <a:ext cx="1576" cy="376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2310" name="Group 22"/>
              <p:cNvGrpSpPr>
                <a:grpSpLocks/>
              </p:cNvGrpSpPr>
              <p:nvPr/>
            </p:nvGrpSpPr>
            <p:grpSpPr bwMode="auto">
              <a:xfrm>
                <a:off x="3268" y="2047"/>
                <a:ext cx="1065" cy="280"/>
                <a:chOff x="3268" y="2047"/>
                <a:chExt cx="1065" cy="280"/>
              </a:xfrm>
            </p:grpSpPr>
            <p:sp>
              <p:nvSpPr>
                <p:cNvPr id="12308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2" y="2047"/>
                  <a:ext cx="1048" cy="280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309" name="Rectangle 21"/>
                <p:cNvSpPr>
                  <a:spLocks noChangeArrowheads="1"/>
                </p:cNvSpPr>
                <p:nvPr/>
              </p:nvSpPr>
              <p:spPr bwMode="auto">
                <a:xfrm>
                  <a:off x="3268" y="2105"/>
                  <a:ext cx="1065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1400">
                      <a:solidFill>
                        <a:srgbClr val="000000"/>
                      </a:solidFill>
                    </a:rPr>
                    <a:t>Präferenzeffekt (t)</a:t>
                  </a:r>
                  <a:endParaRPr lang="de-DE" sz="1400">
                    <a:solidFill>
                      <a:srgbClr val="0033CC"/>
                    </a:solidFill>
                  </a:endParaRPr>
                </a:p>
              </p:txBody>
            </p:sp>
          </p:grpSp>
          <p:sp>
            <p:nvSpPr>
              <p:cNvPr id="12311" name="Rectangle 23"/>
              <p:cNvSpPr>
                <a:spLocks noChangeArrowheads="1"/>
              </p:cNvSpPr>
              <p:nvPr/>
            </p:nvSpPr>
            <p:spPr bwMode="auto">
              <a:xfrm>
                <a:off x="3028" y="2105"/>
                <a:ext cx="27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1400">
                    <a:solidFill>
                      <a:srgbClr val="000000"/>
                    </a:solidFill>
                  </a:rPr>
                  <a:t>1 +</a:t>
                </a:r>
                <a:endParaRPr lang="de-DE" sz="140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12" name="Rectangle 24"/>
              <p:cNvSpPr>
                <a:spLocks noChangeArrowheads="1"/>
              </p:cNvSpPr>
              <p:nvPr/>
            </p:nvSpPr>
            <p:spPr bwMode="auto">
              <a:xfrm>
                <a:off x="2951" y="2010"/>
                <a:ext cx="1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3200" b="0">
                    <a:solidFill>
                      <a:srgbClr val="000000"/>
                    </a:solidFill>
                  </a:rPr>
                  <a:t>[</a:t>
                </a:r>
                <a:endParaRPr lang="de-DE" sz="3200" b="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13" name="Rectangle 25"/>
              <p:cNvSpPr>
                <a:spLocks noChangeArrowheads="1"/>
              </p:cNvSpPr>
              <p:nvPr/>
            </p:nvSpPr>
            <p:spPr bwMode="auto">
              <a:xfrm>
                <a:off x="4296" y="2014"/>
                <a:ext cx="1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3200" b="0">
                    <a:solidFill>
                      <a:srgbClr val="000000"/>
                    </a:solidFill>
                  </a:rPr>
                  <a:t>]</a:t>
                </a:r>
                <a:endParaRPr lang="de-DE" sz="3200" b="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14" name="Rectangle 26"/>
              <p:cNvSpPr>
                <a:spLocks noChangeArrowheads="1"/>
              </p:cNvSpPr>
              <p:nvPr/>
            </p:nvSpPr>
            <p:spPr bwMode="auto">
              <a:xfrm>
                <a:off x="2836" y="2081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2400">
                    <a:solidFill>
                      <a:srgbClr val="000000"/>
                    </a:solidFill>
                  </a:rPr>
                  <a:t>*</a:t>
                </a:r>
                <a:endParaRPr lang="de-DE" sz="2400">
                  <a:solidFill>
                    <a:srgbClr val="0033CC"/>
                  </a:solidFill>
                </a:endParaRPr>
              </a:p>
            </p:txBody>
          </p:sp>
        </p:grpSp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>
              <a:off x="1406" y="1947"/>
              <a:ext cx="30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4217988" y="4102100"/>
            <a:ext cx="749300" cy="579438"/>
            <a:chOff x="2657" y="2584"/>
            <a:chExt cx="472" cy="365"/>
          </a:xfrm>
        </p:grpSpPr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2657" y="2602"/>
              <a:ext cx="472" cy="295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rgbClr val="FF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19" name="Rectangle 31"/>
            <p:cNvSpPr>
              <a:spLocks noChangeArrowheads="1"/>
            </p:cNvSpPr>
            <p:nvPr/>
          </p:nvSpPr>
          <p:spPr bwMode="auto">
            <a:xfrm>
              <a:off x="2762" y="2584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de-DE" sz="3200">
                  <a:solidFill>
                    <a:srgbClr val="000000"/>
                  </a:solidFill>
                </a:rPr>
                <a:t>+</a:t>
              </a:r>
              <a:endParaRPr lang="de-DE" sz="3200">
                <a:solidFill>
                  <a:srgbClr val="0033CC"/>
                </a:solidFill>
              </a:endParaRPr>
            </a:p>
          </p:txBody>
        </p:sp>
      </p:grpSp>
      <p:grpSp>
        <p:nvGrpSpPr>
          <p:cNvPr id="12334" name="Group 46"/>
          <p:cNvGrpSpPr>
            <a:grpSpLocks/>
          </p:cNvGrpSpPr>
          <p:nvPr/>
        </p:nvGrpSpPr>
        <p:grpSpPr bwMode="auto">
          <a:xfrm>
            <a:off x="2195513" y="4837113"/>
            <a:ext cx="4940300" cy="1136650"/>
            <a:chOff x="1383" y="3047"/>
            <a:chExt cx="3112" cy="716"/>
          </a:xfrm>
        </p:grpSpPr>
        <p:sp>
          <p:nvSpPr>
            <p:cNvPr id="12321" name="Rectangle 33"/>
            <p:cNvSpPr>
              <a:spLocks noChangeArrowheads="1"/>
            </p:cNvSpPr>
            <p:nvPr/>
          </p:nvSpPr>
          <p:spPr bwMode="auto">
            <a:xfrm>
              <a:off x="1383" y="3047"/>
              <a:ext cx="3112" cy="71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rgbClr val="FF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2333" name="Group 45"/>
            <p:cNvGrpSpPr>
              <a:grpSpLocks/>
            </p:cNvGrpSpPr>
            <p:nvPr/>
          </p:nvGrpSpPr>
          <p:grpSpPr bwMode="auto">
            <a:xfrm>
              <a:off x="1706" y="3151"/>
              <a:ext cx="2432" cy="494"/>
              <a:chOff x="1706" y="3151"/>
              <a:chExt cx="2432" cy="494"/>
            </a:xfrm>
          </p:grpSpPr>
          <p:sp>
            <p:nvSpPr>
              <p:cNvPr id="12322" name="Rectangle 34"/>
              <p:cNvSpPr>
                <a:spLocks noChangeArrowheads="1"/>
              </p:cNvSpPr>
              <p:nvPr/>
            </p:nvSpPr>
            <p:spPr bwMode="auto">
              <a:xfrm>
                <a:off x="1706" y="3151"/>
                <a:ext cx="2427" cy="49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2325" name="Group 37"/>
              <p:cNvGrpSpPr>
                <a:grpSpLocks/>
              </p:cNvGrpSpPr>
              <p:nvPr/>
            </p:nvGrpSpPr>
            <p:grpSpPr bwMode="auto">
              <a:xfrm>
                <a:off x="1919" y="3247"/>
                <a:ext cx="870" cy="280"/>
                <a:chOff x="1919" y="3247"/>
                <a:chExt cx="870" cy="280"/>
              </a:xfrm>
            </p:grpSpPr>
            <p:sp>
              <p:nvSpPr>
                <p:cNvPr id="12323" name="Rectangle 35"/>
                <p:cNvSpPr>
                  <a:spLocks noChangeArrowheads="1"/>
                </p:cNvSpPr>
                <p:nvPr/>
              </p:nvSpPr>
              <p:spPr bwMode="auto">
                <a:xfrm>
                  <a:off x="1933" y="3247"/>
                  <a:ext cx="856" cy="280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324" name="Rectangle 36"/>
                <p:cNvSpPr>
                  <a:spLocks noChangeArrowheads="1"/>
                </p:cNvSpPr>
                <p:nvPr/>
              </p:nvSpPr>
              <p:spPr bwMode="auto">
                <a:xfrm>
                  <a:off x="1919" y="3305"/>
                  <a:ext cx="86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1400">
                      <a:solidFill>
                        <a:srgbClr val="000000"/>
                      </a:solidFill>
                    </a:rPr>
                    <a:t>realer Preis (t)</a:t>
                  </a:r>
                  <a:endParaRPr lang="de-DE" sz="140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12328" name="Group 40"/>
              <p:cNvGrpSpPr>
                <a:grpSpLocks/>
              </p:cNvGrpSpPr>
              <p:nvPr/>
            </p:nvGrpSpPr>
            <p:grpSpPr bwMode="auto">
              <a:xfrm>
                <a:off x="2927" y="3247"/>
                <a:ext cx="998" cy="280"/>
                <a:chOff x="2927" y="3247"/>
                <a:chExt cx="998" cy="280"/>
              </a:xfrm>
            </p:grpSpPr>
            <p:sp>
              <p:nvSpPr>
                <p:cNvPr id="12326" name="Rectangle 38"/>
                <p:cNvSpPr>
                  <a:spLocks noChangeArrowheads="1"/>
                </p:cNvSpPr>
                <p:nvPr/>
              </p:nvSpPr>
              <p:spPr bwMode="auto">
                <a:xfrm>
                  <a:off x="2941" y="3247"/>
                  <a:ext cx="952" cy="280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2327" name="Rectangle 39"/>
                <p:cNvSpPr>
                  <a:spLocks noChangeArrowheads="1"/>
                </p:cNvSpPr>
                <p:nvPr/>
              </p:nvSpPr>
              <p:spPr bwMode="auto">
                <a:xfrm>
                  <a:off x="2927" y="3305"/>
                  <a:ext cx="99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de-DE" sz="1400">
                      <a:solidFill>
                        <a:srgbClr val="000000"/>
                      </a:solidFill>
                    </a:rPr>
                    <a:t>realer Preis (t -1)</a:t>
                  </a:r>
                  <a:endParaRPr lang="de-DE" sz="1400">
                    <a:solidFill>
                      <a:srgbClr val="0033CC"/>
                    </a:solidFill>
                  </a:endParaRPr>
                </a:p>
              </p:txBody>
            </p:sp>
          </p:grpSp>
          <p:sp>
            <p:nvSpPr>
              <p:cNvPr id="12329" name="Rectangle 41"/>
              <p:cNvSpPr>
                <a:spLocks noChangeArrowheads="1"/>
              </p:cNvSpPr>
              <p:nvPr/>
            </p:nvSpPr>
            <p:spPr bwMode="auto">
              <a:xfrm>
                <a:off x="1727" y="3201"/>
                <a:ext cx="1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3200" b="0">
                    <a:solidFill>
                      <a:srgbClr val="000000"/>
                    </a:solidFill>
                  </a:rPr>
                  <a:t>[</a:t>
                </a:r>
                <a:endParaRPr lang="de-DE" sz="3200" b="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30" name="Rectangle 42"/>
              <p:cNvSpPr>
                <a:spLocks noChangeArrowheads="1"/>
              </p:cNvSpPr>
              <p:nvPr/>
            </p:nvSpPr>
            <p:spPr bwMode="auto">
              <a:xfrm>
                <a:off x="3904" y="3202"/>
                <a:ext cx="1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3200" b="0">
                    <a:solidFill>
                      <a:srgbClr val="000000"/>
                    </a:solidFill>
                  </a:rPr>
                  <a:t>]</a:t>
                </a:r>
                <a:endParaRPr lang="de-DE" sz="3200" b="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31" name="Rectangle 43"/>
              <p:cNvSpPr>
                <a:spLocks noChangeArrowheads="1"/>
              </p:cNvSpPr>
              <p:nvPr/>
            </p:nvSpPr>
            <p:spPr bwMode="auto">
              <a:xfrm>
                <a:off x="2783" y="3262"/>
                <a:ext cx="16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2000">
                    <a:solidFill>
                      <a:srgbClr val="000000"/>
                    </a:solidFill>
                  </a:rPr>
                  <a:t>-</a:t>
                </a:r>
                <a:endParaRPr lang="de-DE" sz="2000">
                  <a:solidFill>
                    <a:srgbClr val="0033CC"/>
                  </a:solidFill>
                </a:endParaRPr>
              </a:p>
            </p:txBody>
          </p:sp>
          <p:sp>
            <p:nvSpPr>
              <p:cNvPr id="12332" name="Rectangle 44"/>
              <p:cNvSpPr>
                <a:spLocks noChangeArrowheads="1"/>
              </p:cNvSpPr>
              <p:nvPr/>
            </p:nvSpPr>
            <p:spPr bwMode="auto">
              <a:xfrm>
                <a:off x="3960" y="3153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de-DE" sz="1400">
                    <a:solidFill>
                      <a:srgbClr val="000000"/>
                    </a:solidFill>
                  </a:rPr>
                  <a:t>2</a:t>
                </a:r>
                <a:endParaRPr lang="de-DE" sz="1400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7667625" y="333375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CD83-03F7-4B9B-8EBC-D7DC26AA6C89}" type="slidenum">
              <a:rPr lang="de-DE"/>
              <a:pPr/>
              <a:t>9</a:t>
            </a:fld>
            <a:endParaRPr lang="de-DE"/>
          </a:p>
        </p:txBody>
      </p:sp>
      <p:graphicFrame>
        <p:nvGraphicFramePr>
          <p:cNvPr id="13316" name="Object 4"/>
          <p:cNvGraphicFramePr>
            <a:graphicFrameLocks/>
          </p:cNvGraphicFramePr>
          <p:nvPr/>
        </p:nvGraphicFramePr>
        <p:xfrm>
          <a:off x="1930400" y="1836738"/>
          <a:ext cx="6607175" cy="432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iagramm" r:id="rId3" imgW="3170050" imgH="1981151" progId="Excel.Chart.8">
                  <p:embed followColorScheme="full"/>
                </p:oleObj>
              </mc:Choice>
              <mc:Fallback>
                <p:oleObj name="Diagramm" r:id="rId3" imgW="3170050" imgH="1981151" progId="Excel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1836738"/>
                        <a:ext cx="6607175" cy="432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387975" y="36036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 sz="1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PAF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4800" y="2819400"/>
            <a:ext cx="152876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Die</a:t>
            </a:r>
          </a:p>
          <a:p>
            <a:r>
              <a:rPr lang="de-DE">
                <a:solidFill>
                  <a:srgbClr val="000000"/>
                </a:solidFill>
              </a:rPr>
              <a:t>Preis-Absatz-</a:t>
            </a:r>
          </a:p>
          <a:p>
            <a:r>
              <a:rPr lang="de-DE">
                <a:solidFill>
                  <a:srgbClr val="000000"/>
                </a:solidFill>
              </a:rPr>
              <a:t>Funktion</a:t>
            </a:r>
          </a:p>
          <a:p>
            <a:r>
              <a:rPr lang="de-DE">
                <a:solidFill>
                  <a:srgbClr val="000000"/>
                </a:solidFill>
              </a:rPr>
              <a:t>ohne</a:t>
            </a:r>
          </a:p>
          <a:p>
            <a:r>
              <a:rPr lang="de-DE">
                <a:solidFill>
                  <a:srgbClr val="000000"/>
                </a:solidFill>
              </a:rPr>
              <a:t>Einflußnahme</a:t>
            </a:r>
          </a:p>
          <a:p>
            <a:r>
              <a:rPr lang="de-DE">
                <a:solidFill>
                  <a:srgbClr val="000000"/>
                </a:solidFill>
              </a:rPr>
              <a:t>durch</a:t>
            </a:r>
          </a:p>
          <a:p>
            <a:r>
              <a:rPr lang="de-DE">
                <a:solidFill>
                  <a:srgbClr val="000000"/>
                </a:solidFill>
              </a:rPr>
              <a:t>Wettbewerber</a:t>
            </a:r>
            <a:endParaRPr lang="de-DE" sz="1400">
              <a:solidFill>
                <a:srgbClr val="000000"/>
              </a:solidFill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740650" y="404813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/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</a:rPr>
              <a:t>Vertrieb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3316" grpId="0"/>
      <p:bldP spid="13317" grpId="0" autoUpdateAnimBg="0"/>
      <p:bldP spid="13318" grpId="0" autoUpdateAnimBg="0"/>
      <p:bldP spid="13320" grpId="0" autoUpdateAnimBg="0"/>
    </p:bldLst>
  </p:timing>
</p:sld>
</file>

<file path=ppt/theme/theme1.xml><?xml version="1.0" encoding="utf-8"?>
<a:theme xmlns:a="http://schemas.openxmlformats.org/drawingml/2006/main" name="Grüner~1">
  <a:themeElements>
    <a:clrScheme name="">
      <a:dk1>
        <a:srgbClr val="000000"/>
      </a:dk1>
      <a:lt1>
        <a:srgbClr val="FBFCFF"/>
      </a:lt1>
      <a:dk2>
        <a:srgbClr val="FFFFFF"/>
      </a:dk2>
      <a:lt2>
        <a:srgbClr val="008080"/>
      </a:lt2>
      <a:accent1>
        <a:srgbClr val="0099CC"/>
      </a:accent1>
      <a:accent2>
        <a:srgbClr val="9999FF"/>
      </a:accent2>
      <a:accent3>
        <a:srgbClr val="FDFDFF"/>
      </a:accent3>
      <a:accent4>
        <a:srgbClr val="000000"/>
      </a:accent4>
      <a:accent5>
        <a:srgbClr val="AACAE2"/>
      </a:accent5>
      <a:accent6>
        <a:srgbClr val="8A8AE7"/>
      </a:accent6>
      <a:hlink>
        <a:srgbClr val="00CCCC"/>
      </a:hlink>
      <a:folHlink>
        <a:srgbClr val="00FFCC"/>
      </a:folHlink>
    </a:clrScheme>
    <a:fontScheme name="Grüner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Grüner~1 1">
        <a:dk1>
          <a:srgbClr val="008080"/>
        </a:dk1>
        <a:lt1>
          <a:srgbClr val="DDDDDD"/>
        </a:lt1>
        <a:dk2>
          <a:srgbClr val="000000"/>
        </a:dk2>
        <a:lt2>
          <a:srgbClr val="FFFFFF"/>
        </a:lt2>
        <a:accent1>
          <a:srgbClr val="0099CC"/>
        </a:accent1>
        <a:accent2>
          <a:srgbClr val="9999FF"/>
        </a:accent2>
        <a:accent3>
          <a:srgbClr val="AAAAAA"/>
        </a:accent3>
        <a:accent4>
          <a:srgbClr val="BDBDBD"/>
        </a:accent4>
        <a:accent5>
          <a:srgbClr val="AACAE2"/>
        </a:accent5>
        <a:accent6>
          <a:srgbClr val="8A8AE7"/>
        </a:accent6>
        <a:hlink>
          <a:srgbClr val="00CCCC"/>
        </a:hlink>
        <a:folHlink>
          <a:srgbClr val="00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üner~1 2">
        <a:dk1>
          <a:srgbClr val="000000"/>
        </a:dk1>
        <a:lt1>
          <a:srgbClr val="FFFFFF"/>
        </a:lt1>
        <a:dk2>
          <a:srgbClr val="000080"/>
        </a:dk2>
        <a:lt2>
          <a:srgbClr val="3366CC"/>
        </a:lt2>
        <a:accent1>
          <a:srgbClr val="9999FF"/>
        </a:accent1>
        <a:accent2>
          <a:srgbClr val="7F00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7200E7"/>
        </a:accent6>
        <a:hlink>
          <a:srgbClr val="00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üner~1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C8C8C8"/>
        </a:accent6>
        <a:hlink>
          <a:srgbClr val="B2B2B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üner~1 4">
        <a:dk1>
          <a:srgbClr val="003399"/>
        </a:dk1>
        <a:lt1>
          <a:srgbClr val="DDDDDD"/>
        </a:lt1>
        <a:dk2>
          <a:srgbClr val="000000"/>
        </a:dk2>
        <a:lt2>
          <a:srgbClr val="FFFFFF"/>
        </a:lt2>
        <a:accent1>
          <a:srgbClr val="CC00FF"/>
        </a:accent1>
        <a:accent2>
          <a:srgbClr val="00CCCC"/>
        </a:accent2>
        <a:accent3>
          <a:srgbClr val="AAAAAA"/>
        </a:accent3>
        <a:accent4>
          <a:srgbClr val="BDBDBD"/>
        </a:accent4>
        <a:accent5>
          <a:srgbClr val="E2AAFF"/>
        </a:accent5>
        <a:accent6>
          <a:srgbClr val="00B9B9"/>
        </a:accent6>
        <a:hlink>
          <a:srgbClr val="0000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üner~1 5">
        <a:dk1>
          <a:srgbClr val="660033"/>
        </a:dk1>
        <a:lt1>
          <a:srgbClr val="DDDDDD"/>
        </a:lt1>
        <a:dk2>
          <a:srgbClr val="000000"/>
        </a:dk2>
        <a:lt2>
          <a:srgbClr val="FFFFFF"/>
        </a:lt2>
        <a:accent1>
          <a:srgbClr val="FF99CC"/>
        </a:accent1>
        <a:accent2>
          <a:srgbClr val="9999FF"/>
        </a:accent2>
        <a:accent3>
          <a:srgbClr val="AAAAAA"/>
        </a:accent3>
        <a:accent4>
          <a:srgbClr val="BDBDBD"/>
        </a:accent4>
        <a:accent5>
          <a:srgbClr val="FFCAE2"/>
        </a:accent5>
        <a:accent6>
          <a:srgbClr val="8A8AE7"/>
        </a:accent6>
        <a:hlink>
          <a:srgbClr val="D60093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üner~1 6">
        <a:dk1>
          <a:srgbClr val="000000"/>
        </a:dk1>
        <a:lt1>
          <a:srgbClr val="FFFFFF"/>
        </a:lt1>
        <a:dk2>
          <a:srgbClr val="663300"/>
        </a:dk2>
        <a:lt2>
          <a:srgbClr val="CC9900"/>
        </a:lt2>
        <a:accent1>
          <a:srgbClr val="FF9933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E74848"/>
        </a:accent6>
        <a:hlink>
          <a:srgbClr val="FFCC99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C:\MSOFFICE\VORLAGEN\PRÄSEN~1\GRÜNER~1.POT</Template>
  <TotalTime>0</TotalTime>
  <Words>1417</Words>
  <Application>Microsoft Office PowerPoint</Application>
  <PresentationFormat>Bildschirmpräsentation (4:3)</PresentationFormat>
  <Paragraphs>511</Paragraphs>
  <Slides>28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7</vt:i4>
      </vt:variant>
      <vt:variant>
        <vt:lpstr>Folientitel</vt:lpstr>
      </vt:variant>
      <vt:variant>
        <vt:i4>28</vt:i4>
      </vt:variant>
    </vt:vector>
  </HeadingPairs>
  <TitlesOfParts>
    <vt:vector size="39" baseType="lpstr">
      <vt:lpstr>Times New Roman</vt:lpstr>
      <vt:lpstr>Monotype Sorts</vt:lpstr>
      <vt:lpstr>Arial</vt:lpstr>
      <vt:lpstr>Grüner~1</vt:lpstr>
      <vt:lpstr>ClipArt</vt:lpstr>
      <vt:lpstr>Microsoft Excel-Diagramm</vt:lpstr>
      <vt:lpstr>Microsoft Office Excel-Diagramm</vt:lpstr>
      <vt:lpstr>Formel</vt:lpstr>
      <vt:lpstr>Microsoft Word-Dokument</vt:lpstr>
      <vt:lpstr>Microsoft Formel-Editor 3.0</vt:lpstr>
      <vt:lpstr>Microsoft Office Excel-Arbeitsblatt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Dr. Rainer Bokranz</dc:creator>
  <cp:lastModifiedBy>Lorenz Jarass</cp:lastModifiedBy>
  <cp:revision>74</cp:revision>
  <cp:lastPrinted>1996-02-25T14:31:14Z</cp:lastPrinted>
  <dcterms:created xsi:type="dcterms:W3CDTF">1995-06-17T23:31:02Z</dcterms:created>
  <dcterms:modified xsi:type="dcterms:W3CDTF">2014-03-24T13:58:10Z</dcterms:modified>
</cp:coreProperties>
</file>